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3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4.xml" ContentType="application/vnd.openxmlformats-officedocument.presentationml.notesSl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notesSlides/notesSlide5.xml" ContentType="application/vnd.openxmlformats-officedocument.presentationml.notesSlid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9"/>
  </p:notesMasterIdLst>
  <p:sldIdLst>
    <p:sldId id="256" r:id="rId5"/>
    <p:sldId id="257" r:id="rId6"/>
    <p:sldId id="260" r:id="rId7"/>
    <p:sldId id="268" r:id="rId8"/>
    <p:sldId id="269" r:id="rId9"/>
    <p:sldId id="263" r:id="rId10"/>
    <p:sldId id="282" r:id="rId11"/>
    <p:sldId id="279" r:id="rId12"/>
    <p:sldId id="280" r:id="rId13"/>
    <p:sldId id="281" r:id="rId14"/>
    <p:sldId id="265" r:id="rId15"/>
    <p:sldId id="261" r:id="rId16"/>
    <p:sldId id="273" r:id="rId17"/>
    <p:sldId id="272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4DEF5"/>
    <a:srgbClr val="1056A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173" autoAdjust="0"/>
    <p:restoredTop sz="94604"/>
  </p:normalViewPr>
  <p:slideViewPr>
    <p:cSldViewPr snapToGrid="0">
      <p:cViewPr varScale="1">
        <p:scale>
          <a:sx n="114" d="100"/>
          <a:sy n="114" d="100"/>
        </p:scale>
        <p:origin x="440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https://neas365.sharepoint.com/sites/NEASMembers/Shared%20Documents/NEAS%20TEACHER%20SUREVEYS%20ALL%20DATA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https://neas365.sharepoint.com/sites/NEASMembers/Shared%20Documents/NEAS%20STUDENT%20SURVEY%20ALL%20DATA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https://neas365.sharepoint.com/sites/NEASMembers/Shared%20Documents/NEAS%20STUDENT%20SURVEY%20ALL%20DATA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https://neas365.sharepoint.com/sites/NEASMembers/Shared%20Documents/NEAS%20TEACHER%20SUREVEYS%20ALL%20DATA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https://neas365.sharepoint.com/sites/NEASMembers/Shared%20Documents/NEAS%20STUDENT%20SURVEY%20ALL%20DATA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https://neas365.sharepoint.com/sites/NEASMembers/Shared%20Documents/NEAS%20TEACHER%20SUREVEYS%20ALL%20DATA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https://neas365.sharepoint.com/sites/NEASMembers/Shared%20Documents/NEAS%20STUDENT%20SURVEY%20ALL%20DATA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https://neas365.sharepoint.com/sites/NEASMembers/Shared%20Documents/NEAS%20TEACHER%20SUREVEYS%20ALL%20DATA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 dirty="0"/>
              <a:t>Staff Feedback NEAS Average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v>2020</c:v>
          </c:tx>
          <c:spPr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  <a:effectLst/>
          </c:spPr>
          <c:invertIfNegative val="0"/>
          <c:cat>
            <c:strRef>
              <c:f>DATA!$E$3:$L$3</c:f>
              <c:strCache>
                <c:ptCount val="8"/>
                <c:pt idx="0">
                  <c:v>Area A</c:v>
                </c:pt>
                <c:pt idx="1">
                  <c:v>Area B</c:v>
                </c:pt>
                <c:pt idx="2">
                  <c:v>Area C</c:v>
                </c:pt>
                <c:pt idx="3">
                  <c:v>Area D</c:v>
                </c:pt>
                <c:pt idx="4">
                  <c:v>Area E</c:v>
                </c:pt>
                <c:pt idx="5">
                  <c:v>Area F</c:v>
                </c:pt>
                <c:pt idx="6">
                  <c:v>Area G</c:v>
                </c:pt>
                <c:pt idx="7">
                  <c:v>Area H</c:v>
                </c:pt>
              </c:strCache>
            </c:strRef>
          </c:cat>
          <c:val>
            <c:numRef>
              <c:f>DATA!$E$5:$L$5</c:f>
              <c:numCache>
                <c:formatCode>0.0</c:formatCode>
                <c:ptCount val="8"/>
                <c:pt idx="0">
                  <c:v>4.2950559351825222</c:v>
                </c:pt>
                <c:pt idx="1">
                  <c:v>4.3643605064903914</c:v>
                </c:pt>
                <c:pt idx="2">
                  <c:v>4.4170329260155565</c:v>
                </c:pt>
                <c:pt idx="3">
                  <c:v>4.2894624946409454</c:v>
                </c:pt>
                <c:pt idx="4">
                  <c:v>4.2921047291387637</c:v>
                </c:pt>
                <c:pt idx="5">
                  <c:v>4.3623150135546052</c:v>
                </c:pt>
                <c:pt idx="6">
                  <c:v>4.18067054255964</c:v>
                </c:pt>
                <c:pt idx="7">
                  <c:v>4.2749351522641357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981-6C42-BBAD-3A576FA8F0B9}"/>
            </c:ext>
          </c:extLst>
        </c:ser>
        <c:ser>
          <c:idx val="1"/>
          <c:order val="1"/>
          <c:tx>
            <c:v>2021</c:v>
          </c:tx>
          <c:spPr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DATA!$E$3:$L$3</c:f>
              <c:strCache>
                <c:ptCount val="8"/>
                <c:pt idx="0">
                  <c:v>Area A</c:v>
                </c:pt>
                <c:pt idx="1">
                  <c:v>Area B</c:v>
                </c:pt>
                <c:pt idx="2">
                  <c:v>Area C</c:v>
                </c:pt>
                <c:pt idx="3">
                  <c:v>Area D</c:v>
                </c:pt>
                <c:pt idx="4">
                  <c:v>Area E</c:v>
                </c:pt>
                <c:pt idx="5">
                  <c:v>Area F</c:v>
                </c:pt>
                <c:pt idx="6">
                  <c:v>Area G</c:v>
                </c:pt>
                <c:pt idx="7">
                  <c:v>Area H</c:v>
                </c:pt>
              </c:strCache>
            </c:strRef>
          </c:cat>
          <c:val>
            <c:numRef>
              <c:f>DATA!$E$7:$L$7</c:f>
              <c:numCache>
                <c:formatCode>0.0</c:formatCode>
                <c:ptCount val="8"/>
                <c:pt idx="0">
                  <c:v>4.3573351831806564</c:v>
                </c:pt>
                <c:pt idx="1">
                  <c:v>4.3597618463739618</c:v>
                </c:pt>
                <c:pt idx="2">
                  <c:v>4.4217366239655274</c:v>
                </c:pt>
                <c:pt idx="3">
                  <c:v>4.3625976715664398</c:v>
                </c:pt>
                <c:pt idx="4">
                  <c:v>4.3090703066672793</c:v>
                </c:pt>
                <c:pt idx="5">
                  <c:v>4.3350405834334191</c:v>
                </c:pt>
                <c:pt idx="6">
                  <c:v>4.2347405983163275</c:v>
                </c:pt>
                <c:pt idx="7">
                  <c:v>4.341746673273664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981-6C42-BBAD-3A576FA8F0B9}"/>
            </c:ext>
          </c:extLst>
        </c:ser>
        <c:ser>
          <c:idx val="2"/>
          <c:order val="2"/>
          <c:tx>
            <c:v>2022</c:v>
          </c:tx>
          <c:spPr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cat>
            <c:strRef>
              <c:f>DATA!$E$3:$L$3</c:f>
              <c:strCache>
                <c:ptCount val="8"/>
                <c:pt idx="0">
                  <c:v>Area A</c:v>
                </c:pt>
                <c:pt idx="1">
                  <c:v>Area B</c:v>
                </c:pt>
                <c:pt idx="2">
                  <c:v>Area C</c:v>
                </c:pt>
                <c:pt idx="3">
                  <c:v>Area D</c:v>
                </c:pt>
                <c:pt idx="4">
                  <c:v>Area E</c:v>
                </c:pt>
                <c:pt idx="5">
                  <c:v>Area F</c:v>
                </c:pt>
                <c:pt idx="6">
                  <c:v>Area G</c:v>
                </c:pt>
                <c:pt idx="7">
                  <c:v>Area H</c:v>
                </c:pt>
              </c:strCache>
            </c:strRef>
          </c:cat>
          <c:val>
            <c:numRef>
              <c:f>DATA!$E$9:$L$9</c:f>
              <c:numCache>
                <c:formatCode>0.0</c:formatCode>
                <c:ptCount val="8"/>
                <c:pt idx="0">
                  <c:v>4.3159590255846885</c:v>
                </c:pt>
                <c:pt idx="1">
                  <c:v>4.2774678019838452</c:v>
                </c:pt>
                <c:pt idx="2">
                  <c:v>4.3392641812971453</c:v>
                </c:pt>
                <c:pt idx="3">
                  <c:v>4.2629270731163214</c:v>
                </c:pt>
                <c:pt idx="4">
                  <c:v>4.265476043939648</c:v>
                </c:pt>
                <c:pt idx="5">
                  <c:v>4.2810172712235808</c:v>
                </c:pt>
                <c:pt idx="6">
                  <c:v>4.1801142205828503</c:v>
                </c:pt>
                <c:pt idx="7">
                  <c:v>4.3156488462027447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981-6C42-BBAD-3A576FA8F0B9}"/>
            </c:ext>
          </c:extLst>
        </c:ser>
        <c:ser>
          <c:idx val="3"/>
          <c:order val="3"/>
          <c:tx>
            <c:v>2023</c:v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DATA!$E$3:$L$3</c:f>
              <c:strCache>
                <c:ptCount val="8"/>
                <c:pt idx="0">
                  <c:v>Area A</c:v>
                </c:pt>
                <c:pt idx="1">
                  <c:v>Area B</c:v>
                </c:pt>
                <c:pt idx="2">
                  <c:v>Area C</c:v>
                </c:pt>
                <c:pt idx="3">
                  <c:v>Area D</c:v>
                </c:pt>
                <c:pt idx="4">
                  <c:v>Area E</c:v>
                </c:pt>
                <c:pt idx="5">
                  <c:v>Area F</c:v>
                </c:pt>
                <c:pt idx="6">
                  <c:v>Area G</c:v>
                </c:pt>
                <c:pt idx="7">
                  <c:v>Area H</c:v>
                </c:pt>
              </c:strCache>
            </c:strRef>
          </c:cat>
          <c:val>
            <c:numRef>
              <c:f>DATA!$E$11:$L$11</c:f>
              <c:numCache>
                <c:formatCode>0.0</c:formatCode>
                <c:ptCount val="8"/>
                <c:pt idx="0">
                  <c:v>4.3756508179809366</c:v>
                </c:pt>
                <c:pt idx="1">
                  <c:v>4.3588699379695957</c:v>
                </c:pt>
                <c:pt idx="2">
                  <c:v>4.3895474930880756</c:v>
                </c:pt>
                <c:pt idx="3">
                  <c:v>4.3454048839159336</c:v>
                </c:pt>
                <c:pt idx="4">
                  <c:v>4.3032444883400505</c:v>
                </c:pt>
                <c:pt idx="5">
                  <c:v>4.3539023281132527</c:v>
                </c:pt>
                <c:pt idx="6">
                  <c:v>4.2584194519735385</c:v>
                </c:pt>
                <c:pt idx="7">
                  <c:v>4.3003518573088169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3981-6C42-BBAD-3A576FA8F0B9}"/>
            </c:ext>
          </c:extLst>
        </c:ser>
        <c:ser>
          <c:idx val="4"/>
          <c:order val="4"/>
          <c:tx>
            <c:v>2024</c:v>
          </c:tx>
          <c:spPr>
            <a:solidFill>
              <a:schemeClr val="accent2">
                <a:lumMod val="75000"/>
              </a:schemeClr>
            </a:solidFill>
            <a:ln>
              <a:noFill/>
            </a:ln>
            <a:effectLst/>
          </c:spPr>
          <c:invertIfNegative val="0"/>
          <c:cat>
            <c:strRef>
              <c:f>DATA!$E$3:$L$3</c:f>
              <c:strCache>
                <c:ptCount val="8"/>
                <c:pt idx="0">
                  <c:v>Area A</c:v>
                </c:pt>
                <c:pt idx="1">
                  <c:v>Area B</c:v>
                </c:pt>
                <c:pt idx="2">
                  <c:v>Area C</c:v>
                </c:pt>
                <c:pt idx="3">
                  <c:v>Area D</c:v>
                </c:pt>
                <c:pt idx="4">
                  <c:v>Area E</c:v>
                </c:pt>
                <c:pt idx="5">
                  <c:v>Area F</c:v>
                </c:pt>
                <c:pt idx="6">
                  <c:v>Area G</c:v>
                </c:pt>
                <c:pt idx="7">
                  <c:v>Area H</c:v>
                </c:pt>
              </c:strCache>
            </c:strRef>
          </c:cat>
          <c:val>
            <c:numRef>
              <c:f>DATA!$E$13:$L$13</c:f>
              <c:numCache>
                <c:formatCode>0.0</c:formatCode>
                <c:ptCount val="8"/>
                <c:pt idx="0">
                  <c:v>4.3648528205291859</c:v>
                </c:pt>
                <c:pt idx="1">
                  <c:v>4.3560039696608222</c:v>
                </c:pt>
                <c:pt idx="2">
                  <c:v>4.3538839377698775</c:v>
                </c:pt>
                <c:pt idx="3">
                  <c:v>4.3479640208593153</c:v>
                </c:pt>
                <c:pt idx="4">
                  <c:v>4.328614236833574</c:v>
                </c:pt>
                <c:pt idx="5">
                  <c:v>4.3885387763453947</c:v>
                </c:pt>
                <c:pt idx="6">
                  <c:v>4.243469483620804</c:v>
                </c:pt>
                <c:pt idx="7">
                  <c:v>4.3095365917581683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3981-6C42-BBAD-3A576FA8F0B9}"/>
            </c:ext>
          </c:extLst>
        </c:ser>
        <c:ser>
          <c:idx val="5"/>
          <c:order val="5"/>
          <c:tx>
            <c:v>2025</c:v>
          </c:tx>
          <c:spPr>
            <a:solidFill>
              <a:schemeClr val="accent2">
                <a:lumMod val="50000"/>
              </a:schemeClr>
            </a:solidFill>
            <a:ln>
              <a:noFill/>
            </a:ln>
            <a:effectLst/>
          </c:spPr>
          <c:invertIfNegative val="0"/>
          <c:cat>
            <c:strRef>
              <c:f>DATA!$E$3:$L$3</c:f>
              <c:strCache>
                <c:ptCount val="8"/>
                <c:pt idx="0">
                  <c:v>Area A</c:v>
                </c:pt>
                <c:pt idx="1">
                  <c:v>Area B</c:v>
                </c:pt>
                <c:pt idx="2">
                  <c:v>Area C</c:v>
                </c:pt>
                <c:pt idx="3">
                  <c:v>Area D</c:v>
                </c:pt>
                <c:pt idx="4">
                  <c:v>Area E</c:v>
                </c:pt>
                <c:pt idx="5">
                  <c:v>Area F</c:v>
                </c:pt>
                <c:pt idx="6">
                  <c:v>Area G</c:v>
                </c:pt>
                <c:pt idx="7">
                  <c:v>Area H</c:v>
                </c:pt>
              </c:strCache>
            </c:strRef>
          </c:cat>
          <c:val>
            <c:numRef>
              <c:f>DATA!$E$15:$L$15</c:f>
              <c:numCache>
                <c:formatCode>0.0</c:formatCode>
                <c:ptCount val="8"/>
                <c:pt idx="0">
                  <c:v>4.4844687532752063</c:v>
                </c:pt>
                <c:pt idx="1">
                  <c:v>4.5012169706826803</c:v>
                </c:pt>
                <c:pt idx="2">
                  <c:v>4.5106246238019967</c:v>
                </c:pt>
                <c:pt idx="3">
                  <c:v>4.4895485362986998</c:v>
                </c:pt>
                <c:pt idx="4">
                  <c:v>4.4699319414028462</c:v>
                </c:pt>
                <c:pt idx="5">
                  <c:v>4.4646561314832622</c:v>
                </c:pt>
                <c:pt idx="6">
                  <c:v>4.3845216321073792</c:v>
                </c:pt>
                <c:pt idx="7">
                  <c:v>4.4393500493704909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3981-6C42-BBAD-3A576FA8F0B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291200576"/>
        <c:axId val="1298357696"/>
      </c:barChart>
      <c:catAx>
        <c:axId val="12912005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98357696"/>
        <c:crosses val="autoZero"/>
        <c:auto val="1"/>
        <c:lblAlgn val="ctr"/>
        <c:lblOffset val="100"/>
        <c:noMultiLvlLbl val="0"/>
      </c:catAx>
      <c:valAx>
        <c:axId val="1298357696"/>
        <c:scaling>
          <c:orientation val="minMax"/>
          <c:max val="5"/>
          <c:min val="3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9120057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/>
              <a:t>Student Feedback data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v>2020</c:v>
          </c:tx>
          <c:spPr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  <a:effectLst/>
          </c:spPr>
          <c:invertIfNegative val="0"/>
          <c:cat>
            <c:strRef>
              <c:f>All!$E$3:$J$3</c:f>
              <c:strCache>
                <c:ptCount val="5"/>
                <c:pt idx="0">
                  <c:v>Area A</c:v>
                </c:pt>
                <c:pt idx="1">
                  <c:v>Area B</c:v>
                </c:pt>
                <c:pt idx="2">
                  <c:v>Area C</c:v>
                </c:pt>
                <c:pt idx="4">
                  <c:v>Area E</c:v>
                </c:pt>
              </c:strCache>
            </c:strRef>
          </c:cat>
          <c:val>
            <c:numRef>
              <c:f>All!$E$6:$J$6</c:f>
              <c:numCache>
                <c:formatCode>0.0</c:formatCode>
                <c:ptCount val="6"/>
                <c:pt idx="0">
                  <c:v>4.1568466984987982</c:v>
                </c:pt>
                <c:pt idx="1">
                  <c:v>3.9894895428526027</c:v>
                </c:pt>
                <c:pt idx="2">
                  <c:v>4.1408844981928992</c:v>
                </c:pt>
                <c:pt idx="4">
                  <c:v>4.1346053885471719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244-604A-9A7B-3AD2CA2DD7EC}"/>
            </c:ext>
          </c:extLst>
        </c:ser>
        <c:ser>
          <c:idx val="1"/>
          <c:order val="1"/>
          <c:tx>
            <c:v>2021</c:v>
          </c:tx>
          <c:spPr>
            <a:solidFill>
              <a:schemeClr val="accent3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All!$E$3:$J$3</c:f>
              <c:strCache>
                <c:ptCount val="5"/>
                <c:pt idx="0">
                  <c:v>Area A</c:v>
                </c:pt>
                <c:pt idx="1">
                  <c:v>Area B</c:v>
                </c:pt>
                <c:pt idx="2">
                  <c:v>Area C</c:v>
                </c:pt>
                <c:pt idx="4">
                  <c:v>Area E</c:v>
                </c:pt>
              </c:strCache>
            </c:strRef>
          </c:cat>
          <c:val>
            <c:numRef>
              <c:f>All!$E$8:$J$8</c:f>
              <c:numCache>
                <c:formatCode>0.0</c:formatCode>
                <c:ptCount val="6"/>
                <c:pt idx="0">
                  <c:v>4.2089722874490052</c:v>
                </c:pt>
                <c:pt idx="1">
                  <c:v>4.0045338039746889</c:v>
                </c:pt>
                <c:pt idx="2">
                  <c:v>4.1596563956940384</c:v>
                </c:pt>
                <c:pt idx="4">
                  <c:v>4.181815612103243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244-604A-9A7B-3AD2CA2DD7EC}"/>
            </c:ext>
          </c:extLst>
        </c:ser>
        <c:ser>
          <c:idx val="2"/>
          <c:order val="2"/>
          <c:tx>
            <c:v>2022</c:v>
          </c:tx>
          <c:spPr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cat>
            <c:strRef>
              <c:f>All!$E$3:$J$3</c:f>
              <c:strCache>
                <c:ptCount val="5"/>
                <c:pt idx="0">
                  <c:v>Area A</c:v>
                </c:pt>
                <c:pt idx="1">
                  <c:v>Area B</c:v>
                </c:pt>
                <c:pt idx="2">
                  <c:v>Area C</c:v>
                </c:pt>
                <c:pt idx="4">
                  <c:v>Area E</c:v>
                </c:pt>
              </c:strCache>
            </c:strRef>
          </c:cat>
          <c:val>
            <c:numRef>
              <c:f>All!$E$10:$J$10</c:f>
              <c:numCache>
                <c:formatCode>0.0</c:formatCode>
                <c:ptCount val="6"/>
                <c:pt idx="0">
                  <c:v>4.0992454951786774</c:v>
                </c:pt>
                <c:pt idx="1">
                  <c:v>3.9073830813587782</c:v>
                </c:pt>
                <c:pt idx="2">
                  <c:v>4.0847021808286597</c:v>
                </c:pt>
                <c:pt idx="4">
                  <c:v>4.0124252474008832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244-604A-9A7B-3AD2CA2DD7EC}"/>
            </c:ext>
          </c:extLst>
        </c:ser>
        <c:ser>
          <c:idx val="3"/>
          <c:order val="3"/>
          <c:tx>
            <c:v>2023</c:v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All!$E$3:$J$3</c:f>
              <c:strCache>
                <c:ptCount val="5"/>
                <c:pt idx="0">
                  <c:v>Area A</c:v>
                </c:pt>
                <c:pt idx="1">
                  <c:v>Area B</c:v>
                </c:pt>
                <c:pt idx="2">
                  <c:v>Area C</c:v>
                </c:pt>
                <c:pt idx="4">
                  <c:v>Area E</c:v>
                </c:pt>
              </c:strCache>
            </c:strRef>
          </c:cat>
          <c:val>
            <c:numRef>
              <c:f>All!$E$12:$J$12</c:f>
              <c:numCache>
                <c:formatCode>0.0</c:formatCode>
                <c:ptCount val="6"/>
                <c:pt idx="0">
                  <c:v>4.1158766709963146</c:v>
                </c:pt>
                <c:pt idx="1">
                  <c:v>3.8603000336982976</c:v>
                </c:pt>
                <c:pt idx="2">
                  <c:v>4.0794735205877801</c:v>
                </c:pt>
                <c:pt idx="4">
                  <c:v>4.0363221660061894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4244-604A-9A7B-3AD2CA2DD7EC}"/>
            </c:ext>
          </c:extLst>
        </c:ser>
        <c:ser>
          <c:idx val="4"/>
          <c:order val="4"/>
          <c:tx>
            <c:v>2024</c:v>
          </c:tx>
          <c:spPr>
            <a:solidFill>
              <a:schemeClr val="accent3">
                <a:lumMod val="75000"/>
              </a:schemeClr>
            </a:solidFill>
            <a:ln>
              <a:noFill/>
            </a:ln>
            <a:effectLst/>
          </c:spPr>
          <c:invertIfNegative val="0"/>
          <c:cat>
            <c:strRef>
              <c:f>All!$E$3:$J$3</c:f>
              <c:strCache>
                <c:ptCount val="5"/>
                <c:pt idx="0">
                  <c:v>Area A</c:v>
                </c:pt>
                <c:pt idx="1">
                  <c:v>Area B</c:v>
                </c:pt>
                <c:pt idx="2">
                  <c:v>Area C</c:v>
                </c:pt>
                <c:pt idx="4">
                  <c:v>Area E</c:v>
                </c:pt>
              </c:strCache>
            </c:strRef>
          </c:cat>
          <c:val>
            <c:numRef>
              <c:f>All!$E$14:$J$14</c:f>
              <c:numCache>
                <c:formatCode>0.0</c:formatCode>
                <c:ptCount val="6"/>
                <c:pt idx="0">
                  <c:v>4.180283530467694</c:v>
                </c:pt>
                <c:pt idx="1">
                  <c:v>3.9901100217376677</c:v>
                </c:pt>
                <c:pt idx="2">
                  <c:v>4.1742578260872589</c:v>
                </c:pt>
                <c:pt idx="4">
                  <c:v>4.1312772899725552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4244-604A-9A7B-3AD2CA2DD7EC}"/>
            </c:ext>
          </c:extLst>
        </c:ser>
        <c:ser>
          <c:idx val="5"/>
          <c:order val="5"/>
          <c:tx>
            <c:v>2025</c:v>
          </c:tx>
          <c:spPr>
            <a:solidFill>
              <a:schemeClr val="accent3">
                <a:lumMod val="50000"/>
              </a:schemeClr>
            </a:solidFill>
            <a:ln>
              <a:noFill/>
            </a:ln>
            <a:effectLst/>
          </c:spPr>
          <c:invertIfNegative val="0"/>
          <c:cat>
            <c:strRef>
              <c:f>All!$E$3:$J$3</c:f>
              <c:strCache>
                <c:ptCount val="5"/>
                <c:pt idx="0">
                  <c:v>Area A</c:v>
                </c:pt>
                <c:pt idx="1">
                  <c:v>Area B</c:v>
                </c:pt>
                <c:pt idx="2">
                  <c:v>Area C</c:v>
                </c:pt>
                <c:pt idx="4">
                  <c:v>Area E</c:v>
                </c:pt>
              </c:strCache>
            </c:strRef>
          </c:cat>
          <c:val>
            <c:numRef>
              <c:f>All!$E$16:$J$16</c:f>
              <c:numCache>
                <c:formatCode>0.0</c:formatCode>
                <c:ptCount val="6"/>
                <c:pt idx="0">
                  <c:v>4.2444098659942231</c:v>
                </c:pt>
                <c:pt idx="1">
                  <c:v>4.114179530871314</c:v>
                </c:pt>
                <c:pt idx="2">
                  <c:v>4.2420812766035834</c:v>
                </c:pt>
                <c:pt idx="4">
                  <c:v>4.1874238498899352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4244-604A-9A7B-3AD2CA2DD7E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022679168"/>
        <c:axId val="1269876480"/>
      </c:barChart>
      <c:catAx>
        <c:axId val="10226791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69876480"/>
        <c:crosses val="autoZero"/>
        <c:auto val="1"/>
        <c:lblAlgn val="ctr"/>
        <c:lblOffset val="100"/>
        <c:noMultiLvlLbl val="0"/>
      </c:catAx>
      <c:valAx>
        <c:axId val="1269876480"/>
        <c:scaling>
          <c:orientation val="minMax"/>
          <c:max val="5"/>
          <c:min val="3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2267916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/>
              <a:t>Student Feedback data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v>2020</c:v>
          </c:tx>
          <c:spPr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  <a:effectLst/>
          </c:spPr>
          <c:invertIfNegative val="0"/>
          <c:cat>
            <c:strRef>
              <c:f>All!$E$3:$J$3</c:f>
              <c:strCache>
                <c:ptCount val="5"/>
                <c:pt idx="0">
                  <c:v>Area A</c:v>
                </c:pt>
                <c:pt idx="1">
                  <c:v>Area B</c:v>
                </c:pt>
                <c:pt idx="2">
                  <c:v>Area C</c:v>
                </c:pt>
                <c:pt idx="4">
                  <c:v>Area E</c:v>
                </c:pt>
              </c:strCache>
            </c:strRef>
          </c:cat>
          <c:val>
            <c:numRef>
              <c:f>All!$E$6:$J$6</c:f>
              <c:numCache>
                <c:formatCode>0.0</c:formatCode>
                <c:ptCount val="6"/>
                <c:pt idx="0">
                  <c:v>4.1568466984987982</c:v>
                </c:pt>
                <c:pt idx="1">
                  <c:v>3.9894895428526027</c:v>
                </c:pt>
                <c:pt idx="2">
                  <c:v>4.1408844981928992</c:v>
                </c:pt>
                <c:pt idx="4">
                  <c:v>4.1346053885471719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F20-EB4F-ACC5-1BCBCC7F6198}"/>
            </c:ext>
          </c:extLst>
        </c:ser>
        <c:ser>
          <c:idx val="1"/>
          <c:order val="1"/>
          <c:tx>
            <c:v>2021</c:v>
          </c:tx>
          <c:spPr>
            <a:solidFill>
              <a:schemeClr val="accent3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All!$E$3:$J$3</c:f>
              <c:strCache>
                <c:ptCount val="5"/>
                <c:pt idx="0">
                  <c:v>Area A</c:v>
                </c:pt>
                <c:pt idx="1">
                  <c:v>Area B</c:v>
                </c:pt>
                <c:pt idx="2">
                  <c:v>Area C</c:v>
                </c:pt>
                <c:pt idx="4">
                  <c:v>Area E</c:v>
                </c:pt>
              </c:strCache>
            </c:strRef>
          </c:cat>
          <c:val>
            <c:numRef>
              <c:f>All!$E$8:$J$8</c:f>
              <c:numCache>
                <c:formatCode>0.0</c:formatCode>
                <c:ptCount val="6"/>
                <c:pt idx="0">
                  <c:v>4.2089722874490052</c:v>
                </c:pt>
                <c:pt idx="1">
                  <c:v>4.0045338039746889</c:v>
                </c:pt>
                <c:pt idx="2">
                  <c:v>4.1596563956940384</c:v>
                </c:pt>
                <c:pt idx="4">
                  <c:v>4.181815612103243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F20-EB4F-ACC5-1BCBCC7F6198}"/>
            </c:ext>
          </c:extLst>
        </c:ser>
        <c:ser>
          <c:idx val="2"/>
          <c:order val="2"/>
          <c:tx>
            <c:v>2022</c:v>
          </c:tx>
          <c:spPr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cat>
            <c:strRef>
              <c:f>All!$E$3:$J$3</c:f>
              <c:strCache>
                <c:ptCount val="5"/>
                <c:pt idx="0">
                  <c:v>Area A</c:v>
                </c:pt>
                <c:pt idx="1">
                  <c:v>Area B</c:v>
                </c:pt>
                <c:pt idx="2">
                  <c:v>Area C</c:v>
                </c:pt>
                <c:pt idx="4">
                  <c:v>Area E</c:v>
                </c:pt>
              </c:strCache>
            </c:strRef>
          </c:cat>
          <c:val>
            <c:numRef>
              <c:f>All!$E$10:$J$10</c:f>
              <c:numCache>
                <c:formatCode>0.0</c:formatCode>
                <c:ptCount val="6"/>
                <c:pt idx="0">
                  <c:v>4.0992454951786774</c:v>
                </c:pt>
                <c:pt idx="1">
                  <c:v>3.9073830813587782</c:v>
                </c:pt>
                <c:pt idx="2">
                  <c:v>4.0847021808286597</c:v>
                </c:pt>
                <c:pt idx="4">
                  <c:v>4.0124252474008832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F20-EB4F-ACC5-1BCBCC7F6198}"/>
            </c:ext>
          </c:extLst>
        </c:ser>
        <c:ser>
          <c:idx val="3"/>
          <c:order val="3"/>
          <c:tx>
            <c:v>2023</c:v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All!$E$3:$J$3</c:f>
              <c:strCache>
                <c:ptCount val="5"/>
                <c:pt idx="0">
                  <c:v>Area A</c:v>
                </c:pt>
                <c:pt idx="1">
                  <c:v>Area B</c:v>
                </c:pt>
                <c:pt idx="2">
                  <c:v>Area C</c:v>
                </c:pt>
                <c:pt idx="4">
                  <c:v>Area E</c:v>
                </c:pt>
              </c:strCache>
            </c:strRef>
          </c:cat>
          <c:val>
            <c:numRef>
              <c:f>All!$E$12:$J$12</c:f>
              <c:numCache>
                <c:formatCode>0.0</c:formatCode>
                <c:ptCount val="6"/>
                <c:pt idx="0">
                  <c:v>4.1158766709963146</c:v>
                </c:pt>
                <c:pt idx="1">
                  <c:v>3.8603000336982976</c:v>
                </c:pt>
                <c:pt idx="2">
                  <c:v>4.0794735205877801</c:v>
                </c:pt>
                <c:pt idx="4">
                  <c:v>4.0363221660061894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9F20-EB4F-ACC5-1BCBCC7F6198}"/>
            </c:ext>
          </c:extLst>
        </c:ser>
        <c:ser>
          <c:idx val="4"/>
          <c:order val="4"/>
          <c:tx>
            <c:v>2024</c:v>
          </c:tx>
          <c:spPr>
            <a:solidFill>
              <a:schemeClr val="accent3">
                <a:lumMod val="75000"/>
              </a:schemeClr>
            </a:solidFill>
            <a:ln>
              <a:noFill/>
            </a:ln>
            <a:effectLst/>
          </c:spPr>
          <c:invertIfNegative val="0"/>
          <c:cat>
            <c:strRef>
              <c:f>All!$E$3:$J$3</c:f>
              <c:strCache>
                <c:ptCount val="5"/>
                <c:pt idx="0">
                  <c:v>Area A</c:v>
                </c:pt>
                <c:pt idx="1">
                  <c:v>Area B</c:v>
                </c:pt>
                <c:pt idx="2">
                  <c:v>Area C</c:v>
                </c:pt>
                <c:pt idx="4">
                  <c:v>Area E</c:v>
                </c:pt>
              </c:strCache>
            </c:strRef>
          </c:cat>
          <c:val>
            <c:numRef>
              <c:f>All!$E$14:$J$14</c:f>
              <c:numCache>
                <c:formatCode>0.0</c:formatCode>
                <c:ptCount val="6"/>
                <c:pt idx="0">
                  <c:v>4.180283530467694</c:v>
                </c:pt>
                <c:pt idx="1">
                  <c:v>3.9901100217376677</c:v>
                </c:pt>
                <c:pt idx="2">
                  <c:v>4.1742578260872589</c:v>
                </c:pt>
                <c:pt idx="4">
                  <c:v>4.1312772899725552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9F20-EB4F-ACC5-1BCBCC7F6198}"/>
            </c:ext>
          </c:extLst>
        </c:ser>
        <c:ser>
          <c:idx val="5"/>
          <c:order val="5"/>
          <c:tx>
            <c:v>2025</c:v>
          </c:tx>
          <c:spPr>
            <a:solidFill>
              <a:schemeClr val="accent3">
                <a:lumMod val="50000"/>
              </a:schemeClr>
            </a:solidFill>
            <a:ln>
              <a:noFill/>
            </a:ln>
            <a:effectLst/>
          </c:spPr>
          <c:invertIfNegative val="0"/>
          <c:cat>
            <c:strRef>
              <c:f>All!$E$3:$J$3</c:f>
              <c:strCache>
                <c:ptCount val="5"/>
                <c:pt idx="0">
                  <c:v>Area A</c:v>
                </c:pt>
                <c:pt idx="1">
                  <c:v>Area B</c:v>
                </c:pt>
                <c:pt idx="2">
                  <c:v>Area C</c:v>
                </c:pt>
                <c:pt idx="4">
                  <c:v>Area E</c:v>
                </c:pt>
              </c:strCache>
            </c:strRef>
          </c:cat>
          <c:val>
            <c:numRef>
              <c:f>All!$E$16:$J$16</c:f>
              <c:numCache>
                <c:formatCode>0.0</c:formatCode>
                <c:ptCount val="6"/>
                <c:pt idx="0">
                  <c:v>4.2444098659942231</c:v>
                </c:pt>
                <c:pt idx="1">
                  <c:v>4.114179530871314</c:v>
                </c:pt>
                <c:pt idx="2">
                  <c:v>4.2420812766035834</c:v>
                </c:pt>
                <c:pt idx="4">
                  <c:v>4.1874238498899352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9F20-EB4F-ACC5-1BCBCC7F619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022679168"/>
        <c:axId val="1269876480"/>
      </c:barChart>
      <c:catAx>
        <c:axId val="10226791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69876480"/>
        <c:crosses val="autoZero"/>
        <c:auto val="1"/>
        <c:lblAlgn val="ctr"/>
        <c:lblOffset val="100"/>
        <c:noMultiLvlLbl val="0"/>
      </c:catAx>
      <c:valAx>
        <c:axId val="1269876480"/>
        <c:scaling>
          <c:orientation val="minMax"/>
          <c:max val="5"/>
          <c:min val="3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2267916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 dirty="0"/>
              <a:t>Staff Feedback NEAS Average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v>2020</c:v>
          </c:tx>
          <c:spPr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  <a:effectLst/>
          </c:spPr>
          <c:invertIfNegative val="0"/>
          <c:cat>
            <c:strRef>
              <c:f>DATA!$E$3:$L$3</c:f>
              <c:strCache>
                <c:ptCount val="8"/>
                <c:pt idx="0">
                  <c:v>Area A</c:v>
                </c:pt>
                <c:pt idx="1">
                  <c:v>Area B</c:v>
                </c:pt>
                <c:pt idx="2">
                  <c:v>Area C</c:v>
                </c:pt>
                <c:pt idx="3">
                  <c:v>Area D</c:v>
                </c:pt>
                <c:pt idx="4">
                  <c:v>Area E</c:v>
                </c:pt>
                <c:pt idx="5">
                  <c:v>Area F</c:v>
                </c:pt>
                <c:pt idx="6">
                  <c:v>Area G</c:v>
                </c:pt>
                <c:pt idx="7">
                  <c:v>Area H</c:v>
                </c:pt>
              </c:strCache>
            </c:strRef>
          </c:cat>
          <c:val>
            <c:numRef>
              <c:f>DATA!$E$5:$L$5</c:f>
              <c:numCache>
                <c:formatCode>0.0</c:formatCode>
                <c:ptCount val="8"/>
                <c:pt idx="0">
                  <c:v>4.2950559351825222</c:v>
                </c:pt>
                <c:pt idx="1">
                  <c:v>4.3643605064903914</c:v>
                </c:pt>
                <c:pt idx="2">
                  <c:v>4.4170329260155565</c:v>
                </c:pt>
                <c:pt idx="3">
                  <c:v>4.2894624946409454</c:v>
                </c:pt>
                <c:pt idx="4">
                  <c:v>4.2921047291387637</c:v>
                </c:pt>
                <c:pt idx="5">
                  <c:v>4.3623150135546052</c:v>
                </c:pt>
                <c:pt idx="6">
                  <c:v>4.18067054255964</c:v>
                </c:pt>
                <c:pt idx="7">
                  <c:v>4.2749351522641357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A3B-2B4C-9377-37869FAB8E00}"/>
            </c:ext>
          </c:extLst>
        </c:ser>
        <c:ser>
          <c:idx val="1"/>
          <c:order val="1"/>
          <c:tx>
            <c:v>2021</c:v>
          </c:tx>
          <c:spPr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DATA!$E$3:$L$3</c:f>
              <c:strCache>
                <c:ptCount val="8"/>
                <c:pt idx="0">
                  <c:v>Area A</c:v>
                </c:pt>
                <c:pt idx="1">
                  <c:v>Area B</c:v>
                </c:pt>
                <c:pt idx="2">
                  <c:v>Area C</c:v>
                </c:pt>
                <c:pt idx="3">
                  <c:v>Area D</c:v>
                </c:pt>
                <c:pt idx="4">
                  <c:v>Area E</c:v>
                </c:pt>
                <c:pt idx="5">
                  <c:v>Area F</c:v>
                </c:pt>
                <c:pt idx="6">
                  <c:v>Area G</c:v>
                </c:pt>
                <c:pt idx="7">
                  <c:v>Area H</c:v>
                </c:pt>
              </c:strCache>
            </c:strRef>
          </c:cat>
          <c:val>
            <c:numRef>
              <c:f>DATA!$E$7:$L$7</c:f>
              <c:numCache>
                <c:formatCode>0.0</c:formatCode>
                <c:ptCount val="8"/>
                <c:pt idx="0">
                  <c:v>4.3573351831806564</c:v>
                </c:pt>
                <c:pt idx="1">
                  <c:v>4.3597618463739618</c:v>
                </c:pt>
                <c:pt idx="2">
                  <c:v>4.4217366239655274</c:v>
                </c:pt>
                <c:pt idx="3">
                  <c:v>4.3625976715664398</c:v>
                </c:pt>
                <c:pt idx="4">
                  <c:v>4.3090703066672793</c:v>
                </c:pt>
                <c:pt idx="5">
                  <c:v>4.3350405834334191</c:v>
                </c:pt>
                <c:pt idx="6">
                  <c:v>4.2347405983163275</c:v>
                </c:pt>
                <c:pt idx="7">
                  <c:v>4.341746673273664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A3B-2B4C-9377-37869FAB8E00}"/>
            </c:ext>
          </c:extLst>
        </c:ser>
        <c:ser>
          <c:idx val="2"/>
          <c:order val="2"/>
          <c:tx>
            <c:v>2022</c:v>
          </c:tx>
          <c:spPr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cat>
            <c:strRef>
              <c:f>DATA!$E$3:$L$3</c:f>
              <c:strCache>
                <c:ptCount val="8"/>
                <c:pt idx="0">
                  <c:v>Area A</c:v>
                </c:pt>
                <c:pt idx="1">
                  <c:v>Area B</c:v>
                </c:pt>
                <c:pt idx="2">
                  <c:v>Area C</c:v>
                </c:pt>
                <c:pt idx="3">
                  <c:v>Area D</c:v>
                </c:pt>
                <c:pt idx="4">
                  <c:v>Area E</c:v>
                </c:pt>
                <c:pt idx="5">
                  <c:v>Area F</c:v>
                </c:pt>
                <c:pt idx="6">
                  <c:v>Area G</c:v>
                </c:pt>
                <c:pt idx="7">
                  <c:v>Area H</c:v>
                </c:pt>
              </c:strCache>
            </c:strRef>
          </c:cat>
          <c:val>
            <c:numRef>
              <c:f>DATA!$E$9:$L$9</c:f>
              <c:numCache>
                <c:formatCode>0.0</c:formatCode>
                <c:ptCount val="8"/>
                <c:pt idx="0">
                  <c:v>4.3159590255846885</c:v>
                </c:pt>
                <c:pt idx="1">
                  <c:v>4.2774678019838452</c:v>
                </c:pt>
                <c:pt idx="2">
                  <c:v>4.3392641812971453</c:v>
                </c:pt>
                <c:pt idx="3">
                  <c:v>4.2629270731163214</c:v>
                </c:pt>
                <c:pt idx="4">
                  <c:v>4.265476043939648</c:v>
                </c:pt>
                <c:pt idx="5">
                  <c:v>4.2810172712235808</c:v>
                </c:pt>
                <c:pt idx="6">
                  <c:v>4.1801142205828503</c:v>
                </c:pt>
                <c:pt idx="7">
                  <c:v>4.3156488462027447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A3B-2B4C-9377-37869FAB8E00}"/>
            </c:ext>
          </c:extLst>
        </c:ser>
        <c:ser>
          <c:idx val="3"/>
          <c:order val="3"/>
          <c:tx>
            <c:v>2023</c:v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DATA!$E$3:$L$3</c:f>
              <c:strCache>
                <c:ptCount val="8"/>
                <c:pt idx="0">
                  <c:v>Area A</c:v>
                </c:pt>
                <c:pt idx="1">
                  <c:v>Area B</c:v>
                </c:pt>
                <c:pt idx="2">
                  <c:v>Area C</c:v>
                </c:pt>
                <c:pt idx="3">
                  <c:v>Area D</c:v>
                </c:pt>
                <c:pt idx="4">
                  <c:v>Area E</c:v>
                </c:pt>
                <c:pt idx="5">
                  <c:v>Area F</c:v>
                </c:pt>
                <c:pt idx="6">
                  <c:v>Area G</c:v>
                </c:pt>
                <c:pt idx="7">
                  <c:v>Area H</c:v>
                </c:pt>
              </c:strCache>
            </c:strRef>
          </c:cat>
          <c:val>
            <c:numRef>
              <c:f>DATA!$E$11:$L$11</c:f>
              <c:numCache>
                <c:formatCode>0.0</c:formatCode>
                <c:ptCount val="8"/>
                <c:pt idx="0">
                  <c:v>4.3756508179809366</c:v>
                </c:pt>
                <c:pt idx="1">
                  <c:v>4.3588699379695957</c:v>
                </c:pt>
                <c:pt idx="2">
                  <c:v>4.3895474930880756</c:v>
                </c:pt>
                <c:pt idx="3">
                  <c:v>4.3454048839159336</c:v>
                </c:pt>
                <c:pt idx="4">
                  <c:v>4.3032444883400505</c:v>
                </c:pt>
                <c:pt idx="5">
                  <c:v>4.3539023281132527</c:v>
                </c:pt>
                <c:pt idx="6">
                  <c:v>4.2584194519735385</c:v>
                </c:pt>
                <c:pt idx="7">
                  <c:v>4.3003518573088169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9A3B-2B4C-9377-37869FAB8E00}"/>
            </c:ext>
          </c:extLst>
        </c:ser>
        <c:ser>
          <c:idx val="4"/>
          <c:order val="4"/>
          <c:tx>
            <c:v>2024</c:v>
          </c:tx>
          <c:spPr>
            <a:solidFill>
              <a:schemeClr val="accent2">
                <a:lumMod val="75000"/>
              </a:schemeClr>
            </a:solidFill>
            <a:ln>
              <a:noFill/>
            </a:ln>
            <a:effectLst/>
          </c:spPr>
          <c:invertIfNegative val="0"/>
          <c:cat>
            <c:strRef>
              <c:f>DATA!$E$3:$L$3</c:f>
              <c:strCache>
                <c:ptCount val="8"/>
                <c:pt idx="0">
                  <c:v>Area A</c:v>
                </c:pt>
                <c:pt idx="1">
                  <c:v>Area B</c:v>
                </c:pt>
                <c:pt idx="2">
                  <c:v>Area C</c:v>
                </c:pt>
                <c:pt idx="3">
                  <c:v>Area D</c:v>
                </c:pt>
                <c:pt idx="4">
                  <c:v>Area E</c:v>
                </c:pt>
                <c:pt idx="5">
                  <c:v>Area F</c:v>
                </c:pt>
                <c:pt idx="6">
                  <c:v>Area G</c:v>
                </c:pt>
                <c:pt idx="7">
                  <c:v>Area H</c:v>
                </c:pt>
              </c:strCache>
            </c:strRef>
          </c:cat>
          <c:val>
            <c:numRef>
              <c:f>DATA!$E$13:$L$13</c:f>
              <c:numCache>
                <c:formatCode>0.0</c:formatCode>
                <c:ptCount val="8"/>
                <c:pt idx="0">
                  <c:v>4.3648528205291859</c:v>
                </c:pt>
                <c:pt idx="1">
                  <c:v>4.3560039696608222</c:v>
                </c:pt>
                <c:pt idx="2">
                  <c:v>4.3538839377698775</c:v>
                </c:pt>
                <c:pt idx="3">
                  <c:v>4.3479640208593153</c:v>
                </c:pt>
                <c:pt idx="4">
                  <c:v>4.328614236833574</c:v>
                </c:pt>
                <c:pt idx="5">
                  <c:v>4.3885387763453947</c:v>
                </c:pt>
                <c:pt idx="6">
                  <c:v>4.243469483620804</c:v>
                </c:pt>
                <c:pt idx="7">
                  <c:v>4.3095365917581683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9A3B-2B4C-9377-37869FAB8E00}"/>
            </c:ext>
          </c:extLst>
        </c:ser>
        <c:ser>
          <c:idx val="5"/>
          <c:order val="5"/>
          <c:tx>
            <c:v>2025</c:v>
          </c:tx>
          <c:spPr>
            <a:solidFill>
              <a:schemeClr val="accent2">
                <a:lumMod val="50000"/>
              </a:schemeClr>
            </a:solidFill>
            <a:ln>
              <a:noFill/>
            </a:ln>
            <a:effectLst/>
          </c:spPr>
          <c:invertIfNegative val="0"/>
          <c:cat>
            <c:strRef>
              <c:f>DATA!$E$3:$L$3</c:f>
              <c:strCache>
                <c:ptCount val="8"/>
                <c:pt idx="0">
                  <c:v>Area A</c:v>
                </c:pt>
                <c:pt idx="1">
                  <c:v>Area B</c:v>
                </c:pt>
                <c:pt idx="2">
                  <c:v>Area C</c:v>
                </c:pt>
                <c:pt idx="3">
                  <c:v>Area D</c:v>
                </c:pt>
                <c:pt idx="4">
                  <c:v>Area E</c:v>
                </c:pt>
                <c:pt idx="5">
                  <c:v>Area F</c:v>
                </c:pt>
                <c:pt idx="6">
                  <c:v>Area G</c:v>
                </c:pt>
                <c:pt idx="7">
                  <c:v>Area H</c:v>
                </c:pt>
              </c:strCache>
            </c:strRef>
          </c:cat>
          <c:val>
            <c:numRef>
              <c:f>DATA!$E$15:$L$15</c:f>
              <c:numCache>
                <c:formatCode>0.0</c:formatCode>
                <c:ptCount val="8"/>
                <c:pt idx="0">
                  <c:v>4.4844687532752063</c:v>
                </c:pt>
                <c:pt idx="1">
                  <c:v>4.5012169706826803</c:v>
                </c:pt>
                <c:pt idx="2">
                  <c:v>4.5106246238019967</c:v>
                </c:pt>
                <c:pt idx="3">
                  <c:v>4.4895485362986998</c:v>
                </c:pt>
                <c:pt idx="4">
                  <c:v>4.4699319414028462</c:v>
                </c:pt>
                <c:pt idx="5">
                  <c:v>4.4646561314832622</c:v>
                </c:pt>
                <c:pt idx="6">
                  <c:v>4.3845216321073792</c:v>
                </c:pt>
                <c:pt idx="7">
                  <c:v>4.4393500493704909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9A3B-2B4C-9377-37869FAB8E0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291200576"/>
        <c:axId val="1298357696"/>
      </c:barChart>
      <c:catAx>
        <c:axId val="12912005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98357696"/>
        <c:crosses val="autoZero"/>
        <c:auto val="1"/>
        <c:lblAlgn val="ctr"/>
        <c:lblOffset val="100"/>
        <c:noMultiLvlLbl val="0"/>
      </c:catAx>
      <c:valAx>
        <c:axId val="1298357696"/>
        <c:scaling>
          <c:orientation val="minMax"/>
          <c:max val="5"/>
          <c:min val="3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9120057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/>
              <a:t>Student Feedback data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v>2020</c:v>
          </c:tx>
          <c:spPr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  <a:effectLst/>
          </c:spPr>
          <c:invertIfNegative val="0"/>
          <c:cat>
            <c:strRef>
              <c:f>All!$E$3:$J$3</c:f>
              <c:strCache>
                <c:ptCount val="5"/>
                <c:pt idx="0">
                  <c:v>Area A</c:v>
                </c:pt>
                <c:pt idx="1">
                  <c:v>Area B</c:v>
                </c:pt>
                <c:pt idx="2">
                  <c:v>Area C</c:v>
                </c:pt>
                <c:pt idx="4">
                  <c:v>Area E</c:v>
                </c:pt>
              </c:strCache>
            </c:strRef>
          </c:cat>
          <c:val>
            <c:numRef>
              <c:f>All!$E$6:$J$6</c:f>
              <c:numCache>
                <c:formatCode>0.0</c:formatCode>
                <c:ptCount val="6"/>
                <c:pt idx="0">
                  <c:v>4.1568466984987982</c:v>
                </c:pt>
                <c:pt idx="1">
                  <c:v>3.9894895428526027</c:v>
                </c:pt>
                <c:pt idx="2">
                  <c:v>4.1408844981928992</c:v>
                </c:pt>
                <c:pt idx="4">
                  <c:v>4.1346053885471719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F20-EB4F-ACC5-1BCBCC7F6198}"/>
            </c:ext>
          </c:extLst>
        </c:ser>
        <c:ser>
          <c:idx val="1"/>
          <c:order val="1"/>
          <c:tx>
            <c:v>2021</c:v>
          </c:tx>
          <c:spPr>
            <a:solidFill>
              <a:schemeClr val="accent3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All!$E$3:$J$3</c:f>
              <c:strCache>
                <c:ptCount val="5"/>
                <c:pt idx="0">
                  <c:v>Area A</c:v>
                </c:pt>
                <c:pt idx="1">
                  <c:v>Area B</c:v>
                </c:pt>
                <c:pt idx="2">
                  <c:v>Area C</c:v>
                </c:pt>
                <c:pt idx="4">
                  <c:v>Area E</c:v>
                </c:pt>
              </c:strCache>
            </c:strRef>
          </c:cat>
          <c:val>
            <c:numRef>
              <c:f>All!$E$8:$J$8</c:f>
              <c:numCache>
                <c:formatCode>0.0</c:formatCode>
                <c:ptCount val="6"/>
                <c:pt idx="0">
                  <c:v>4.2089722874490052</c:v>
                </c:pt>
                <c:pt idx="1">
                  <c:v>4.0045338039746889</c:v>
                </c:pt>
                <c:pt idx="2">
                  <c:v>4.1596563956940384</c:v>
                </c:pt>
                <c:pt idx="4">
                  <c:v>4.181815612103243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F20-EB4F-ACC5-1BCBCC7F6198}"/>
            </c:ext>
          </c:extLst>
        </c:ser>
        <c:ser>
          <c:idx val="2"/>
          <c:order val="2"/>
          <c:tx>
            <c:v>2022</c:v>
          </c:tx>
          <c:spPr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cat>
            <c:strRef>
              <c:f>All!$E$3:$J$3</c:f>
              <c:strCache>
                <c:ptCount val="5"/>
                <c:pt idx="0">
                  <c:v>Area A</c:v>
                </c:pt>
                <c:pt idx="1">
                  <c:v>Area B</c:v>
                </c:pt>
                <c:pt idx="2">
                  <c:v>Area C</c:v>
                </c:pt>
                <c:pt idx="4">
                  <c:v>Area E</c:v>
                </c:pt>
              </c:strCache>
            </c:strRef>
          </c:cat>
          <c:val>
            <c:numRef>
              <c:f>All!$E$10:$J$10</c:f>
              <c:numCache>
                <c:formatCode>0.0</c:formatCode>
                <c:ptCount val="6"/>
                <c:pt idx="0">
                  <c:v>4.0992454951786774</c:v>
                </c:pt>
                <c:pt idx="1">
                  <c:v>3.9073830813587782</c:v>
                </c:pt>
                <c:pt idx="2">
                  <c:v>4.0847021808286597</c:v>
                </c:pt>
                <c:pt idx="4">
                  <c:v>4.0124252474008832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F20-EB4F-ACC5-1BCBCC7F6198}"/>
            </c:ext>
          </c:extLst>
        </c:ser>
        <c:ser>
          <c:idx val="3"/>
          <c:order val="3"/>
          <c:tx>
            <c:v>2023</c:v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All!$E$3:$J$3</c:f>
              <c:strCache>
                <c:ptCount val="5"/>
                <c:pt idx="0">
                  <c:v>Area A</c:v>
                </c:pt>
                <c:pt idx="1">
                  <c:v>Area B</c:v>
                </c:pt>
                <c:pt idx="2">
                  <c:v>Area C</c:v>
                </c:pt>
                <c:pt idx="4">
                  <c:v>Area E</c:v>
                </c:pt>
              </c:strCache>
            </c:strRef>
          </c:cat>
          <c:val>
            <c:numRef>
              <c:f>All!$E$12:$J$12</c:f>
              <c:numCache>
                <c:formatCode>0.0</c:formatCode>
                <c:ptCount val="6"/>
                <c:pt idx="0">
                  <c:v>4.1158766709963146</c:v>
                </c:pt>
                <c:pt idx="1">
                  <c:v>3.8603000336982976</c:v>
                </c:pt>
                <c:pt idx="2">
                  <c:v>4.0794735205877801</c:v>
                </c:pt>
                <c:pt idx="4">
                  <c:v>4.0363221660061894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9F20-EB4F-ACC5-1BCBCC7F6198}"/>
            </c:ext>
          </c:extLst>
        </c:ser>
        <c:ser>
          <c:idx val="4"/>
          <c:order val="4"/>
          <c:tx>
            <c:v>2024</c:v>
          </c:tx>
          <c:spPr>
            <a:solidFill>
              <a:schemeClr val="accent3">
                <a:lumMod val="75000"/>
              </a:schemeClr>
            </a:solidFill>
            <a:ln>
              <a:noFill/>
            </a:ln>
            <a:effectLst/>
          </c:spPr>
          <c:invertIfNegative val="0"/>
          <c:cat>
            <c:strRef>
              <c:f>All!$E$3:$J$3</c:f>
              <c:strCache>
                <c:ptCount val="5"/>
                <c:pt idx="0">
                  <c:v>Area A</c:v>
                </c:pt>
                <c:pt idx="1">
                  <c:v>Area B</c:v>
                </c:pt>
                <c:pt idx="2">
                  <c:v>Area C</c:v>
                </c:pt>
                <c:pt idx="4">
                  <c:v>Area E</c:v>
                </c:pt>
              </c:strCache>
            </c:strRef>
          </c:cat>
          <c:val>
            <c:numRef>
              <c:f>All!$E$14:$J$14</c:f>
              <c:numCache>
                <c:formatCode>0.0</c:formatCode>
                <c:ptCount val="6"/>
                <c:pt idx="0">
                  <c:v>4.180283530467694</c:v>
                </c:pt>
                <c:pt idx="1">
                  <c:v>3.9901100217376677</c:v>
                </c:pt>
                <c:pt idx="2">
                  <c:v>4.1742578260872589</c:v>
                </c:pt>
                <c:pt idx="4">
                  <c:v>4.1312772899725552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9F20-EB4F-ACC5-1BCBCC7F6198}"/>
            </c:ext>
          </c:extLst>
        </c:ser>
        <c:ser>
          <c:idx val="5"/>
          <c:order val="5"/>
          <c:tx>
            <c:v>2025</c:v>
          </c:tx>
          <c:spPr>
            <a:solidFill>
              <a:schemeClr val="accent3">
                <a:lumMod val="50000"/>
              </a:schemeClr>
            </a:solidFill>
            <a:ln>
              <a:noFill/>
            </a:ln>
            <a:effectLst/>
          </c:spPr>
          <c:invertIfNegative val="0"/>
          <c:cat>
            <c:strRef>
              <c:f>All!$E$3:$J$3</c:f>
              <c:strCache>
                <c:ptCount val="5"/>
                <c:pt idx="0">
                  <c:v>Area A</c:v>
                </c:pt>
                <c:pt idx="1">
                  <c:v>Area B</c:v>
                </c:pt>
                <c:pt idx="2">
                  <c:v>Area C</c:v>
                </c:pt>
                <c:pt idx="4">
                  <c:v>Area E</c:v>
                </c:pt>
              </c:strCache>
            </c:strRef>
          </c:cat>
          <c:val>
            <c:numRef>
              <c:f>All!$E$16:$J$16</c:f>
              <c:numCache>
                <c:formatCode>0.0</c:formatCode>
                <c:ptCount val="6"/>
                <c:pt idx="0">
                  <c:v>4.2444098659942231</c:v>
                </c:pt>
                <c:pt idx="1">
                  <c:v>4.114179530871314</c:v>
                </c:pt>
                <c:pt idx="2">
                  <c:v>4.2420812766035834</c:v>
                </c:pt>
                <c:pt idx="4">
                  <c:v>4.1874238498899352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9F20-EB4F-ACC5-1BCBCC7F619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022679168"/>
        <c:axId val="1269876480"/>
      </c:barChart>
      <c:catAx>
        <c:axId val="10226791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69876480"/>
        <c:crosses val="autoZero"/>
        <c:auto val="1"/>
        <c:lblAlgn val="ctr"/>
        <c:lblOffset val="100"/>
        <c:noMultiLvlLbl val="0"/>
      </c:catAx>
      <c:valAx>
        <c:axId val="1269876480"/>
        <c:scaling>
          <c:orientation val="minMax"/>
          <c:max val="5"/>
          <c:min val="3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2267916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 dirty="0"/>
              <a:t>Staff Feedback NEAS Average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v>2020</c:v>
          </c:tx>
          <c:spPr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  <a:effectLst/>
          </c:spPr>
          <c:invertIfNegative val="0"/>
          <c:cat>
            <c:strRef>
              <c:f>DATA!$E$3:$L$3</c:f>
              <c:strCache>
                <c:ptCount val="8"/>
                <c:pt idx="0">
                  <c:v>Area A</c:v>
                </c:pt>
                <c:pt idx="1">
                  <c:v>Area B</c:v>
                </c:pt>
                <c:pt idx="2">
                  <c:v>Area C</c:v>
                </c:pt>
                <c:pt idx="3">
                  <c:v>Area D</c:v>
                </c:pt>
                <c:pt idx="4">
                  <c:v>Area E</c:v>
                </c:pt>
                <c:pt idx="5">
                  <c:v>Area F</c:v>
                </c:pt>
                <c:pt idx="6">
                  <c:v>Area G</c:v>
                </c:pt>
                <c:pt idx="7">
                  <c:v>Area H</c:v>
                </c:pt>
              </c:strCache>
            </c:strRef>
          </c:cat>
          <c:val>
            <c:numRef>
              <c:f>DATA!$E$5:$L$5</c:f>
              <c:numCache>
                <c:formatCode>0.0</c:formatCode>
                <c:ptCount val="8"/>
                <c:pt idx="0">
                  <c:v>4.2950559351825222</c:v>
                </c:pt>
                <c:pt idx="1">
                  <c:v>4.3643605064903914</c:v>
                </c:pt>
                <c:pt idx="2">
                  <c:v>4.4170329260155565</c:v>
                </c:pt>
                <c:pt idx="3">
                  <c:v>4.2894624946409454</c:v>
                </c:pt>
                <c:pt idx="4">
                  <c:v>4.2921047291387637</c:v>
                </c:pt>
                <c:pt idx="5">
                  <c:v>4.3623150135546052</c:v>
                </c:pt>
                <c:pt idx="6">
                  <c:v>4.18067054255964</c:v>
                </c:pt>
                <c:pt idx="7">
                  <c:v>4.2749351522641357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A3B-2B4C-9377-37869FAB8E00}"/>
            </c:ext>
          </c:extLst>
        </c:ser>
        <c:ser>
          <c:idx val="1"/>
          <c:order val="1"/>
          <c:tx>
            <c:v>2021</c:v>
          </c:tx>
          <c:spPr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DATA!$E$3:$L$3</c:f>
              <c:strCache>
                <c:ptCount val="8"/>
                <c:pt idx="0">
                  <c:v>Area A</c:v>
                </c:pt>
                <c:pt idx="1">
                  <c:v>Area B</c:v>
                </c:pt>
                <c:pt idx="2">
                  <c:v>Area C</c:v>
                </c:pt>
                <c:pt idx="3">
                  <c:v>Area D</c:v>
                </c:pt>
                <c:pt idx="4">
                  <c:v>Area E</c:v>
                </c:pt>
                <c:pt idx="5">
                  <c:v>Area F</c:v>
                </c:pt>
                <c:pt idx="6">
                  <c:v>Area G</c:v>
                </c:pt>
                <c:pt idx="7">
                  <c:v>Area H</c:v>
                </c:pt>
              </c:strCache>
            </c:strRef>
          </c:cat>
          <c:val>
            <c:numRef>
              <c:f>DATA!$E$7:$L$7</c:f>
              <c:numCache>
                <c:formatCode>0.0</c:formatCode>
                <c:ptCount val="8"/>
                <c:pt idx="0">
                  <c:v>4.3573351831806564</c:v>
                </c:pt>
                <c:pt idx="1">
                  <c:v>4.3597618463739618</c:v>
                </c:pt>
                <c:pt idx="2">
                  <c:v>4.4217366239655274</c:v>
                </c:pt>
                <c:pt idx="3">
                  <c:v>4.3625976715664398</c:v>
                </c:pt>
                <c:pt idx="4">
                  <c:v>4.3090703066672793</c:v>
                </c:pt>
                <c:pt idx="5">
                  <c:v>4.3350405834334191</c:v>
                </c:pt>
                <c:pt idx="6">
                  <c:v>4.2347405983163275</c:v>
                </c:pt>
                <c:pt idx="7">
                  <c:v>4.341746673273664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A3B-2B4C-9377-37869FAB8E00}"/>
            </c:ext>
          </c:extLst>
        </c:ser>
        <c:ser>
          <c:idx val="2"/>
          <c:order val="2"/>
          <c:tx>
            <c:v>2022</c:v>
          </c:tx>
          <c:spPr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cat>
            <c:strRef>
              <c:f>DATA!$E$3:$L$3</c:f>
              <c:strCache>
                <c:ptCount val="8"/>
                <c:pt idx="0">
                  <c:v>Area A</c:v>
                </c:pt>
                <c:pt idx="1">
                  <c:v>Area B</c:v>
                </c:pt>
                <c:pt idx="2">
                  <c:v>Area C</c:v>
                </c:pt>
                <c:pt idx="3">
                  <c:v>Area D</c:v>
                </c:pt>
                <c:pt idx="4">
                  <c:v>Area E</c:v>
                </c:pt>
                <c:pt idx="5">
                  <c:v>Area F</c:v>
                </c:pt>
                <c:pt idx="6">
                  <c:v>Area G</c:v>
                </c:pt>
                <c:pt idx="7">
                  <c:v>Area H</c:v>
                </c:pt>
              </c:strCache>
            </c:strRef>
          </c:cat>
          <c:val>
            <c:numRef>
              <c:f>DATA!$E$9:$L$9</c:f>
              <c:numCache>
                <c:formatCode>0.0</c:formatCode>
                <c:ptCount val="8"/>
                <c:pt idx="0">
                  <c:v>4.3159590255846885</c:v>
                </c:pt>
                <c:pt idx="1">
                  <c:v>4.2774678019838452</c:v>
                </c:pt>
                <c:pt idx="2">
                  <c:v>4.3392641812971453</c:v>
                </c:pt>
                <c:pt idx="3">
                  <c:v>4.2629270731163214</c:v>
                </c:pt>
                <c:pt idx="4">
                  <c:v>4.265476043939648</c:v>
                </c:pt>
                <c:pt idx="5">
                  <c:v>4.2810172712235808</c:v>
                </c:pt>
                <c:pt idx="6">
                  <c:v>4.1801142205828503</c:v>
                </c:pt>
                <c:pt idx="7">
                  <c:v>4.3156488462027447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A3B-2B4C-9377-37869FAB8E00}"/>
            </c:ext>
          </c:extLst>
        </c:ser>
        <c:ser>
          <c:idx val="3"/>
          <c:order val="3"/>
          <c:tx>
            <c:v>2023</c:v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DATA!$E$3:$L$3</c:f>
              <c:strCache>
                <c:ptCount val="8"/>
                <c:pt idx="0">
                  <c:v>Area A</c:v>
                </c:pt>
                <c:pt idx="1">
                  <c:v>Area B</c:v>
                </c:pt>
                <c:pt idx="2">
                  <c:v>Area C</c:v>
                </c:pt>
                <c:pt idx="3">
                  <c:v>Area D</c:v>
                </c:pt>
                <c:pt idx="4">
                  <c:v>Area E</c:v>
                </c:pt>
                <c:pt idx="5">
                  <c:v>Area F</c:v>
                </c:pt>
                <c:pt idx="6">
                  <c:v>Area G</c:v>
                </c:pt>
                <c:pt idx="7">
                  <c:v>Area H</c:v>
                </c:pt>
              </c:strCache>
            </c:strRef>
          </c:cat>
          <c:val>
            <c:numRef>
              <c:f>DATA!$E$11:$L$11</c:f>
              <c:numCache>
                <c:formatCode>0.0</c:formatCode>
                <c:ptCount val="8"/>
                <c:pt idx="0">
                  <c:v>4.3756508179809366</c:v>
                </c:pt>
                <c:pt idx="1">
                  <c:v>4.3588699379695957</c:v>
                </c:pt>
                <c:pt idx="2">
                  <c:v>4.3895474930880756</c:v>
                </c:pt>
                <c:pt idx="3">
                  <c:v>4.3454048839159336</c:v>
                </c:pt>
                <c:pt idx="4">
                  <c:v>4.3032444883400505</c:v>
                </c:pt>
                <c:pt idx="5">
                  <c:v>4.3539023281132527</c:v>
                </c:pt>
                <c:pt idx="6">
                  <c:v>4.2584194519735385</c:v>
                </c:pt>
                <c:pt idx="7">
                  <c:v>4.3003518573088169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9A3B-2B4C-9377-37869FAB8E00}"/>
            </c:ext>
          </c:extLst>
        </c:ser>
        <c:ser>
          <c:idx val="4"/>
          <c:order val="4"/>
          <c:tx>
            <c:v>2024</c:v>
          </c:tx>
          <c:spPr>
            <a:solidFill>
              <a:schemeClr val="accent2">
                <a:lumMod val="75000"/>
              </a:schemeClr>
            </a:solidFill>
            <a:ln>
              <a:noFill/>
            </a:ln>
            <a:effectLst/>
          </c:spPr>
          <c:invertIfNegative val="0"/>
          <c:cat>
            <c:strRef>
              <c:f>DATA!$E$3:$L$3</c:f>
              <c:strCache>
                <c:ptCount val="8"/>
                <c:pt idx="0">
                  <c:v>Area A</c:v>
                </c:pt>
                <c:pt idx="1">
                  <c:v>Area B</c:v>
                </c:pt>
                <c:pt idx="2">
                  <c:v>Area C</c:v>
                </c:pt>
                <c:pt idx="3">
                  <c:v>Area D</c:v>
                </c:pt>
                <c:pt idx="4">
                  <c:v>Area E</c:v>
                </c:pt>
                <c:pt idx="5">
                  <c:v>Area F</c:v>
                </c:pt>
                <c:pt idx="6">
                  <c:v>Area G</c:v>
                </c:pt>
                <c:pt idx="7">
                  <c:v>Area H</c:v>
                </c:pt>
              </c:strCache>
            </c:strRef>
          </c:cat>
          <c:val>
            <c:numRef>
              <c:f>DATA!$E$13:$L$13</c:f>
              <c:numCache>
                <c:formatCode>0.0</c:formatCode>
                <c:ptCount val="8"/>
                <c:pt idx="0">
                  <c:v>4.3648528205291859</c:v>
                </c:pt>
                <c:pt idx="1">
                  <c:v>4.3560039696608222</c:v>
                </c:pt>
                <c:pt idx="2">
                  <c:v>4.3538839377698775</c:v>
                </c:pt>
                <c:pt idx="3">
                  <c:v>4.3479640208593153</c:v>
                </c:pt>
                <c:pt idx="4">
                  <c:v>4.328614236833574</c:v>
                </c:pt>
                <c:pt idx="5">
                  <c:v>4.3885387763453947</c:v>
                </c:pt>
                <c:pt idx="6">
                  <c:v>4.243469483620804</c:v>
                </c:pt>
                <c:pt idx="7">
                  <c:v>4.3095365917581683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9A3B-2B4C-9377-37869FAB8E00}"/>
            </c:ext>
          </c:extLst>
        </c:ser>
        <c:ser>
          <c:idx val="5"/>
          <c:order val="5"/>
          <c:tx>
            <c:v>2025</c:v>
          </c:tx>
          <c:spPr>
            <a:solidFill>
              <a:schemeClr val="accent2">
                <a:lumMod val="50000"/>
              </a:schemeClr>
            </a:solidFill>
            <a:ln>
              <a:noFill/>
            </a:ln>
            <a:effectLst/>
          </c:spPr>
          <c:invertIfNegative val="0"/>
          <c:cat>
            <c:strRef>
              <c:f>DATA!$E$3:$L$3</c:f>
              <c:strCache>
                <c:ptCount val="8"/>
                <c:pt idx="0">
                  <c:v>Area A</c:v>
                </c:pt>
                <c:pt idx="1">
                  <c:v>Area B</c:v>
                </c:pt>
                <c:pt idx="2">
                  <c:v>Area C</c:v>
                </c:pt>
                <c:pt idx="3">
                  <c:v>Area D</c:v>
                </c:pt>
                <c:pt idx="4">
                  <c:v>Area E</c:v>
                </c:pt>
                <c:pt idx="5">
                  <c:v>Area F</c:v>
                </c:pt>
                <c:pt idx="6">
                  <c:v>Area G</c:v>
                </c:pt>
                <c:pt idx="7">
                  <c:v>Area H</c:v>
                </c:pt>
              </c:strCache>
            </c:strRef>
          </c:cat>
          <c:val>
            <c:numRef>
              <c:f>DATA!$E$15:$L$15</c:f>
              <c:numCache>
                <c:formatCode>0.0</c:formatCode>
                <c:ptCount val="8"/>
                <c:pt idx="0">
                  <c:v>4.4844687532752063</c:v>
                </c:pt>
                <c:pt idx="1">
                  <c:v>4.5012169706826803</c:v>
                </c:pt>
                <c:pt idx="2">
                  <c:v>4.5106246238019967</c:v>
                </c:pt>
                <c:pt idx="3">
                  <c:v>4.4895485362986998</c:v>
                </c:pt>
                <c:pt idx="4">
                  <c:v>4.4699319414028462</c:v>
                </c:pt>
                <c:pt idx="5">
                  <c:v>4.4646561314832622</c:v>
                </c:pt>
                <c:pt idx="6">
                  <c:v>4.3845216321073792</c:v>
                </c:pt>
                <c:pt idx="7">
                  <c:v>4.4393500493704909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9A3B-2B4C-9377-37869FAB8E0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291200576"/>
        <c:axId val="1298357696"/>
      </c:barChart>
      <c:catAx>
        <c:axId val="12912005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98357696"/>
        <c:crosses val="autoZero"/>
        <c:auto val="1"/>
        <c:lblAlgn val="ctr"/>
        <c:lblOffset val="100"/>
        <c:noMultiLvlLbl val="0"/>
      </c:catAx>
      <c:valAx>
        <c:axId val="1298357696"/>
        <c:scaling>
          <c:orientation val="minMax"/>
          <c:max val="5"/>
          <c:min val="3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9120057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/>
              <a:t>Student Feedback data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v>2020</c:v>
          </c:tx>
          <c:spPr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  <a:effectLst/>
          </c:spPr>
          <c:invertIfNegative val="0"/>
          <c:cat>
            <c:strRef>
              <c:f>All!$E$3:$J$3</c:f>
              <c:strCache>
                <c:ptCount val="5"/>
                <c:pt idx="0">
                  <c:v>Area A</c:v>
                </c:pt>
                <c:pt idx="1">
                  <c:v>Area B</c:v>
                </c:pt>
                <c:pt idx="2">
                  <c:v>Area C</c:v>
                </c:pt>
                <c:pt idx="4">
                  <c:v>Area E</c:v>
                </c:pt>
              </c:strCache>
            </c:strRef>
          </c:cat>
          <c:val>
            <c:numRef>
              <c:f>All!$E$6:$J$6</c:f>
              <c:numCache>
                <c:formatCode>0.0</c:formatCode>
                <c:ptCount val="6"/>
                <c:pt idx="0">
                  <c:v>4.1568466984987982</c:v>
                </c:pt>
                <c:pt idx="1">
                  <c:v>3.9894895428526027</c:v>
                </c:pt>
                <c:pt idx="2">
                  <c:v>4.1408844981928992</c:v>
                </c:pt>
                <c:pt idx="4">
                  <c:v>4.1346053885471719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F20-EB4F-ACC5-1BCBCC7F6198}"/>
            </c:ext>
          </c:extLst>
        </c:ser>
        <c:ser>
          <c:idx val="1"/>
          <c:order val="1"/>
          <c:tx>
            <c:v>2021</c:v>
          </c:tx>
          <c:spPr>
            <a:solidFill>
              <a:schemeClr val="accent3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All!$E$3:$J$3</c:f>
              <c:strCache>
                <c:ptCount val="5"/>
                <c:pt idx="0">
                  <c:v>Area A</c:v>
                </c:pt>
                <c:pt idx="1">
                  <c:v>Area B</c:v>
                </c:pt>
                <c:pt idx="2">
                  <c:v>Area C</c:v>
                </c:pt>
                <c:pt idx="4">
                  <c:v>Area E</c:v>
                </c:pt>
              </c:strCache>
            </c:strRef>
          </c:cat>
          <c:val>
            <c:numRef>
              <c:f>All!$E$8:$J$8</c:f>
              <c:numCache>
                <c:formatCode>0.0</c:formatCode>
                <c:ptCount val="6"/>
                <c:pt idx="0">
                  <c:v>4.2089722874490052</c:v>
                </c:pt>
                <c:pt idx="1">
                  <c:v>4.0045338039746889</c:v>
                </c:pt>
                <c:pt idx="2">
                  <c:v>4.1596563956940384</c:v>
                </c:pt>
                <c:pt idx="4">
                  <c:v>4.181815612103243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F20-EB4F-ACC5-1BCBCC7F6198}"/>
            </c:ext>
          </c:extLst>
        </c:ser>
        <c:ser>
          <c:idx val="2"/>
          <c:order val="2"/>
          <c:tx>
            <c:v>2022</c:v>
          </c:tx>
          <c:spPr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cat>
            <c:strRef>
              <c:f>All!$E$3:$J$3</c:f>
              <c:strCache>
                <c:ptCount val="5"/>
                <c:pt idx="0">
                  <c:v>Area A</c:v>
                </c:pt>
                <c:pt idx="1">
                  <c:v>Area B</c:v>
                </c:pt>
                <c:pt idx="2">
                  <c:v>Area C</c:v>
                </c:pt>
                <c:pt idx="4">
                  <c:v>Area E</c:v>
                </c:pt>
              </c:strCache>
            </c:strRef>
          </c:cat>
          <c:val>
            <c:numRef>
              <c:f>All!$E$10:$J$10</c:f>
              <c:numCache>
                <c:formatCode>0.0</c:formatCode>
                <c:ptCount val="6"/>
                <c:pt idx="0">
                  <c:v>4.0992454951786774</c:v>
                </c:pt>
                <c:pt idx="1">
                  <c:v>3.9073830813587782</c:v>
                </c:pt>
                <c:pt idx="2">
                  <c:v>4.0847021808286597</c:v>
                </c:pt>
                <c:pt idx="4">
                  <c:v>4.0124252474008832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F20-EB4F-ACC5-1BCBCC7F6198}"/>
            </c:ext>
          </c:extLst>
        </c:ser>
        <c:ser>
          <c:idx val="3"/>
          <c:order val="3"/>
          <c:tx>
            <c:v>2023</c:v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All!$E$3:$J$3</c:f>
              <c:strCache>
                <c:ptCount val="5"/>
                <c:pt idx="0">
                  <c:v>Area A</c:v>
                </c:pt>
                <c:pt idx="1">
                  <c:v>Area B</c:v>
                </c:pt>
                <c:pt idx="2">
                  <c:v>Area C</c:v>
                </c:pt>
                <c:pt idx="4">
                  <c:v>Area E</c:v>
                </c:pt>
              </c:strCache>
            </c:strRef>
          </c:cat>
          <c:val>
            <c:numRef>
              <c:f>All!$E$12:$J$12</c:f>
              <c:numCache>
                <c:formatCode>0.0</c:formatCode>
                <c:ptCount val="6"/>
                <c:pt idx="0">
                  <c:v>4.1158766709963146</c:v>
                </c:pt>
                <c:pt idx="1">
                  <c:v>3.8603000336982976</c:v>
                </c:pt>
                <c:pt idx="2">
                  <c:v>4.0794735205877801</c:v>
                </c:pt>
                <c:pt idx="4">
                  <c:v>4.0363221660061894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9F20-EB4F-ACC5-1BCBCC7F6198}"/>
            </c:ext>
          </c:extLst>
        </c:ser>
        <c:ser>
          <c:idx val="4"/>
          <c:order val="4"/>
          <c:tx>
            <c:v>2024</c:v>
          </c:tx>
          <c:spPr>
            <a:solidFill>
              <a:schemeClr val="accent3">
                <a:lumMod val="75000"/>
              </a:schemeClr>
            </a:solidFill>
            <a:ln>
              <a:noFill/>
            </a:ln>
            <a:effectLst/>
          </c:spPr>
          <c:invertIfNegative val="0"/>
          <c:cat>
            <c:strRef>
              <c:f>All!$E$3:$J$3</c:f>
              <c:strCache>
                <c:ptCount val="5"/>
                <c:pt idx="0">
                  <c:v>Area A</c:v>
                </c:pt>
                <c:pt idx="1">
                  <c:v>Area B</c:v>
                </c:pt>
                <c:pt idx="2">
                  <c:v>Area C</c:v>
                </c:pt>
                <c:pt idx="4">
                  <c:v>Area E</c:v>
                </c:pt>
              </c:strCache>
            </c:strRef>
          </c:cat>
          <c:val>
            <c:numRef>
              <c:f>All!$E$14:$J$14</c:f>
              <c:numCache>
                <c:formatCode>0.0</c:formatCode>
                <c:ptCount val="6"/>
                <c:pt idx="0">
                  <c:v>4.180283530467694</c:v>
                </c:pt>
                <c:pt idx="1">
                  <c:v>3.9901100217376677</c:v>
                </c:pt>
                <c:pt idx="2">
                  <c:v>4.1742578260872589</c:v>
                </c:pt>
                <c:pt idx="4">
                  <c:v>4.1312772899725552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9F20-EB4F-ACC5-1BCBCC7F6198}"/>
            </c:ext>
          </c:extLst>
        </c:ser>
        <c:ser>
          <c:idx val="5"/>
          <c:order val="5"/>
          <c:tx>
            <c:v>2025</c:v>
          </c:tx>
          <c:spPr>
            <a:solidFill>
              <a:schemeClr val="accent3">
                <a:lumMod val="50000"/>
              </a:schemeClr>
            </a:solidFill>
            <a:ln>
              <a:noFill/>
            </a:ln>
            <a:effectLst/>
          </c:spPr>
          <c:invertIfNegative val="0"/>
          <c:cat>
            <c:strRef>
              <c:f>All!$E$3:$J$3</c:f>
              <c:strCache>
                <c:ptCount val="5"/>
                <c:pt idx="0">
                  <c:v>Area A</c:v>
                </c:pt>
                <c:pt idx="1">
                  <c:v>Area B</c:v>
                </c:pt>
                <c:pt idx="2">
                  <c:v>Area C</c:v>
                </c:pt>
                <c:pt idx="4">
                  <c:v>Area E</c:v>
                </c:pt>
              </c:strCache>
            </c:strRef>
          </c:cat>
          <c:val>
            <c:numRef>
              <c:f>All!$E$16:$J$16</c:f>
              <c:numCache>
                <c:formatCode>0.0</c:formatCode>
                <c:ptCount val="6"/>
                <c:pt idx="0">
                  <c:v>4.2444098659942231</c:v>
                </c:pt>
                <c:pt idx="1">
                  <c:v>4.114179530871314</c:v>
                </c:pt>
                <c:pt idx="2">
                  <c:v>4.2420812766035834</c:v>
                </c:pt>
                <c:pt idx="4">
                  <c:v>4.1874238498899352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9F20-EB4F-ACC5-1BCBCC7F619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022679168"/>
        <c:axId val="1269876480"/>
      </c:barChart>
      <c:catAx>
        <c:axId val="10226791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69876480"/>
        <c:crosses val="autoZero"/>
        <c:auto val="1"/>
        <c:lblAlgn val="ctr"/>
        <c:lblOffset val="100"/>
        <c:noMultiLvlLbl val="0"/>
      </c:catAx>
      <c:valAx>
        <c:axId val="1269876480"/>
        <c:scaling>
          <c:orientation val="minMax"/>
          <c:max val="5"/>
          <c:min val="3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2267916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 dirty="0"/>
              <a:t>Staff Feedback NEAS Average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v>2020</c:v>
          </c:tx>
          <c:spPr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  <a:effectLst/>
          </c:spPr>
          <c:invertIfNegative val="0"/>
          <c:cat>
            <c:strRef>
              <c:f>DATA!$E$3:$L$3</c:f>
              <c:strCache>
                <c:ptCount val="8"/>
                <c:pt idx="0">
                  <c:v>Area A</c:v>
                </c:pt>
                <c:pt idx="1">
                  <c:v>Area B</c:v>
                </c:pt>
                <c:pt idx="2">
                  <c:v>Area C</c:v>
                </c:pt>
                <c:pt idx="3">
                  <c:v>Area D</c:v>
                </c:pt>
                <c:pt idx="4">
                  <c:v>Area E</c:v>
                </c:pt>
                <c:pt idx="5">
                  <c:v>Area F</c:v>
                </c:pt>
                <c:pt idx="6">
                  <c:v>Area G</c:v>
                </c:pt>
                <c:pt idx="7">
                  <c:v>Area H</c:v>
                </c:pt>
              </c:strCache>
            </c:strRef>
          </c:cat>
          <c:val>
            <c:numRef>
              <c:f>DATA!$E$5:$L$5</c:f>
              <c:numCache>
                <c:formatCode>0.0</c:formatCode>
                <c:ptCount val="8"/>
                <c:pt idx="0">
                  <c:v>4.2950559351825222</c:v>
                </c:pt>
                <c:pt idx="1">
                  <c:v>4.3643605064903914</c:v>
                </c:pt>
                <c:pt idx="2">
                  <c:v>4.4170329260155565</c:v>
                </c:pt>
                <c:pt idx="3">
                  <c:v>4.2894624946409454</c:v>
                </c:pt>
                <c:pt idx="4">
                  <c:v>4.2921047291387637</c:v>
                </c:pt>
                <c:pt idx="5">
                  <c:v>4.3623150135546052</c:v>
                </c:pt>
                <c:pt idx="6">
                  <c:v>4.18067054255964</c:v>
                </c:pt>
                <c:pt idx="7">
                  <c:v>4.2749351522641357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A3B-2B4C-9377-37869FAB8E00}"/>
            </c:ext>
          </c:extLst>
        </c:ser>
        <c:ser>
          <c:idx val="1"/>
          <c:order val="1"/>
          <c:tx>
            <c:v>2021</c:v>
          </c:tx>
          <c:spPr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DATA!$E$3:$L$3</c:f>
              <c:strCache>
                <c:ptCount val="8"/>
                <c:pt idx="0">
                  <c:v>Area A</c:v>
                </c:pt>
                <c:pt idx="1">
                  <c:v>Area B</c:v>
                </c:pt>
                <c:pt idx="2">
                  <c:v>Area C</c:v>
                </c:pt>
                <c:pt idx="3">
                  <c:v>Area D</c:v>
                </c:pt>
                <c:pt idx="4">
                  <c:v>Area E</c:v>
                </c:pt>
                <c:pt idx="5">
                  <c:v>Area F</c:v>
                </c:pt>
                <c:pt idx="6">
                  <c:v>Area G</c:v>
                </c:pt>
                <c:pt idx="7">
                  <c:v>Area H</c:v>
                </c:pt>
              </c:strCache>
            </c:strRef>
          </c:cat>
          <c:val>
            <c:numRef>
              <c:f>DATA!$E$7:$L$7</c:f>
              <c:numCache>
                <c:formatCode>0.0</c:formatCode>
                <c:ptCount val="8"/>
                <c:pt idx="0">
                  <c:v>4.3573351831806564</c:v>
                </c:pt>
                <c:pt idx="1">
                  <c:v>4.3597618463739618</c:v>
                </c:pt>
                <c:pt idx="2">
                  <c:v>4.4217366239655274</c:v>
                </c:pt>
                <c:pt idx="3">
                  <c:v>4.3625976715664398</c:v>
                </c:pt>
                <c:pt idx="4">
                  <c:v>4.3090703066672793</c:v>
                </c:pt>
                <c:pt idx="5">
                  <c:v>4.3350405834334191</c:v>
                </c:pt>
                <c:pt idx="6">
                  <c:v>4.2347405983163275</c:v>
                </c:pt>
                <c:pt idx="7">
                  <c:v>4.341746673273664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A3B-2B4C-9377-37869FAB8E00}"/>
            </c:ext>
          </c:extLst>
        </c:ser>
        <c:ser>
          <c:idx val="2"/>
          <c:order val="2"/>
          <c:tx>
            <c:v>2022</c:v>
          </c:tx>
          <c:spPr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cat>
            <c:strRef>
              <c:f>DATA!$E$3:$L$3</c:f>
              <c:strCache>
                <c:ptCount val="8"/>
                <c:pt idx="0">
                  <c:v>Area A</c:v>
                </c:pt>
                <c:pt idx="1">
                  <c:v>Area B</c:v>
                </c:pt>
                <c:pt idx="2">
                  <c:v>Area C</c:v>
                </c:pt>
                <c:pt idx="3">
                  <c:v>Area D</c:v>
                </c:pt>
                <c:pt idx="4">
                  <c:v>Area E</c:v>
                </c:pt>
                <c:pt idx="5">
                  <c:v>Area F</c:v>
                </c:pt>
                <c:pt idx="6">
                  <c:v>Area G</c:v>
                </c:pt>
                <c:pt idx="7">
                  <c:v>Area H</c:v>
                </c:pt>
              </c:strCache>
            </c:strRef>
          </c:cat>
          <c:val>
            <c:numRef>
              <c:f>DATA!$E$9:$L$9</c:f>
              <c:numCache>
                <c:formatCode>0.0</c:formatCode>
                <c:ptCount val="8"/>
                <c:pt idx="0">
                  <c:v>4.3159590255846885</c:v>
                </c:pt>
                <c:pt idx="1">
                  <c:v>4.2774678019838452</c:v>
                </c:pt>
                <c:pt idx="2">
                  <c:v>4.3392641812971453</c:v>
                </c:pt>
                <c:pt idx="3">
                  <c:v>4.2629270731163214</c:v>
                </c:pt>
                <c:pt idx="4">
                  <c:v>4.265476043939648</c:v>
                </c:pt>
                <c:pt idx="5">
                  <c:v>4.2810172712235808</c:v>
                </c:pt>
                <c:pt idx="6">
                  <c:v>4.1801142205828503</c:v>
                </c:pt>
                <c:pt idx="7">
                  <c:v>4.3156488462027447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A3B-2B4C-9377-37869FAB8E00}"/>
            </c:ext>
          </c:extLst>
        </c:ser>
        <c:ser>
          <c:idx val="3"/>
          <c:order val="3"/>
          <c:tx>
            <c:v>2023</c:v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DATA!$E$3:$L$3</c:f>
              <c:strCache>
                <c:ptCount val="8"/>
                <c:pt idx="0">
                  <c:v>Area A</c:v>
                </c:pt>
                <c:pt idx="1">
                  <c:v>Area B</c:v>
                </c:pt>
                <c:pt idx="2">
                  <c:v>Area C</c:v>
                </c:pt>
                <c:pt idx="3">
                  <c:v>Area D</c:v>
                </c:pt>
                <c:pt idx="4">
                  <c:v>Area E</c:v>
                </c:pt>
                <c:pt idx="5">
                  <c:v>Area F</c:v>
                </c:pt>
                <c:pt idx="6">
                  <c:v>Area G</c:v>
                </c:pt>
                <c:pt idx="7">
                  <c:v>Area H</c:v>
                </c:pt>
              </c:strCache>
            </c:strRef>
          </c:cat>
          <c:val>
            <c:numRef>
              <c:f>DATA!$E$11:$L$11</c:f>
              <c:numCache>
                <c:formatCode>0.0</c:formatCode>
                <c:ptCount val="8"/>
                <c:pt idx="0">
                  <c:v>4.3756508179809366</c:v>
                </c:pt>
                <c:pt idx="1">
                  <c:v>4.3588699379695957</c:v>
                </c:pt>
                <c:pt idx="2">
                  <c:v>4.3895474930880756</c:v>
                </c:pt>
                <c:pt idx="3">
                  <c:v>4.3454048839159336</c:v>
                </c:pt>
                <c:pt idx="4">
                  <c:v>4.3032444883400505</c:v>
                </c:pt>
                <c:pt idx="5">
                  <c:v>4.3539023281132527</c:v>
                </c:pt>
                <c:pt idx="6">
                  <c:v>4.2584194519735385</c:v>
                </c:pt>
                <c:pt idx="7">
                  <c:v>4.3003518573088169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9A3B-2B4C-9377-37869FAB8E00}"/>
            </c:ext>
          </c:extLst>
        </c:ser>
        <c:ser>
          <c:idx val="4"/>
          <c:order val="4"/>
          <c:tx>
            <c:v>2024</c:v>
          </c:tx>
          <c:spPr>
            <a:solidFill>
              <a:schemeClr val="accent2">
                <a:lumMod val="75000"/>
              </a:schemeClr>
            </a:solidFill>
            <a:ln>
              <a:noFill/>
            </a:ln>
            <a:effectLst/>
          </c:spPr>
          <c:invertIfNegative val="0"/>
          <c:cat>
            <c:strRef>
              <c:f>DATA!$E$3:$L$3</c:f>
              <c:strCache>
                <c:ptCount val="8"/>
                <c:pt idx="0">
                  <c:v>Area A</c:v>
                </c:pt>
                <c:pt idx="1">
                  <c:v>Area B</c:v>
                </c:pt>
                <c:pt idx="2">
                  <c:v>Area C</c:v>
                </c:pt>
                <c:pt idx="3">
                  <c:v>Area D</c:v>
                </c:pt>
                <c:pt idx="4">
                  <c:v>Area E</c:v>
                </c:pt>
                <c:pt idx="5">
                  <c:v>Area F</c:v>
                </c:pt>
                <c:pt idx="6">
                  <c:v>Area G</c:v>
                </c:pt>
                <c:pt idx="7">
                  <c:v>Area H</c:v>
                </c:pt>
              </c:strCache>
            </c:strRef>
          </c:cat>
          <c:val>
            <c:numRef>
              <c:f>DATA!$E$13:$L$13</c:f>
              <c:numCache>
                <c:formatCode>0.0</c:formatCode>
                <c:ptCount val="8"/>
                <c:pt idx="0">
                  <c:v>4.3648528205291859</c:v>
                </c:pt>
                <c:pt idx="1">
                  <c:v>4.3560039696608222</c:v>
                </c:pt>
                <c:pt idx="2">
                  <c:v>4.3538839377698775</c:v>
                </c:pt>
                <c:pt idx="3">
                  <c:v>4.3479640208593153</c:v>
                </c:pt>
                <c:pt idx="4">
                  <c:v>4.328614236833574</c:v>
                </c:pt>
                <c:pt idx="5">
                  <c:v>4.3885387763453947</c:v>
                </c:pt>
                <c:pt idx="6">
                  <c:v>4.243469483620804</c:v>
                </c:pt>
                <c:pt idx="7">
                  <c:v>4.3095365917581683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9A3B-2B4C-9377-37869FAB8E00}"/>
            </c:ext>
          </c:extLst>
        </c:ser>
        <c:ser>
          <c:idx val="5"/>
          <c:order val="5"/>
          <c:tx>
            <c:v>2025</c:v>
          </c:tx>
          <c:spPr>
            <a:solidFill>
              <a:schemeClr val="accent2">
                <a:lumMod val="50000"/>
              </a:schemeClr>
            </a:solidFill>
            <a:ln>
              <a:noFill/>
            </a:ln>
            <a:effectLst/>
          </c:spPr>
          <c:invertIfNegative val="0"/>
          <c:cat>
            <c:strRef>
              <c:f>DATA!$E$3:$L$3</c:f>
              <c:strCache>
                <c:ptCount val="8"/>
                <c:pt idx="0">
                  <c:v>Area A</c:v>
                </c:pt>
                <c:pt idx="1">
                  <c:v>Area B</c:v>
                </c:pt>
                <c:pt idx="2">
                  <c:v>Area C</c:v>
                </c:pt>
                <c:pt idx="3">
                  <c:v>Area D</c:v>
                </c:pt>
                <c:pt idx="4">
                  <c:v>Area E</c:v>
                </c:pt>
                <c:pt idx="5">
                  <c:v>Area F</c:v>
                </c:pt>
                <c:pt idx="6">
                  <c:v>Area G</c:v>
                </c:pt>
                <c:pt idx="7">
                  <c:v>Area H</c:v>
                </c:pt>
              </c:strCache>
            </c:strRef>
          </c:cat>
          <c:val>
            <c:numRef>
              <c:f>DATA!$E$15:$L$15</c:f>
              <c:numCache>
                <c:formatCode>0.0</c:formatCode>
                <c:ptCount val="8"/>
                <c:pt idx="0">
                  <c:v>4.4844687532752063</c:v>
                </c:pt>
                <c:pt idx="1">
                  <c:v>4.5012169706826803</c:v>
                </c:pt>
                <c:pt idx="2">
                  <c:v>4.5106246238019967</c:v>
                </c:pt>
                <c:pt idx="3">
                  <c:v>4.4895485362986998</c:v>
                </c:pt>
                <c:pt idx="4">
                  <c:v>4.4699319414028462</c:v>
                </c:pt>
                <c:pt idx="5">
                  <c:v>4.4646561314832622</c:v>
                </c:pt>
                <c:pt idx="6">
                  <c:v>4.3845216321073792</c:v>
                </c:pt>
                <c:pt idx="7">
                  <c:v>4.4393500493704909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9A3B-2B4C-9377-37869FAB8E0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291200576"/>
        <c:axId val="1298357696"/>
      </c:barChart>
      <c:catAx>
        <c:axId val="12912005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98357696"/>
        <c:crosses val="autoZero"/>
        <c:auto val="1"/>
        <c:lblAlgn val="ctr"/>
        <c:lblOffset val="100"/>
        <c:noMultiLvlLbl val="0"/>
      </c:catAx>
      <c:valAx>
        <c:axId val="1298357696"/>
        <c:scaling>
          <c:orientation val="minMax"/>
          <c:max val="5"/>
          <c:min val="3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9120057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5">
  <dgm:title val=""/>
  <dgm:desc val=""/>
  <dgm:catLst>
    <dgm:cat type="accent3" pri="11500"/>
  </dgm:catLst>
  <dgm:styleLbl name="node0">
    <dgm:fillClrLst meth="cycle">
      <a:schemeClr val="accent3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alpha val="9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alpha val="90000"/>
      </a:schemeClr>
      <a:schemeClr val="accent3">
        <a:alpha val="5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/>
    <dgm:txEffectClrLst/>
  </dgm:styleLbl>
  <dgm:styleLbl name="lnNode1">
    <dgm:fillClrLst>
      <a:schemeClr val="accent3">
        <a:shade val="90000"/>
      </a:schemeClr>
      <a:schemeClr val="accent3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  <a:alpha val="90000"/>
      </a:schemeClr>
      <a:schemeClr val="accent3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bg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sibTrans1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alpha val="90000"/>
        <a:tint val="40000"/>
      </a:schemeClr>
      <a:schemeClr val="accent3">
        <a:alpha val="5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3_5">
  <dgm:title val=""/>
  <dgm:desc val=""/>
  <dgm:catLst>
    <dgm:cat type="accent3" pri="11500"/>
  </dgm:catLst>
  <dgm:styleLbl name="node0">
    <dgm:fillClrLst meth="cycle">
      <a:schemeClr val="accent3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alpha val="9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alpha val="90000"/>
      </a:schemeClr>
      <a:schemeClr val="accent3">
        <a:alpha val="5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/>
    <dgm:txEffectClrLst/>
  </dgm:styleLbl>
  <dgm:styleLbl name="lnNode1">
    <dgm:fillClrLst>
      <a:schemeClr val="accent3">
        <a:shade val="90000"/>
      </a:schemeClr>
      <a:schemeClr val="accent3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  <a:alpha val="90000"/>
      </a:schemeClr>
      <a:schemeClr val="accent3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bg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sibTrans1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alpha val="90000"/>
        <a:tint val="40000"/>
      </a:schemeClr>
      <a:schemeClr val="accent3">
        <a:alpha val="5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3_5">
  <dgm:title val=""/>
  <dgm:desc val=""/>
  <dgm:catLst>
    <dgm:cat type="accent3" pri="11500"/>
  </dgm:catLst>
  <dgm:styleLbl name="node0">
    <dgm:fillClrLst meth="cycle">
      <a:schemeClr val="accent3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alpha val="9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alpha val="90000"/>
      </a:schemeClr>
      <a:schemeClr val="accent3">
        <a:alpha val="5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/>
    <dgm:txEffectClrLst/>
  </dgm:styleLbl>
  <dgm:styleLbl name="lnNode1">
    <dgm:fillClrLst>
      <a:schemeClr val="accent3">
        <a:shade val="90000"/>
      </a:schemeClr>
      <a:schemeClr val="accent3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  <a:alpha val="90000"/>
      </a:schemeClr>
      <a:schemeClr val="accent3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bg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sibTrans1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alpha val="90000"/>
        <a:tint val="40000"/>
      </a:schemeClr>
      <a:schemeClr val="accent3">
        <a:alpha val="5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12CD616-EF63-034E-BE89-0405A0CE867D}" type="doc">
      <dgm:prSet loTypeId="urn:microsoft.com/office/officeart/2005/8/layout/target3" loCatId="relationship" qsTypeId="urn:microsoft.com/office/officeart/2005/8/quickstyle/simple1" qsCatId="simple" csTypeId="urn:microsoft.com/office/officeart/2005/8/colors/accent3_5" csCatId="accent3"/>
      <dgm:spPr/>
      <dgm:t>
        <a:bodyPr/>
        <a:lstStyle/>
        <a:p>
          <a:endParaRPr lang="en-GB"/>
        </a:p>
      </dgm:t>
    </dgm:pt>
    <dgm:pt modelId="{0EE0A3E8-9B94-A143-B717-061AF664E471}">
      <dgm:prSet/>
      <dgm:spPr/>
      <dgm:t>
        <a:bodyPr/>
        <a:lstStyle/>
        <a:p>
          <a:pPr algn="l"/>
          <a:r>
            <a:rPr lang="en-AU" dirty="0"/>
            <a:t>The sector is </a:t>
          </a:r>
          <a:r>
            <a:rPr lang="en-AU" b="1" dirty="0"/>
            <a:t>generally strong in teaching, learning and student support</a:t>
          </a:r>
          <a:r>
            <a:rPr lang="en-AU" dirty="0"/>
            <a:t>.</a:t>
          </a:r>
        </a:p>
      </dgm:t>
    </dgm:pt>
    <dgm:pt modelId="{674FEB4C-91FF-0341-B49F-41C30B6F0809}" type="parTrans" cxnId="{47026E76-299A-9C4C-9452-D33B091EA669}">
      <dgm:prSet/>
      <dgm:spPr/>
      <dgm:t>
        <a:bodyPr/>
        <a:lstStyle/>
        <a:p>
          <a:endParaRPr lang="en-GB"/>
        </a:p>
      </dgm:t>
    </dgm:pt>
    <dgm:pt modelId="{D1974D5B-274E-EB4C-B5A3-DF0CB88CD81E}" type="sibTrans" cxnId="{47026E76-299A-9C4C-9452-D33B091EA669}">
      <dgm:prSet/>
      <dgm:spPr/>
      <dgm:t>
        <a:bodyPr/>
        <a:lstStyle/>
        <a:p>
          <a:endParaRPr lang="en-GB"/>
        </a:p>
      </dgm:t>
    </dgm:pt>
    <dgm:pt modelId="{3A3EF639-194E-2346-B8CF-E4B11739EFEA}">
      <dgm:prSet/>
      <dgm:spPr/>
      <dgm:t>
        <a:bodyPr/>
        <a:lstStyle/>
        <a:p>
          <a:pPr algn="l"/>
          <a:r>
            <a:rPr lang="en-AU" dirty="0"/>
            <a:t>Most recommendations focus on </a:t>
          </a:r>
          <a:r>
            <a:rPr lang="en-AU" b="1" dirty="0"/>
            <a:t>improving evidence, documentation and visibility</a:t>
          </a:r>
          <a:r>
            <a:rPr lang="en-AU" dirty="0"/>
            <a:t>, rather than fixing major quality problems.</a:t>
          </a:r>
        </a:p>
      </dgm:t>
    </dgm:pt>
    <dgm:pt modelId="{4E5F6C05-35E6-D041-9523-47D7E56B8F84}" type="parTrans" cxnId="{77C6336A-91D8-B84A-BE02-AFCD6750A97F}">
      <dgm:prSet/>
      <dgm:spPr/>
      <dgm:t>
        <a:bodyPr/>
        <a:lstStyle/>
        <a:p>
          <a:endParaRPr lang="en-GB"/>
        </a:p>
      </dgm:t>
    </dgm:pt>
    <dgm:pt modelId="{2A2FFE07-4451-8545-BD56-1D64561E5844}" type="sibTrans" cxnId="{77C6336A-91D8-B84A-BE02-AFCD6750A97F}">
      <dgm:prSet/>
      <dgm:spPr/>
      <dgm:t>
        <a:bodyPr/>
        <a:lstStyle/>
        <a:p>
          <a:endParaRPr lang="en-GB"/>
        </a:p>
      </dgm:t>
    </dgm:pt>
    <dgm:pt modelId="{22DA2DB2-B050-8540-8678-144809808DFD}">
      <dgm:prSet/>
      <dgm:spPr/>
      <dgm:t>
        <a:bodyPr/>
        <a:lstStyle/>
        <a:p>
          <a:pPr algn="l"/>
          <a:r>
            <a:rPr lang="en-AU" dirty="0"/>
            <a:t>Reviews increasingly emphasise </a:t>
          </a:r>
          <a:r>
            <a:rPr lang="en-AU" b="1" dirty="0"/>
            <a:t>continuous improvement and system maturity</a:t>
          </a:r>
          <a:r>
            <a:rPr lang="en-AU" dirty="0"/>
            <a:t> </a:t>
          </a:r>
        </a:p>
      </dgm:t>
    </dgm:pt>
    <dgm:pt modelId="{C5FA24C4-B24A-B345-82B2-83DF27493965}" type="parTrans" cxnId="{E35941DF-0935-0D48-BC7A-748B4E2C9DD3}">
      <dgm:prSet/>
      <dgm:spPr/>
      <dgm:t>
        <a:bodyPr/>
        <a:lstStyle/>
        <a:p>
          <a:endParaRPr lang="en-GB"/>
        </a:p>
      </dgm:t>
    </dgm:pt>
    <dgm:pt modelId="{E73E017B-E7AF-B342-86B5-B7D33888078D}" type="sibTrans" cxnId="{E35941DF-0935-0D48-BC7A-748B4E2C9DD3}">
      <dgm:prSet/>
      <dgm:spPr/>
      <dgm:t>
        <a:bodyPr/>
        <a:lstStyle/>
        <a:p>
          <a:endParaRPr lang="en-GB"/>
        </a:p>
      </dgm:t>
    </dgm:pt>
    <dgm:pt modelId="{78B1B240-538A-774C-98BC-80046E086D29}" type="pres">
      <dgm:prSet presAssocID="{612CD616-EF63-034E-BE89-0405A0CE867D}" presName="Name0" presStyleCnt="0">
        <dgm:presLayoutVars>
          <dgm:chMax val="7"/>
          <dgm:dir/>
          <dgm:animLvl val="lvl"/>
          <dgm:resizeHandles val="exact"/>
        </dgm:presLayoutVars>
      </dgm:prSet>
      <dgm:spPr/>
    </dgm:pt>
    <dgm:pt modelId="{0E9A6E90-617A-374E-9509-C0FE520EED78}" type="pres">
      <dgm:prSet presAssocID="{0EE0A3E8-9B94-A143-B717-061AF664E471}" presName="circle1" presStyleLbl="node1" presStyleIdx="0" presStyleCnt="3"/>
      <dgm:spPr/>
    </dgm:pt>
    <dgm:pt modelId="{85EA9774-6F9C-C34F-83B3-165115D72FF4}" type="pres">
      <dgm:prSet presAssocID="{0EE0A3E8-9B94-A143-B717-061AF664E471}" presName="space" presStyleCnt="0"/>
      <dgm:spPr/>
    </dgm:pt>
    <dgm:pt modelId="{857BE2DE-E12D-C74F-AF8A-E1F6C1009D6C}" type="pres">
      <dgm:prSet presAssocID="{0EE0A3E8-9B94-A143-B717-061AF664E471}" presName="rect1" presStyleLbl="alignAcc1" presStyleIdx="0" presStyleCnt="3"/>
      <dgm:spPr/>
    </dgm:pt>
    <dgm:pt modelId="{DA05BB6F-4880-0A49-813D-E4F53CE06229}" type="pres">
      <dgm:prSet presAssocID="{3A3EF639-194E-2346-B8CF-E4B11739EFEA}" presName="vertSpace2" presStyleLbl="node1" presStyleIdx="0" presStyleCnt="3"/>
      <dgm:spPr/>
    </dgm:pt>
    <dgm:pt modelId="{5690F828-F287-1641-9F5C-4DDAABB53C4D}" type="pres">
      <dgm:prSet presAssocID="{3A3EF639-194E-2346-B8CF-E4B11739EFEA}" presName="circle2" presStyleLbl="node1" presStyleIdx="1" presStyleCnt="3"/>
      <dgm:spPr/>
    </dgm:pt>
    <dgm:pt modelId="{E40CBD34-3549-E842-A12F-5C7ABA4E5A45}" type="pres">
      <dgm:prSet presAssocID="{3A3EF639-194E-2346-B8CF-E4B11739EFEA}" presName="rect2" presStyleLbl="alignAcc1" presStyleIdx="1" presStyleCnt="3"/>
      <dgm:spPr/>
    </dgm:pt>
    <dgm:pt modelId="{D72E5D2D-FAA2-164B-A8C6-1FE0666E39A6}" type="pres">
      <dgm:prSet presAssocID="{22DA2DB2-B050-8540-8678-144809808DFD}" presName="vertSpace3" presStyleLbl="node1" presStyleIdx="1" presStyleCnt="3"/>
      <dgm:spPr/>
    </dgm:pt>
    <dgm:pt modelId="{00954083-446A-F34C-9942-40341435A29C}" type="pres">
      <dgm:prSet presAssocID="{22DA2DB2-B050-8540-8678-144809808DFD}" presName="circle3" presStyleLbl="node1" presStyleIdx="2" presStyleCnt="3"/>
      <dgm:spPr/>
    </dgm:pt>
    <dgm:pt modelId="{E14488CB-54D9-1941-9633-C6C4B0C3769A}" type="pres">
      <dgm:prSet presAssocID="{22DA2DB2-B050-8540-8678-144809808DFD}" presName="rect3" presStyleLbl="alignAcc1" presStyleIdx="2" presStyleCnt="3"/>
      <dgm:spPr/>
    </dgm:pt>
    <dgm:pt modelId="{D74E1780-6A0E-E645-A82A-CE5594672988}" type="pres">
      <dgm:prSet presAssocID="{0EE0A3E8-9B94-A143-B717-061AF664E471}" presName="rect1ParTxNoCh" presStyleLbl="alignAcc1" presStyleIdx="2" presStyleCnt="3">
        <dgm:presLayoutVars>
          <dgm:chMax val="1"/>
          <dgm:bulletEnabled val="1"/>
        </dgm:presLayoutVars>
      </dgm:prSet>
      <dgm:spPr/>
    </dgm:pt>
    <dgm:pt modelId="{1FB37E76-0AC1-E143-A942-556BEE33450F}" type="pres">
      <dgm:prSet presAssocID="{3A3EF639-194E-2346-B8CF-E4B11739EFEA}" presName="rect2ParTxNoCh" presStyleLbl="alignAcc1" presStyleIdx="2" presStyleCnt="3">
        <dgm:presLayoutVars>
          <dgm:chMax val="1"/>
          <dgm:bulletEnabled val="1"/>
        </dgm:presLayoutVars>
      </dgm:prSet>
      <dgm:spPr/>
    </dgm:pt>
    <dgm:pt modelId="{14FBA472-8D67-4B40-AFF5-69165B3D160F}" type="pres">
      <dgm:prSet presAssocID="{22DA2DB2-B050-8540-8678-144809808DFD}" presName="rect3ParTxNoCh" presStyleLbl="alignAcc1" presStyleIdx="2" presStyleCnt="3">
        <dgm:presLayoutVars>
          <dgm:chMax val="1"/>
          <dgm:bulletEnabled val="1"/>
        </dgm:presLayoutVars>
      </dgm:prSet>
      <dgm:spPr/>
    </dgm:pt>
  </dgm:ptLst>
  <dgm:cxnLst>
    <dgm:cxn modelId="{5918E716-4228-E34C-ACBE-47D92258B669}" type="presOf" srcId="{22DA2DB2-B050-8540-8678-144809808DFD}" destId="{E14488CB-54D9-1941-9633-C6C4B0C3769A}" srcOrd="0" destOrd="0" presId="urn:microsoft.com/office/officeart/2005/8/layout/target3"/>
    <dgm:cxn modelId="{92278E4D-9767-1B4E-BF93-2295ED8257A8}" type="presOf" srcId="{3A3EF639-194E-2346-B8CF-E4B11739EFEA}" destId="{1FB37E76-0AC1-E143-A942-556BEE33450F}" srcOrd="1" destOrd="0" presId="urn:microsoft.com/office/officeart/2005/8/layout/target3"/>
    <dgm:cxn modelId="{A10C2555-FAA8-434E-AF56-A30CC0F1CEB1}" type="presOf" srcId="{0EE0A3E8-9B94-A143-B717-061AF664E471}" destId="{857BE2DE-E12D-C74F-AF8A-E1F6C1009D6C}" srcOrd="0" destOrd="0" presId="urn:microsoft.com/office/officeart/2005/8/layout/target3"/>
    <dgm:cxn modelId="{77C6336A-91D8-B84A-BE02-AFCD6750A97F}" srcId="{612CD616-EF63-034E-BE89-0405A0CE867D}" destId="{3A3EF639-194E-2346-B8CF-E4B11739EFEA}" srcOrd="1" destOrd="0" parTransId="{4E5F6C05-35E6-D041-9523-47D7E56B8F84}" sibTransId="{2A2FFE07-4451-8545-BD56-1D64561E5844}"/>
    <dgm:cxn modelId="{D255B66B-C1DD-DF44-90AB-8A12F00C01FE}" type="presOf" srcId="{612CD616-EF63-034E-BE89-0405A0CE867D}" destId="{78B1B240-538A-774C-98BC-80046E086D29}" srcOrd="0" destOrd="0" presId="urn:microsoft.com/office/officeart/2005/8/layout/target3"/>
    <dgm:cxn modelId="{47026E76-299A-9C4C-9452-D33B091EA669}" srcId="{612CD616-EF63-034E-BE89-0405A0CE867D}" destId="{0EE0A3E8-9B94-A143-B717-061AF664E471}" srcOrd="0" destOrd="0" parTransId="{674FEB4C-91FF-0341-B49F-41C30B6F0809}" sibTransId="{D1974D5B-274E-EB4C-B5A3-DF0CB88CD81E}"/>
    <dgm:cxn modelId="{50C3D3AA-2639-9149-93F1-A4263C44BDA7}" type="presOf" srcId="{22DA2DB2-B050-8540-8678-144809808DFD}" destId="{14FBA472-8D67-4B40-AFF5-69165B3D160F}" srcOrd="1" destOrd="0" presId="urn:microsoft.com/office/officeart/2005/8/layout/target3"/>
    <dgm:cxn modelId="{E17FA1B6-2084-3A45-9ACF-ABC36B3D3EEA}" type="presOf" srcId="{0EE0A3E8-9B94-A143-B717-061AF664E471}" destId="{D74E1780-6A0E-E645-A82A-CE5594672988}" srcOrd="1" destOrd="0" presId="urn:microsoft.com/office/officeart/2005/8/layout/target3"/>
    <dgm:cxn modelId="{E35941DF-0935-0D48-BC7A-748B4E2C9DD3}" srcId="{612CD616-EF63-034E-BE89-0405A0CE867D}" destId="{22DA2DB2-B050-8540-8678-144809808DFD}" srcOrd="2" destOrd="0" parTransId="{C5FA24C4-B24A-B345-82B2-83DF27493965}" sibTransId="{E73E017B-E7AF-B342-86B5-B7D33888078D}"/>
    <dgm:cxn modelId="{6ED563E3-C1CA-AC42-9BC5-B317CA7A63EC}" type="presOf" srcId="{3A3EF639-194E-2346-B8CF-E4B11739EFEA}" destId="{E40CBD34-3549-E842-A12F-5C7ABA4E5A45}" srcOrd="0" destOrd="0" presId="urn:microsoft.com/office/officeart/2005/8/layout/target3"/>
    <dgm:cxn modelId="{DC39FF96-B7BC-124A-AD89-5477A6C71EE0}" type="presParOf" srcId="{78B1B240-538A-774C-98BC-80046E086D29}" destId="{0E9A6E90-617A-374E-9509-C0FE520EED78}" srcOrd="0" destOrd="0" presId="urn:microsoft.com/office/officeart/2005/8/layout/target3"/>
    <dgm:cxn modelId="{575946D1-52AD-C54D-8C29-16715BCC0213}" type="presParOf" srcId="{78B1B240-538A-774C-98BC-80046E086D29}" destId="{85EA9774-6F9C-C34F-83B3-165115D72FF4}" srcOrd="1" destOrd="0" presId="urn:microsoft.com/office/officeart/2005/8/layout/target3"/>
    <dgm:cxn modelId="{CAAFC89C-5BC4-E342-A562-C3B94F07005F}" type="presParOf" srcId="{78B1B240-538A-774C-98BC-80046E086D29}" destId="{857BE2DE-E12D-C74F-AF8A-E1F6C1009D6C}" srcOrd="2" destOrd="0" presId="urn:microsoft.com/office/officeart/2005/8/layout/target3"/>
    <dgm:cxn modelId="{9C9A2DF2-E5FF-0B4E-86D9-2F3865DA5EC3}" type="presParOf" srcId="{78B1B240-538A-774C-98BC-80046E086D29}" destId="{DA05BB6F-4880-0A49-813D-E4F53CE06229}" srcOrd="3" destOrd="0" presId="urn:microsoft.com/office/officeart/2005/8/layout/target3"/>
    <dgm:cxn modelId="{EFFD62A7-D370-3B4C-8F94-26A84893C3E4}" type="presParOf" srcId="{78B1B240-538A-774C-98BC-80046E086D29}" destId="{5690F828-F287-1641-9F5C-4DDAABB53C4D}" srcOrd="4" destOrd="0" presId="urn:microsoft.com/office/officeart/2005/8/layout/target3"/>
    <dgm:cxn modelId="{1A4A132D-5520-E34A-829D-C39CB552A0BB}" type="presParOf" srcId="{78B1B240-538A-774C-98BC-80046E086D29}" destId="{E40CBD34-3549-E842-A12F-5C7ABA4E5A45}" srcOrd="5" destOrd="0" presId="urn:microsoft.com/office/officeart/2005/8/layout/target3"/>
    <dgm:cxn modelId="{11F1195C-E918-A141-80E7-2D0A5024C2A0}" type="presParOf" srcId="{78B1B240-538A-774C-98BC-80046E086D29}" destId="{D72E5D2D-FAA2-164B-A8C6-1FE0666E39A6}" srcOrd="6" destOrd="0" presId="urn:microsoft.com/office/officeart/2005/8/layout/target3"/>
    <dgm:cxn modelId="{DAF98B07-E93E-3042-94BC-2151A90574A1}" type="presParOf" srcId="{78B1B240-538A-774C-98BC-80046E086D29}" destId="{00954083-446A-F34C-9942-40341435A29C}" srcOrd="7" destOrd="0" presId="urn:microsoft.com/office/officeart/2005/8/layout/target3"/>
    <dgm:cxn modelId="{59EBB74E-F1E7-314F-9B33-8824FC96A024}" type="presParOf" srcId="{78B1B240-538A-774C-98BC-80046E086D29}" destId="{E14488CB-54D9-1941-9633-C6C4B0C3769A}" srcOrd="8" destOrd="0" presId="urn:microsoft.com/office/officeart/2005/8/layout/target3"/>
    <dgm:cxn modelId="{F11D4849-0DBB-594E-9B02-2335326032AF}" type="presParOf" srcId="{78B1B240-538A-774C-98BC-80046E086D29}" destId="{D74E1780-6A0E-E645-A82A-CE5594672988}" srcOrd="9" destOrd="0" presId="urn:microsoft.com/office/officeart/2005/8/layout/target3"/>
    <dgm:cxn modelId="{EE488BEE-2A1B-094F-9D5C-1E30859F9FD4}" type="presParOf" srcId="{78B1B240-538A-774C-98BC-80046E086D29}" destId="{1FB37E76-0AC1-E143-A942-556BEE33450F}" srcOrd="10" destOrd="0" presId="urn:microsoft.com/office/officeart/2005/8/layout/target3"/>
    <dgm:cxn modelId="{B4BFEF82-2A70-6C45-A109-3ACE5722361F}" type="presParOf" srcId="{78B1B240-538A-774C-98BC-80046E086D29}" destId="{14FBA472-8D67-4B40-AFF5-69165B3D160F}" srcOrd="11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12CD616-EF63-034E-BE89-0405A0CE867D}" type="doc">
      <dgm:prSet loTypeId="urn:microsoft.com/office/officeart/2005/8/layout/target3" loCatId="relationship" qsTypeId="urn:microsoft.com/office/officeart/2005/8/quickstyle/simple1" qsCatId="simple" csTypeId="urn:microsoft.com/office/officeart/2005/8/colors/accent3_5" csCatId="accent3" phldr="1"/>
      <dgm:spPr/>
      <dgm:t>
        <a:bodyPr/>
        <a:lstStyle/>
        <a:p>
          <a:endParaRPr lang="en-GB"/>
        </a:p>
      </dgm:t>
    </dgm:pt>
    <dgm:pt modelId="{0EE0A3E8-9B94-A143-B717-061AF664E471}">
      <dgm:prSet/>
      <dgm:spPr/>
      <dgm:t>
        <a:bodyPr/>
        <a:lstStyle/>
        <a:p>
          <a:pPr algn="l"/>
          <a:r>
            <a:rPr lang="en-AU" b="1" i="0" dirty="0"/>
            <a:t>Assessment systems</a:t>
          </a:r>
          <a:endParaRPr lang="en-AU" b="0" i="0" dirty="0"/>
        </a:p>
        <a:p>
          <a:pPr algn="l">
            <a:buFont typeface="Arial" panose="020B0604020202020204" pitchFamily="34" charset="0"/>
            <a:buChar char="•"/>
          </a:pPr>
          <a:r>
            <a:rPr lang="en-AU" b="0" i="0" dirty="0"/>
            <a:t>Validation, moderation and assessment clarity remain the </a:t>
          </a:r>
          <a:r>
            <a:rPr lang="en-AU" b="1" i="0" dirty="0"/>
            <a:t>most persistent issue</a:t>
          </a:r>
          <a:r>
            <a:rPr lang="en-AU" b="0" i="0" dirty="0"/>
            <a:t>.</a:t>
          </a:r>
          <a:endParaRPr lang="en-AU" dirty="0"/>
        </a:p>
      </dgm:t>
    </dgm:pt>
    <dgm:pt modelId="{674FEB4C-91FF-0341-B49F-41C30B6F0809}" type="parTrans" cxnId="{47026E76-299A-9C4C-9452-D33B091EA669}">
      <dgm:prSet/>
      <dgm:spPr/>
      <dgm:t>
        <a:bodyPr/>
        <a:lstStyle/>
        <a:p>
          <a:endParaRPr lang="en-GB"/>
        </a:p>
      </dgm:t>
    </dgm:pt>
    <dgm:pt modelId="{D1974D5B-274E-EB4C-B5A3-DF0CB88CD81E}" type="sibTrans" cxnId="{47026E76-299A-9C4C-9452-D33B091EA669}">
      <dgm:prSet/>
      <dgm:spPr/>
      <dgm:t>
        <a:bodyPr/>
        <a:lstStyle/>
        <a:p>
          <a:endParaRPr lang="en-GB"/>
        </a:p>
      </dgm:t>
    </dgm:pt>
    <dgm:pt modelId="{3A3EF639-194E-2346-B8CF-E4B11739EFEA}">
      <dgm:prSet/>
      <dgm:spPr/>
      <dgm:t>
        <a:bodyPr/>
        <a:lstStyle/>
        <a:p>
          <a:pPr algn="l"/>
          <a:r>
            <a:rPr lang="en-AU" b="1" dirty="0"/>
            <a:t>Student feedback</a:t>
          </a:r>
          <a:endParaRPr lang="en-AU" dirty="0"/>
        </a:p>
        <a:p>
          <a:pPr algn="l">
            <a:buSzPts val="1000"/>
            <a:buFont typeface="Symbol" pitchFamily="2" charset="2"/>
            <a:buChar char=""/>
          </a:pPr>
          <a:r>
            <a:rPr lang="en-AU" dirty="0"/>
            <a:t>Providers collect feedback but often need to </a:t>
          </a:r>
          <a:r>
            <a:rPr lang="en-AU" b="1" dirty="0"/>
            <a:t>demonstrate how it leads to improvement</a:t>
          </a:r>
          <a:r>
            <a:rPr lang="en-AU" dirty="0"/>
            <a:t>.</a:t>
          </a:r>
        </a:p>
      </dgm:t>
    </dgm:pt>
    <dgm:pt modelId="{4E5F6C05-35E6-D041-9523-47D7E56B8F84}" type="parTrans" cxnId="{77C6336A-91D8-B84A-BE02-AFCD6750A97F}">
      <dgm:prSet/>
      <dgm:spPr/>
      <dgm:t>
        <a:bodyPr/>
        <a:lstStyle/>
        <a:p>
          <a:endParaRPr lang="en-GB"/>
        </a:p>
      </dgm:t>
    </dgm:pt>
    <dgm:pt modelId="{2A2FFE07-4451-8545-BD56-1D64561E5844}" type="sibTrans" cxnId="{77C6336A-91D8-B84A-BE02-AFCD6750A97F}">
      <dgm:prSet/>
      <dgm:spPr/>
      <dgm:t>
        <a:bodyPr/>
        <a:lstStyle/>
        <a:p>
          <a:endParaRPr lang="en-GB"/>
        </a:p>
      </dgm:t>
    </dgm:pt>
    <dgm:pt modelId="{22DA2DB2-B050-8540-8678-144809808DFD}">
      <dgm:prSet/>
      <dgm:spPr/>
      <dgm:t>
        <a:bodyPr/>
        <a:lstStyle/>
        <a:p>
          <a:pPr algn="l"/>
          <a:r>
            <a:rPr lang="en-AU" b="1"/>
            <a:t>Professional development</a:t>
          </a:r>
          <a:endParaRPr lang="en-AU"/>
        </a:p>
        <a:p>
          <a:pPr algn="l">
            <a:buSzPts val="1000"/>
            <a:buFont typeface="Symbol" pitchFamily="2" charset="2"/>
            <a:buChar char=""/>
          </a:pPr>
          <a:r>
            <a:rPr lang="en-AU"/>
            <a:t>PD is common, but reports often recommend </a:t>
          </a:r>
          <a:r>
            <a:rPr lang="en-AU" b="1"/>
            <a:t>better documentation and evaluation of impact</a:t>
          </a:r>
          <a:r>
            <a:rPr lang="en-AU"/>
            <a:t>.</a:t>
          </a:r>
          <a:endParaRPr lang="en-AU" dirty="0"/>
        </a:p>
      </dgm:t>
    </dgm:pt>
    <dgm:pt modelId="{C5FA24C4-B24A-B345-82B2-83DF27493965}" type="parTrans" cxnId="{E35941DF-0935-0D48-BC7A-748B4E2C9DD3}">
      <dgm:prSet/>
      <dgm:spPr/>
      <dgm:t>
        <a:bodyPr/>
        <a:lstStyle/>
        <a:p>
          <a:endParaRPr lang="en-GB"/>
        </a:p>
      </dgm:t>
    </dgm:pt>
    <dgm:pt modelId="{E73E017B-E7AF-B342-86B5-B7D33888078D}" type="sibTrans" cxnId="{E35941DF-0935-0D48-BC7A-748B4E2C9DD3}">
      <dgm:prSet/>
      <dgm:spPr/>
      <dgm:t>
        <a:bodyPr/>
        <a:lstStyle/>
        <a:p>
          <a:endParaRPr lang="en-GB"/>
        </a:p>
      </dgm:t>
    </dgm:pt>
    <dgm:pt modelId="{78B1B240-538A-774C-98BC-80046E086D29}" type="pres">
      <dgm:prSet presAssocID="{612CD616-EF63-034E-BE89-0405A0CE867D}" presName="Name0" presStyleCnt="0">
        <dgm:presLayoutVars>
          <dgm:chMax val="7"/>
          <dgm:dir/>
          <dgm:animLvl val="lvl"/>
          <dgm:resizeHandles val="exact"/>
        </dgm:presLayoutVars>
      </dgm:prSet>
      <dgm:spPr/>
    </dgm:pt>
    <dgm:pt modelId="{0E9A6E90-617A-374E-9509-C0FE520EED78}" type="pres">
      <dgm:prSet presAssocID="{0EE0A3E8-9B94-A143-B717-061AF664E471}" presName="circle1" presStyleLbl="node1" presStyleIdx="0" presStyleCnt="3"/>
      <dgm:spPr/>
    </dgm:pt>
    <dgm:pt modelId="{85EA9774-6F9C-C34F-83B3-165115D72FF4}" type="pres">
      <dgm:prSet presAssocID="{0EE0A3E8-9B94-A143-B717-061AF664E471}" presName="space" presStyleCnt="0"/>
      <dgm:spPr/>
    </dgm:pt>
    <dgm:pt modelId="{857BE2DE-E12D-C74F-AF8A-E1F6C1009D6C}" type="pres">
      <dgm:prSet presAssocID="{0EE0A3E8-9B94-A143-B717-061AF664E471}" presName="rect1" presStyleLbl="alignAcc1" presStyleIdx="0" presStyleCnt="3"/>
      <dgm:spPr/>
    </dgm:pt>
    <dgm:pt modelId="{DA05BB6F-4880-0A49-813D-E4F53CE06229}" type="pres">
      <dgm:prSet presAssocID="{3A3EF639-194E-2346-B8CF-E4B11739EFEA}" presName="vertSpace2" presStyleLbl="node1" presStyleIdx="0" presStyleCnt="3"/>
      <dgm:spPr/>
    </dgm:pt>
    <dgm:pt modelId="{5690F828-F287-1641-9F5C-4DDAABB53C4D}" type="pres">
      <dgm:prSet presAssocID="{3A3EF639-194E-2346-B8CF-E4B11739EFEA}" presName="circle2" presStyleLbl="node1" presStyleIdx="1" presStyleCnt="3"/>
      <dgm:spPr/>
    </dgm:pt>
    <dgm:pt modelId="{E40CBD34-3549-E842-A12F-5C7ABA4E5A45}" type="pres">
      <dgm:prSet presAssocID="{3A3EF639-194E-2346-B8CF-E4B11739EFEA}" presName="rect2" presStyleLbl="alignAcc1" presStyleIdx="1" presStyleCnt="3"/>
      <dgm:spPr/>
    </dgm:pt>
    <dgm:pt modelId="{D72E5D2D-FAA2-164B-A8C6-1FE0666E39A6}" type="pres">
      <dgm:prSet presAssocID="{22DA2DB2-B050-8540-8678-144809808DFD}" presName="vertSpace3" presStyleLbl="node1" presStyleIdx="1" presStyleCnt="3"/>
      <dgm:spPr/>
    </dgm:pt>
    <dgm:pt modelId="{00954083-446A-F34C-9942-40341435A29C}" type="pres">
      <dgm:prSet presAssocID="{22DA2DB2-B050-8540-8678-144809808DFD}" presName="circle3" presStyleLbl="node1" presStyleIdx="2" presStyleCnt="3"/>
      <dgm:spPr/>
    </dgm:pt>
    <dgm:pt modelId="{E14488CB-54D9-1941-9633-C6C4B0C3769A}" type="pres">
      <dgm:prSet presAssocID="{22DA2DB2-B050-8540-8678-144809808DFD}" presName="rect3" presStyleLbl="alignAcc1" presStyleIdx="2" presStyleCnt="3"/>
      <dgm:spPr/>
    </dgm:pt>
    <dgm:pt modelId="{D74E1780-6A0E-E645-A82A-CE5594672988}" type="pres">
      <dgm:prSet presAssocID="{0EE0A3E8-9B94-A143-B717-061AF664E471}" presName="rect1ParTxNoCh" presStyleLbl="alignAcc1" presStyleIdx="2" presStyleCnt="3">
        <dgm:presLayoutVars>
          <dgm:chMax val="1"/>
          <dgm:bulletEnabled val="1"/>
        </dgm:presLayoutVars>
      </dgm:prSet>
      <dgm:spPr/>
    </dgm:pt>
    <dgm:pt modelId="{1FB37E76-0AC1-E143-A942-556BEE33450F}" type="pres">
      <dgm:prSet presAssocID="{3A3EF639-194E-2346-B8CF-E4B11739EFEA}" presName="rect2ParTxNoCh" presStyleLbl="alignAcc1" presStyleIdx="2" presStyleCnt="3">
        <dgm:presLayoutVars>
          <dgm:chMax val="1"/>
          <dgm:bulletEnabled val="1"/>
        </dgm:presLayoutVars>
      </dgm:prSet>
      <dgm:spPr/>
    </dgm:pt>
    <dgm:pt modelId="{14FBA472-8D67-4B40-AFF5-69165B3D160F}" type="pres">
      <dgm:prSet presAssocID="{22DA2DB2-B050-8540-8678-144809808DFD}" presName="rect3ParTxNoCh" presStyleLbl="alignAcc1" presStyleIdx="2" presStyleCnt="3">
        <dgm:presLayoutVars>
          <dgm:chMax val="1"/>
          <dgm:bulletEnabled val="1"/>
        </dgm:presLayoutVars>
      </dgm:prSet>
      <dgm:spPr/>
    </dgm:pt>
  </dgm:ptLst>
  <dgm:cxnLst>
    <dgm:cxn modelId="{5918E716-4228-E34C-ACBE-47D92258B669}" type="presOf" srcId="{22DA2DB2-B050-8540-8678-144809808DFD}" destId="{E14488CB-54D9-1941-9633-C6C4B0C3769A}" srcOrd="0" destOrd="0" presId="urn:microsoft.com/office/officeart/2005/8/layout/target3"/>
    <dgm:cxn modelId="{92278E4D-9767-1B4E-BF93-2295ED8257A8}" type="presOf" srcId="{3A3EF639-194E-2346-B8CF-E4B11739EFEA}" destId="{1FB37E76-0AC1-E143-A942-556BEE33450F}" srcOrd="1" destOrd="0" presId="urn:microsoft.com/office/officeart/2005/8/layout/target3"/>
    <dgm:cxn modelId="{A10C2555-FAA8-434E-AF56-A30CC0F1CEB1}" type="presOf" srcId="{0EE0A3E8-9B94-A143-B717-061AF664E471}" destId="{857BE2DE-E12D-C74F-AF8A-E1F6C1009D6C}" srcOrd="0" destOrd="0" presId="urn:microsoft.com/office/officeart/2005/8/layout/target3"/>
    <dgm:cxn modelId="{77C6336A-91D8-B84A-BE02-AFCD6750A97F}" srcId="{612CD616-EF63-034E-BE89-0405A0CE867D}" destId="{3A3EF639-194E-2346-B8CF-E4B11739EFEA}" srcOrd="1" destOrd="0" parTransId="{4E5F6C05-35E6-D041-9523-47D7E56B8F84}" sibTransId="{2A2FFE07-4451-8545-BD56-1D64561E5844}"/>
    <dgm:cxn modelId="{D255B66B-C1DD-DF44-90AB-8A12F00C01FE}" type="presOf" srcId="{612CD616-EF63-034E-BE89-0405A0CE867D}" destId="{78B1B240-538A-774C-98BC-80046E086D29}" srcOrd="0" destOrd="0" presId="urn:microsoft.com/office/officeart/2005/8/layout/target3"/>
    <dgm:cxn modelId="{47026E76-299A-9C4C-9452-D33B091EA669}" srcId="{612CD616-EF63-034E-BE89-0405A0CE867D}" destId="{0EE0A3E8-9B94-A143-B717-061AF664E471}" srcOrd="0" destOrd="0" parTransId="{674FEB4C-91FF-0341-B49F-41C30B6F0809}" sibTransId="{D1974D5B-274E-EB4C-B5A3-DF0CB88CD81E}"/>
    <dgm:cxn modelId="{50C3D3AA-2639-9149-93F1-A4263C44BDA7}" type="presOf" srcId="{22DA2DB2-B050-8540-8678-144809808DFD}" destId="{14FBA472-8D67-4B40-AFF5-69165B3D160F}" srcOrd="1" destOrd="0" presId="urn:microsoft.com/office/officeart/2005/8/layout/target3"/>
    <dgm:cxn modelId="{E17FA1B6-2084-3A45-9ACF-ABC36B3D3EEA}" type="presOf" srcId="{0EE0A3E8-9B94-A143-B717-061AF664E471}" destId="{D74E1780-6A0E-E645-A82A-CE5594672988}" srcOrd="1" destOrd="0" presId="urn:microsoft.com/office/officeart/2005/8/layout/target3"/>
    <dgm:cxn modelId="{E35941DF-0935-0D48-BC7A-748B4E2C9DD3}" srcId="{612CD616-EF63-034E-BE89-0405A0CE867D}" destId="{22DA2DB2-B050-8540-8678-144809808DFD}" srcOrd="2" destOrd="0" parTransId="{C5FA24C4-B24A-B345-82B2-83DF27493965}" sibTransId="{E73E017B-E7AF-B342-86B5-B7D33888078D}"/>
    <dgm:cxn modelId="{6ED563E3-C1CA-AC42-9BC5-B317CA7A63EC}" type="presOf" srcId="{3A3EF639-194E-2346-B8CF-E4B11739EFEA}" destId="{E40CBD34-3549-E842-A12F-5C7ABA4E5A45}" srcOrd="0" destOrd="0" presId="urn:microsoft.com/office/officeart/2005/8/layout/target3"/>
    <dgm:cxn modelId="{DC39FF96-B7BC-124A-AD89-5477A6C71EE0}" type="presParOf" srcId="{78B1B240-538A-774C-98BC-80046E086D29}" destId="{0E9A6E90-617A-374E-9509-C0FE520EED78}" srcOrd="0" destOrd="0" presId="urn:microsoft.com/office/officeart/2005/8/layout/target3"/>
    <dgm:cxn modelId="{575946D1-52AD-C54D-8C29-16715BCC0213}" type="presParOf" srcId="{78B1B240-538A-774C-98BC-80046E086D29}" destId="{85EA9774-6F9C-C34F-83B3-165115D72FF4}" srcOrd="1" destOrd="0" presId="urn:microsoft.com/office/officeart/2005/8/layout/target3"/>
    <dgm:cxn modelId="{CAAFC89C-5BC4-E342-A562-C3B94F07005F}" type="presParOf" srcId="{78B1B240-538A-774C-98BC-80046E086D29}" destId="{857BE2DE-E12D-C74F-AF8A-E1F6C1009D6C}" srcOrd="2" destOrd="0" presId="urn:microsoft.com/office/officeart/2005/8/layout/target3"/>
    <dgm:cxn modelId="{9C9A2DF2-E5FF-0B4E-86D9-2F3865DA5EC3}" type="presParOf" srcId="{78B1B240-538A-774C-98BC-80046E086D29}" destId="{DA05BB6F-4880-0A49-813D-E4F53CE06229}" srcOrd="3" destOrd="0" presId="urn:microsoft.com/office/officeart/2005/8/layout/target3"/>
    <dgm:cxn modelId="{EFFD62A7-D370-3B4C-8F94-26A84893C3E4}" type="presParOf" srcId="{78B1B240-538A-774C-98BC-80046E086D29}" destId="{5690F828-F287-1641-9F5C-4DDAABB53C4D}" srcOrd="4" destOrd="0" presId="urn:microsoft.com/office/officeart/2005/8/layout/target3"/>
    <dgm:cxn modelId="{1A4A132D-5520-E34A-829D-C39CB552A0BB}" type="presParOf" srcId="{78B1B240-538A-774C-98BC-80046E086D29}" destId="{E40CBD34-3549-E842-A12F-5C7ABA4E5A45}" srcOrd="5" destOrd="0" presId="urn:microsoft.com/office/officeart/2005/8/layout/target3"/>
    <dgm:cxn modelId="{11F1195C-E918-A141-80E7-2D0A5024C2A0}" type="presParOf" srcId="{78B1B240-538A-774C-98BC-80046E086D29}" destId="{D72E5D2D-FAA2-164B-A8C6-1FE0666E39A6}" srcOrd="6" destOrd="0" presId="urn:microsoft.com/office/officeart/2005/8/layout/target3"/>
    <dgm:cxn modelId="{DAF98B07-E93E-3042-94BC-2151A90574A1}" type="presParOf" srcId="{78B1B240-538A-774C-98BC-80046E086D29}" destId="{00954083-446A-F34C-9942-40341435A29C}" srcOrd="7" destOrd="0" presId="urn:microsoft.com/office/officeart/2005/8/layout/target3"/>
    <dgm:cxn modelId="{59EBB74E-F1E7-314F-9B33-8824FC96A024}" type="presParOf" srcId="{78B1B240-538A-774C-98BC-80046E086D29}" destId="{E14488CB-54D9-1941-9633-C6C4B0C3769A}" srcOrd="8" destOrd="0" presId="urn:microsoft.com/office/officeart/2005/8/layout/target3"/>
    <dgm:cxn modelId="{F11D4849-0DBB-594E-9B02-2335326032AF}" type="presParOf" srcId="{78B1B240-538A-774C-98BC-80046E086D29}" destId="{D74E1780-6A0E-E645-A82A-CE5594672988}" srcOrd="9" destOrd="0" presId="urn:microsoft.com/office/officeart/2005/8/layout/target3"/>
    <dgm:cxn modelId="{EE488BEE-2A1B-094F-9D5C-1E30859F9FD4}" type="presParOf" srcId="{78B1B240-538A-774C-98BC-80046E086D29}" destId="{1FB37E76-0AC1-E143-A942-556BEE33450F}" srcOrd="10" destOrd="0" presId="urn:microsoft.com/office/officeart/2005/8/layout/target3"/>
    <dgm:cxn modelId="{B4BFEF82-2A70-6C45-A109-3ACE5722361F}" type="presParOf" srcId="{78B1B240-538A-774C-98BC-80046E086D29}" destId="{14FBA472-8D67-4B40-AFF5-69165B3D160F}" srcOrd="11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12CD616-EF63-034E-BE89-0405A0CE867D}" type="doc">
      <dgm:prSet loTypeId="urn:microsoft.com/office/officeart/2005/8/layout/target3" loCatId="relationship" qsTypeId="urn:microsoft.com/office/officeart/2005/8/quickstyle/simple1" qsCatId="simple" csTypeId="urn:microsoft.com/office/officeart/2005/8/colors/accent3_5" csCatId="accent3" phldr="1"/>
      <dgm:spPr/>
      <dgm:t>
        <a:bodyPr/>
        <a:lstStyle/>
        <a:p>
          <a:endParaRPr lang="en-GB"/>
        </a:p>
      </dgm:t>
    </dgm:pt>
    <dgm:pt modelId="{0EE0A3E8-9B94-A143-B717-061AF664E471}">
      <dgm:prSet custT="1"/>
      <dgm:spPr/>
      <dgm:t>
        <a:bodyPr/>
        <a:lstStyle/>
        <a:p>
          <a:pPr algn="l"/>
          <a:r>
            <a:rPr lang="en-AU" sz="1800" b="1" dirty="0"/>
            <a:t>AI and academic integrity</a:t>
          </a:r>
          <a:r>
            <a:rPr lang="en-AU" sz="1800" dirty="0"/>
            <a:t> are becoming major quality considerations.</a:t>
          </a:r>
        </a:p>
      </dgm:t>
    </dgm:pt>
    <dgm:pt modelId="{674FEB4C-91FF-0341-B49F-41C30B6F0809}" type="parTrans" cxnId="{47026E76-299A-9C4C-9452-D33B091EA669}">
      <dgm:prSet/>
      <dgm:spPr/>
      <dgm:t>
        <a:bodyPr/>
        <a:lstStyle/>
        <a:p>
          <a:endParaRPr lang="en-GB"/>
        </a:p>
      </dgm:t>
    </dgm:pt>
    <dgm:pt modelId="{D1974D5B-274E-EB4C-B5A3-DF0CB88CD81E}" type="sibTrans" cxnId="{47026E76-299A-9C4C-9452-D33B091EA669}">
      <dgm:prSet/>
      <dgm:spPr/>
      <dgm:t>
        <a:bodyPr/>
        <a:lstStyle/>
        <a:p>
          <a:endParaRPr lang="en-GB"/>
        </a:p>
      </dgm:t>
    </dgm:pt>
    <dgm:pt modelId="{3A3EF639-194E-2346-B8CF-E4B11739EFEA}">
      <dgm:prSet custT="1"/>
      <dgm:spPr/>
      <dgm:t>
        <a:bodyPr/>
        <a:lstStyle/>
        <a:p>
          <a:pPr algn="l"/>
          <a:r>
            <a:rPr lang="en-AU" sz="1800" b="0" i="0" u="none" dirty="0"/>
            <a:t>Quality systems are becoming </a:t>
          </a:r>
          <a:r>
            <a:rPr lang="en-AU" sz="1800" b="1" i="0" dirty="0"/>
            <a:t>more evidence-based and data-informed</a:t>
          </a:r>
          <a:r>
            <a:rPr lang="en-AU" sz="1800" b="0" i="0" u="none" dirty="0"/>
            <a:t>.</a:t>
          </a:r>
          <a:endParaRPr lang="en-AU" sz="1800" dirty="0"/>
        </a:p>
      </dgm:t>
    </dgm:pt>
    <dgm:pt modelId="{4E5F6C05-35E6-D041-9523-47D7E56B8F84}" type="parTrans" cxnId="{77C6336A-91D8-B84A-BE02-AFCD6750A97F}">
      <dgm:prSet/>
      <dgm:spPr/>
      <dgm:t>
        <a:bodyPr/>
        <a:lstStyle/>
        <a:p>
          <a:endParaRPr lang="en-GB"/>
        </a:p>
      </dgm:t>
    </dgm:pt>
    <dgm:pt modelId="{2A2FFE07-4451-8545-BD56-1D64561E5844}" type="sibTrans" cxnId="{77C6336A-91D8-B84A-BE02-AFCD6750A97F}">
      <dgm:prSet/>
      <dgm:spPr/>
      <dgm:t>
        <a:bodyPr/>
        <a:lstStyle/>
        <a:p>
          <a:endParaRPr lang="en-GB"/>
        </a:p>
      </dgm:t>
    </dgm:pt>
    <dgm:pt modelId="{22DA2DB2-B050-8540-8678-144809808DFD}">
      <dgm:prSet custT="1"/>
      <dgm:spPr/>
      <dgm:t>
        <a:bodyPr/>
        <a:lstStyle/>
        <a:p>
          <a:pPr algn="l"/>
          <a:r>
            <a:rPr lang="en-AU" sz="1800" b="0" i="0" u="none" dirty="0"/>
            <a:t>English programs are increasingly framed as </a:t>
          </a:r>
          <a:r>
            <a:rPr lang="en-AU" sz="1800" b="1" i="0" dirty="0"/>
            <a:t>pathways into further education</a:t>
          </a:r>
          <a:r>
            <a:rPr lang="en-AU" sz="1800" b="0" i="0" u="none" dirty="0"/>
            <a:t> rather than stand-alone language study. </a:t>
          </a:r>
          <a:endParaRPr lang="en-AU" sz="1800" dirty="0"/>
        </a:p>
      </dgm:t>
    </dgm:pt>
    <dgm:pt modelId="{C5FA24C4-B24A-B345-82B2-83DF27493965}" type="parTrans" cxnId="{E35941DF-0935-0D48-BC7A-748B4E2C9DD3}">
      <dgm:prSet/>
      <dgm:spPr/>
      <dgm:t>
        <a:bodyPr/>
        <a:lstStyle/>
        <a:p>
          <a:endParaRPr lang="en-GB"/>
        </a:p>
      </dgm:t>
    </dgm:pt>
    <dgm:pt modelId="{E73E017B-E7AF-B342-86B5-B7D33888078D}" type="sibTrans" cxnId="{E35941DF-0935-0D48-BC7A-748B4E2C9DD3}">
      <dgm:prSet/>
      <dgm:spPr/>
      <dgm:t>
        <a:bodyPr/>
        <a:lstStyle/>
        <a:p>
          <a:endParaRPr lang="en-GB"/>
        </a:p>
      </dgm:t>
    </dgm:pt>
    <dgm:pt modelId="{78B1B240-538A-774C-98BC-80046E086D29}" type="pres">
      <dgm:prSet presAssocID="{612CD616-EF63-034E-BE89-0405A0CE867D}" presName="Name0" presStyleCnt="0">
        <dgm:presLayoutVars>
          <dgm:chMax val="7"/>
          <dgm:dir/>
          <dgm:animLvl val="lvl"/>
          <dgm:resizeHandles val="exact"/>
        </dgm:presLayoutVars>
      </dgm:prSet>
      <dgm:spPr/>
    </dgm:pt>
    <dgm:pt modelId="{0E9A6E90-617A-374E-9509-C0FE520EED78}" type="pres">
      <dgm:prSet presAssocID="{0EE0A3E8-9B94-A143-B717-061AF664E471}" presName="circle1" presStyleLbl="node1" presStyleIdx="0" presStyleCnt="3"/>
      <dgm:spPr/>
    </dgm:pt>
    <dgm:pt modelId="{85EA9774-6F9C-C34F-83B3-165115D72FF4}" type="pres">
      <dgm:prSet presAssocID="{0EE0A3E8-9B94-A143-B717-061AF664E471}" presName="space" presStyleCnt="0"/>
      <dgm:spPr/>
    </dgm:pt>
    <dgm:pt modelId="{857BE2DE-E12D-C74F-AF8A-E1F6C1009D6C}" type="pres">
      <dgm:prSet presAssocID="{0EE0A3E8-9B94-A143-B717-061AF664E471}" presName="rect1" presStyleLbl="alignAcc1" presStyleIdx="0" presStyleCnt="3"/>
      <dgm:spPr/>
    </dgm:pt>
    <dgm:pt modelId="{DA05BB6F-4880-0A49-813D-E4F53CE06229}" type="pres">
      <dgm:prSet presAssocID="{3A3EF639-194E-2346-B8CF-E4B11739EFEA}" presName="vertSpace2" presStyleLbl="node1" presStyleIdx="0" presStyleCnt="3"/>
      <dgm:spPr/>
    </dgm:pt>
    <dgm:pt modelId="{5690F828-F287-1641-9F5C-4DDAABB53C4D}" type="pres">
      <dgm:prSet presAssocID="{3A3EF639-194E-2346-B8CF-E4B11739EFEA}" presName="circle2" presStyleLbl="node1" presStyleIdx="1" presStyleCnt="3"/>
      <dgm:spPr/>
    </dgm:pt>
    <dgm:pt modelId="{E40CBD34-3549-E842-A12F-5C7ABA4E5A45}" type="pres">
      <dgm:prSet presAssocID="{3A3EF639-194E-2346-B8CF-E4B11739EFEA}" presName="rect2" presStyleLbl="alignAcc1" presStyleIdx="1" presStyleCnt="3"/>
      <dgm:spPr/>
    </dgm:pt>
    <dgm:pt modelId="{D72E5D2D-FAA2-164B-A8C6-1FE0666E39A6}" type="pres">
      <dgm:prSet presAssocID="{22DA2DB2-B050-8540-8678-144809808DFD}" presName="vertSpace3" presStyleLbl="node1" presStyleIdx="1" presStyleCnt="3"/>
      <dgm:spPr/>
    </dgm:pt>
    <dgm:pt modelId="{00954083-446A-F34C-9942-40341435A29C}" type="pres">
      <dgm:prSet presAssocID="{22DA2DB2-B050-8540-8678-144809808DFD}" presName="circle3" presStyleLbl="node1" presStyleIdx="2" presStyleCnt="3"/>
      <dgm:spPr/>
    </dgm:pt>
    <dgm:pt modelId="{E14488CB-54D9-1941-9633-C6C4B0C3769A}" type="pres">
      <dgm:prSet presAssocID="{22DA2DB2-B050-8540-8678-144809808DFD}" presName="rect3" presStyleLbl="alignAcc1" presStyleIdx="2" presStyleCnt="3"/>
      <dgm:spPr/>
    </dgm:pt>
    <dgm:pt modelId="{D74E1780-6A0E-E645-A82A-CE5594672988}" type="pres">
      <dgm:prSet presAssocID="{0EE0A3E8-9B94-A143-B717-061AF664E471}" presName="rect1ParTxNoCh" presStyleLbl="alignAcc1" presStyleIdx="2" presStyleCnt="3">
        <dgm:presLayoutVars>
          <dgm:chMax val="1"/>
          <dgm:bulletEnabled val="1"/>
        </dgm:presLayoutVars>
      </dgm:prSet>
      <dgm:spPr/>
    </dgm:pt>
    <dgm:pt modelId="{1FB37E76-0AC1-E143-A942-556BEE33450F}" type="pres">
      <dgm:prSet presAssocID="{3A3EF639-194E-2346-B8CF-E4B11739EFEA}" presName="rect2ParTxNoCh" presStyleLbl="alignAcc1" presStyleIdx="2" presStyleCnt="3">
        <dgm:presLayoutVars>
          <dgm:chMax val="1"/>
          <dgm:bulletEnabled val="1"/>
        </dgm:presLayoutVars>
      </dgm:prSet>
      <dgm:spPr/>
    </dgm:pt>
    <dgm:pt modelId="{14FBA472-8D67-4B40-AFF5-69165B3D160F}" type="pres">
      <dgm:prSet presAssocID="{22DA2DB2-B050-8540-8678-144809808DFD}" presName="rect3ParTxNoCh" presStyleLbl="alignAcc1" presStyleIdx="2" presStyleCnt="3">
        <dgm:presLayoutVars>
          <dgm:chMax val="1"/>
          <dgm:bulletEnabled val="1"/>
        </dgm:presLayoutVars>
      </dgm:prSet>
      <dgm:spPr/>
    </dgm:pt>
  </dgm:ptLst>
  <dgm:cxnLst>
    <dgm:cxn modelId="{5918E716-4228-E34C-ACBE-47D92258B669}" type="presOf" srcId="{22DA2DB2-B050-8540-8678-144809808DFD}" destId="{E14488CB-54D9-1941-9633-C6C4B0C3769A}" srcOrd="0" destOrd="0" presId="urn:microsoft.com/office/officeart/2005/8/layout/target3"/>
    <dgm:cxn modelId="{92278E4D-9767-1B4E-BF93-2295ED8257A8}" type="presOf" srcId="{3A3EF639-194E-2346-B8CF-E4B11739EFEA}" destId="{1FB37E76-0AC1-E143-A942-556BEE33450F}" srcOrd="1" destOrd="0" presId="urn:microsoft.com/office/officeart/2005/8/layout/target3"/>
    <dgm:cxn modelId="{A10C2555-FAA8-434E-AF56-A30CC0F1CEB1}" type="presOf" srcId="{0EE0A3E8-9B94-A143-B717-061AF664E471}" destId="{857BE2DE-E12D-C74F-AF8A-E1F6C1009D6C}" srcOrd="0" destOrd="0" presId="urn:microsoft.com/office/officeart/2005/8/layout/target3"/>
    <dgm:cxn modelId="{77C6336A-91D8-B84A-BE02-AFCD6750A97F}" srcId="{612CD616-EF63-034E-BE89-0405A0CE867D}" destId="{3A3EF639-194E-2346-B8CF-E4B11739EFEA}" srcOrd="1" destOrd="0" parTransId="{4E5F6C05-35E6-D041-9523-47D7E56B8F84}" sibTransId="{2A2FFE07-4451-8545-BD56-1D64561E5844}"/>
    <dgm:cxn modelId="{D255B66B-C1DD-DF44-90AB-8A12F00C01FE}" type="presOf" srcId="{612CD616-EF63-034E-BE89-0405A0CE867D}" destId="{78B1B240-538A-774C-98BC-80046E086D29}" srcOrd="0" destOrd="0" presId="urn:microsoft.com/office/officeart/2005/8/layout/target3"/>
    <dgm:cxn modelId="{47026E76-299A-9C4C-9452-D33B091EA669}" srcId="{612CD616-EF63-034E-BE89-0405A0CE867D}" destId="{0EE0A3E8-9B94-A143-B717-061AF664E471}" srcOrd="0" destOrd="0" parTransId="{674FEB4C-91FF-0341-B49F-41C30B6F0809}" sibTransId="{D1974D5B-274E-EB4C-B5A3-DF0CB88CD81E}"/>
    <dgm:cxn modelId="{50C3D3AA-2639-9149-93F1-A4263C44BDA7}" type="presOf" srcId="{22DA2DB2-B050-8540-8678-144809808DFD}" destId="{14FBA472-8D67-4B40-AFF5-69165B3D160F}" srcOrd="1" destOrd="0" presId="urn:microsoft.com/office/officeart/2005/8/layout/target3"/>
    <dgm:cxn modelId="{E17FA1B6-2084-3A45-9ACF-ABC36B3D3EEA}" type="presOf" srcId="{0EE0A3E8-9B94-A143-B717-061AF664E471}" destId="{D74E1780-6A0E-E645-A82A-CE5594672988}" srcOrd="1" destOrd="0" presId="urn:microsoft.com/office/officeart/2005/8/layout/target3"/>
    <dgm:cxn modelId="{E35941DF-0935-0D48-BC7A-748B4E2C9DD3}" srcId="{612CD616-EF63-034E-BE89-0405A0CE867D}" destId="{22DA2DB2-B050-8540-8678-144809808DFD}" srcOrd="2" destOrd="0" parTransId="{C5FA24C4-B24A-B345-82B2-83DF27493965}" sibTransId="{E73E017B-E7AF-B342-86B5-B7D33888078D}"/>
    <dgm:cxn modelId="{6ED563E3-C1CA-AC42-9BC5-B317CA7A63EC}" type="presOf" srcId="{3A3EF639-194E-2346-B8CF-E4B11739EFEA}" destId="{E40CBD34-3549-E842-A12F-5C7ABA4E5A45}" srcOrd="0" destOrd="0" presId="urn:microsoft.com/office/officeart/2005/8/layout/target3"/>
    <dgm:cxn modelId="{DC39FF96-B7BC-124A-AD89-5477A6C71EE0}" type="presParOf" srcId="{78B1B240-538A-774C-98BC-80046E086D29}" destId="{0E9A6E90-617A-374E-9509-C0FE520EED78}" srcOrd="0" destOrd="0" presId="urn:microsoft.com/office/officeart/2005/8/layout/target3"/>
    <dgm:cxn modelId="{575946D1-52AD-C54D-8C29-16715BCC0213}" type="presParOf" srcId="{78B1B240-538A-774C-98BC-80046E086D29}" destId="{85EA9774-6F9C-C34F-83B3-165115D72FF4}" srcOrd="1" destOrd="0" presId="urn:microsoft.com/office/officeart/2005/8/layout/target3"/>
    <dgm:cxn modelId="{CAAFC89C-5BC4-E342-A562-C3B94F07005F}" type="presParOf" srcId="{78B1B240-538A-774C-98BC-80046E086D29}" destId="{857BE2DE-E12D-C74F-AF8A-E1F6C1009D6C}" srcOrd="2" destOrd="0" presId="urn:microsoft.com/office/officeart/2005/8/layout/target3"/>
    <dgm:cxn modelId="{9C9A2DF2-E5FF-0B4E-86D9-2F3865DA5EC3}" type="presParOf" srcId="{78B1B240-538A-774C-98BC-80046E086D29}" destId="{DA05BB6F-4880-0A49-813D-E4F53CE06229}" srcOrd="3" destOrd="0" presId="urn:microsoft.com/office/officeart/2005/8/layout/target3"/>
    <dgm:cxn modelId="{EFFD62A7-D370-3B4C-8F94-26A84893C3E4}" type="presParOf" srcId="{78B1B240-538A-774C-98BC-80046E086D29}" destId="{5690F828-F287-1641-9F5C-4DDAABB53C4D}" srcOrd="4" destOrd="0" presId="urn:microsoft.com/office/officeart/2005/8/layout/target3"/>
    <dgm:cxn modelId="{1A4A132D-5520-E34A-829D-C39CB552A0BB}" type="presParOf" srcId="{78B1B240-538A-774C-98BC-80046E086D29}" destId="{E40CBD34-3549-E842-A12F-5C7ABA4E5A45}" srcOrd="5" destOrd="0" presId="urn:microsoft.com/office/officeart/2005/8/layout/target3"/>
    <dgm:cxn modelId="{11F1195C-E918-A141-80E7-2D0A5024C2A0}" type="presParOf" srcId="{78B1B240-538A-774C-98BC-80046E086D29}" destId="{D72E5D2D-FAA2-164B-A8C6-1FE0666E39A6}" srcOrd="6" destOrd="0" presId="urn:microsoft.com/office/officeart/2005/8/layout/target3"/>
    <dgm:cxn modelId="{DAF98B07-E93E-3042-94BC-2151A90574A1}" type="presParOf" srcId="{78B1B240-538A-774C-98BC-80046E086D29}" destId="{00954083-446A-F34C-9942-40341435A29C}" srcOrd="7" destOrd="0" presId="urn:microsoft.com/office/officeart/2005/8/layout/target3"/>
    <dgm:cxn modelId="{59EBB74E-F1E7-314F-9B33-8824FC96A024}" type="presParOf" srcId="{78B1B240-538A-774C-98BC-80046E086D29}" destId="{E14488CB-54D9-1941-9633-C6C4B0C3769A}" srcOrd="8" destOrd="0" presId="urn:microsoft.com/office/officeart/2005/8/layout/target3"/>
    <dgm:cxn modelId="{F11D4849-0DBB-594E-9B02-2335326032AF}" type="presParOf" srcId="{78B1B240-538A-774C-98BC-80046E086D29}" destId="{D74E1780-6A0E-E645-A82A-CE5594672988}" srcOrd="9" destOrd="0" presId="urn:microsoft.com/office/officeart/2005/8/layout/target3"/>
    <dgm:cxn modelId="{EE488BEE-2A1B-094F-9D5C-1E30859F9FD4}" type="presParOf" srcId="{78B1B240-538A-774C-98BC-80046E086D29}" destId="{1FB37E76-0AC1-E143-A942-556BEE33450F}" srcOrd="10" destOrd="0" presId="urn:microsoft.com/office/officeart/2005/8/layout/target3"/>
    <dgm:cxn modelId="{B4BFEF82-2A70-6C45-A109-3ACE5722361F}" type="presParOf" srcId="{78B1B240-538A-774C-98BC-80046E086D29}" destId="{14FBA472-8D67-4B40-AFF5-69165B3D160F}" srcOrd="11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7C5B9B59-EEC6-4C40-A45E-CC0402C57703}" type="doc">
      <dgm:prSet loTypeId="urn:microsoft.com/office/officeart/2005/8/layout/radial1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16A9314B-F1BD-6B41-A11D-5167E05A7071}">
      <dgm:prSet phldrT="[Text]"/>
      <dgm:spPr>
        <a:solidFill>
          <a:srgbClr val="FFC000"/>
        </a:solidFill>
      </dgm:spPr>
      <dgm:t>
        <a:bodyPr/>
        <a:lstStyle/>
        <a:p>
          <a:r>
            <a:rPr lang="en-GB" dirty="0">
              <a:solidFill>
                <a:schemeClr val="tx1">
                  <a:lumMod val="85000"/>
                  <a:lumOff val="15000"/>
                </a:schemeClr>
              </a:solidFill>
            </a:rPr>
            <a:t>NEAS &amp; Regulators</a:t>
          </a:r>
        </a:p>
      </dgm:t>
    </dgm:pt>
    <dgm:pt modelId="{F71C689D-433F-D740-B03E-36E7A3B30F2D}" type="parTrans" cxnId="{9D695C01-FFBB-6D40-93A4-BE0EA0A4C40B}">
      <dgm:prSet/>
      <dgm:spPr/>
      <dgm:t>
        <a:bodyPr/>
        <a:lstStyle/>
        <a:p>
          <a:endParaRPr lang="en-GB"/>
        </a:p>
      </dgm:t>
    </dgm:pt>
    <dgm:pt modelId="{0BFC073C-3400-074F-9D42-CA90F35EF87A}" type="sibTrans" cxnId="{9D695C01-FFBB-6D40-93A4-BE0EA0A4C40B}">
      <dgm:prSet/>
      <dgm:spPr/>
      <dgm:t>
        <a:bodyPr/>
        <a:lstStyle/>
        <a:p>
          <a:endParaRPr lang="en-GB"/>
        </a:p>
      </dgm:t>
    </dgm:pt>
    <dgm:pt modelId="{1AAC43B2-B4F8-A048-B14F-B87A9B478AFE}">
      <dgm:prSet phldrT="[Text]"/>
      <dgm:spPr/>
      <dgm:t>
        <a:bodyPr/>
        <a:lstStyle/>
        <a:p>
          <a:r>
            <a:rPr lang="en-GB" dirty="0"/>
            <a:t>Transparency &amp; Student Protection</a:t>
          </a:r>
        </a:p>
      </dgm:t>
    </dgm:pt>
    <dgm:pt modelId="{E63A24C1-8792-2D46-B11D-47F255E5821F}" type="parTrans" cxnId="{527821F1-104F-C049-90CC-8CCD60EE4FC0}">
      <dgm:prSet/>
      <dgm:spPr/>
      <dgm:t>
        <a:bodyPr/>
        <a:lstStyle/>
        <a:p>
          <a:endParaRPr lang="en-GB"/>
        </a:p>
      </dgm:t>
    </dgm:pt>
    <dgm:pt modelId="{1CCA3285-5283-C74C-A60D-45256A2282CD}" type="sibTrans" cxnId="{527821F1-104F-C049-90CC-8CCD60EE4FC0}">
      <dgm:prSet/>
      <dgm:spPr/>
      <dgm:t>
        <a:bodyPr/>
        <a:lstStyle/>
        <a:p>
          <a:endParaRPr lang="en-GB"/>
        </a:p>
      </dgm:t>
    </dgm:pt>
    <dgm:pt modelId="{D1A625BC-53B5-5D4F-B025-11030B530143}">
      <dgm:prSet phldrT="[Text]"/>
      <dgm:spPr/>
      <dgm:t>
        <a:bodyPr/>
        <a:lstStyle/>
        <a:p>
          <a:r>
            <a:rPr lang="en-GB" dirty="0"/>
            <a:t>Evidence Based QA</a:t>
          </a:r>
        </a:p>
      </dgm:t>
    </dgm:pt>
    <dgm:pt modelId="{6AF2FADE-CCC9-7448-8E46-D26F52408757}" type="parTrans" cxnId="{FA554957-306E-AC4C-8586-DCAC63B5D569}">
      <dgm:prSet/>
      <dgm:spPr/>
      <dgm:t>
        <a:bodyPr/>
        <a:lstStyle/>
        <a:p>
          <a:endParaRPr lang="en-GB"/>
        </a:p>
      </dgm:t>
    </dgm:pt>
    <dgm:pt modelId="{80B0DE28-020E-CD4E-90C8-DB76214ED633}" type="sibTrans" cxnId="{FA554957-306E-AC4C-8586-DCAC63B5D569}">
      <dgm:prSet/>
      <dgm:spPr/>
      <dgm:t>
        <a:bodyPr/>
        <a:lstStyle/>
        <a:p>
          <a:endParaRPr lang="en-GB"/>
        </a:p>
      </dgm:t>
    </dgm:pt>
    <dgm:pt modelId="{C71E352B-5EDA-994C-9A38-59B26538A45A}">
      <dgm:prSet phldrT="[Text]"/>
      <dgm:spPr/>
      <dgm:t>
        <a:bodyPr/>
        <a:lstStyle/>
        <a:p>
          <a:endParaRPr lang="en-GB" dirty="0"/>
        </a:p>
      </dgm:t>
    </dgm:pt>
    <dgm:pt modelId="{13ACD60B-D77B-8D45-8B2F-AEF042BC5E8A}" type="parTrans" cxnId="{65F59206-DD8B-8149-9A18-5685C99A1E33}">
      <dgm:prSet/>
      <dgm:spPr/>
      <dgm:t>
        <a:bodyPr/>
        <a:lstStyle/>
        <a:p>
          <a:endParaRPr lang="en-GB"/>
        </a:p>
      </dgm:t>
    </dgm:pt>
    <dgm:pt modelId="{95F8BCF5-5CC0-5648-9AA1-F4C98D1AEDF2}" type="sibTrans" cxnId="{65F59206-DD8B-8149-9A18-5685C99A1E33}">
      <dgm:prSet/>
      <dgm:spPr/>
      <dgm:t>
        <a:bodyPr/>
        <a:lstStyle/>
        <a:p>
          <a:endParaRPr lang="en-GB"/>
        </a:p>
      </dgm:t>
    </dgm:pt>
    <dgm:pt modelId="{C1B83B51-C4B1-5244-8E4E-E340CEC89656}">
      <dgm:prSet phldrT="[Text]" phldr="1"/>
      <dgm:spPr/>
      <dgm:t>
        <a:bodyPr/>
        <a:lstStyle/>
        <a:p>
          <a:endParaRPr lang="en-GB" dirty="0"/>
        </a:p>
      </dgm:t>
    </dgm:pt>
    <dgm:pt modelId="{3A3DC1AD-0279-B445-B1D7-8BEDFD24E188}" type="parTrans" cxnId="{B82C508E-112E-A346-B242-9D2B78C4F144}">
      <dgm:prSet/>
      <dgm:spPr/>
      <dgm:t>
        <a:bodyPr/>
        <a:lstStyle/>
        <a:p>
          <a:endParaRPr lang="en-GB"/>
        </a:p>
      </dgm:t>
    </dgm:pt>
    <dgm:pt modelId="{A511C97E-9FA9-4547-80D2-B40059A523BF}" type="sibTrans" cxnId="{B82C508E-112E-A346-B242-9D2B78C4F144}">
      <dgm:prSet/>
      <dgm:spPr/>
      <dgm:t>
        <a:bodyPr/>
        <a:lstStyle/>
        <a:p>
          <a:endParaRPr lang="en-GB"/>
        </a:p>
      </dgm:t>
    </dgm:pt>
    <dgm:pt modelId="{70F3ED84-C2B6-DB48-9D0C-4ADB976A080D}">
      <dgm:prSet/>
      <dgm:spPr/>
      <dgm:t>
        <a:bodyPr/>
        <a:lstStyle/>
        <a:p>
          <a:r>
            <a:rPr lang="en-GB" dirty="0"/>
            <a:t>AI &amp; Assessment Integrity</a:t>
          </a:r>
        </a:p>
      </dgm:t>
    </dgm:pt>
    <dgm:pt modelId="{B43576C1-8A97-404F-B23D-9ED967A8A0C7}" type="parTrans" cxnId="{5A38BD83-9D74-F146-855B-23D65C4E905D}">
      <dgm:prSet/>
      <dgm:spPr/>
      <dgm:t>
        <a:bodyPr/>
        <a:lstStyle/>
        <a:p>
          <a:endParaRPr lang="en-GB"/>
        </a:p>
      </dgm:t>
    </dgm:pt>
    <dgm:pt modelId="{EC62C4EA-33B0-1B49-B4F5-43078F40B9EC}" type="sibTrans" cxnId="{5A38BD83-9D74-F146-855B-23D65C4E905D}">
      <dgm:prSet/>
      <dgm:spPr/>
      <dgm:t>
        <a:bodyPr/>
        <a:lstStyle/>
        <a:p>
          <a:endParaRPr lang="en-GB"/>
        </a:p>
      </dgm:t>
    </dgm:pt>
    <dgm:pt modelId="{31CF3E96-4E42-6F4E-BACC-3E5B2FC610AB}" type="pres">
      <dgm:prSet presAssocID="{7C5B9B59-EEC6-4C40-A45E-CC0402C57703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C5C5FDF4-F5FD-A040-BB1E-177A55624AEE}" type="pres">
      <dgm:prSet presAssocID="{16A9314B-F1BD-6B41-A11D-5167E05A7071}" presName="centerShape" presStyleLbl="node0" presStyleIdx="0" presStyleCnt="1"/>
      <dgm:spPr/>
    </dgm:pt>
    <dgm:pt modelId="{43803F42-802E-2A4A-80F5-4096F85D526F}" type="pres">
      <dgm:prSet presAssocID="{E63A24C1-8792-2D46-B11D-47F255E5821F}" presName="Name9" presStyleLbl="parChTrans1D2" presStyleIdx="0" presStyleCnt="3"/>
      <dgm:spPr/>
    </dgm:pt>
    <dgm:pt modelId="{7561AE8C-F010-7B4E-A96C-ADE6FFF82E00}" type="pres">
      <dgm:prSet presAssocID="{E63A24C1-8792-2D46-B11D-47F255E5821F}" presName="connTx" presStyleLbl="parChTrans1D2" presStyleIdx="0" presStyleCnt="3"/>
      <dgm:spPr/>
    </dgm:pt>
    <dgm:pt modelId="{A1463C44-47CC-AA45-85DE-89BC927228C0}" type="pres">
      <dgm:prSet presAssocID="{1AAC43B2-B4F8-A048-B14F-B87A9B478AFE}" presName="node" presStyleLbl="node1" presStyleIdx="0" presStyleCnt="3">
        <dgm:presLayoutVars>
          <dgm:bulletEnabled val="1"/>
        </dgm:presLayoutVars>
      </dgm:prSet>
      <dgm:spPr/>
    </dgm:pt>
    <dgm:pt modelId="{5DB3EAD9-9BFB-DF49-A86D-88D64737DAAA}" type="pres">
      <dgm:prSet presAssocID="{6AF2FADE-CCC9-7448-8E46-D26F52408757}" presName="Name9" presStyleLbl="parChTrans1D2" presStyleIdx="1" presStyleCnt="3"/>
      <dgm:spPr/>
    </dgm:pt>
    <dgm:pt modelId="{3820F68B-91D1-AF43-84E1-4B0092A37004}" type="pres">
      <dgm:prSet presAssocID="{6AF2FADE-CCC9-7448-8E46-D26F52408757}" presName="connTx" presStyleLbl="parChTrans1D2" presStyleIdx="1" presStyleCnt="3"/>
      <dgm:spPr/>
    </dgm:pt>
    <dgm:pt modelId="{5C8FFE5E-D77B-0143-86BA-4CB6380DA152}" type="pres">
      <dgm:prSet presAssocID="{D1A625BC-53B5-5D4F-B025-11030B530143}" presName="node" presStyleLbl="node1" presStyleIdx="1" presStyleCnt="3">
        <dgm:presLayoutVars>
          <dgm:bulletEnabled val="1"/>
        </dgm:presLayoutVars>
      </dgm:prSet>
      <dgm:spPr/>
    </dgm:pt>
    <dgm:pt modelId="{9F14D8BA-6DDC-2D4D-B36D-8E3B4F8FC742}" type="pres">
      <dgm:prSet presAssocID="{B43576C1-8A97-404F-B23D-9ED967A8A0C7}" presName="Name9" presStyleLbl="parChTrans1D2" presStyleIdx="2" presStyleCnt="3"/>
      <dgm:spPr/>
    </dgm:pt>
    <dgm:pt modelId="{858A7239-9C81-7844-A5E5-B5BF30075619}" type="pres">
      <dgm:prSet presAssocID="{B43576C1-8A97-404F-B23D-9ED967A8A0C7}" presName="connTx" presStyleLbl="parChTrans1D2" presStyleIdx="2" presStyleCnt="3"/>
      <dgm:spPr/>
    </dgm:pt>
    <dgm:pt modelId="{ED42EDFF-F895-2442-AEC1-DE1D4F3D7BE2}" type="pres">
      <dgm:prSet presAssocID="{70F3ED84-C2B6-DB48-9D0C-4ADB976A080D}" presName="node" presStyleLbl="node1" presStyleIdx="2" presStyleCnt="3">
        <dgm:presLayoutVars>
          <dgm:bulletEnabled val="1"/>
        </dgm:presLayoutVars>
      </dgm:prSet>
      <dgm:spPr/>
    </dgm:pt>
  </dgm:ptLst>
  <dgm:cxnLst>
    <dgm:cxn modelId="{9D695C01-FFBB-6D40-93A4-BE0EA0A4C40B}" srcId="{7C5B9B59-EEC6-4C40-A45E-CC0402C57703}" destId="{16A9314B-F1BD-6B41-A11D-5167E05A7071}" srcOrd="0" destOrd="0" parTransId="{F71C689D-433F-D740-B03E-36E7A3B30F2D}" sibTransId="{0BFC073C-3400-074F-9D42-CA90F35EF87A}"/>
    <dgm:cxn modelId="{65F59206-DD8B-8149-9A18-5685C99A1E33}" srcId="{7C5B9B59-EEC6-4C40-A45E-CC0402C57703}" destId="{C71E352B-5EDA-994C-9A38-59B26538A45A}" srcOrd="1" destOrd="0" parTransId="{13ACD60B-D77B-8D45-8B2F-AEF042BC5E8A}" sibTransId="{95F8BCF5-5CC0-5648-9AA1-F4C98D1AEDF2}"/>
    <dgm:cxn modelId="{5775A452-0841-3B4A-AD94-1D8EE7B4AB74}" type="presOf" srcId="{70F3ED84-C2B6-DB48-9D0C-4ADB976A080D}" destId="{ED42EDFF-F895-2442-AEC1-DE1D4F3D7BE2}" srcOrd="0" destOrd="0" presId="urn:microsoft.com/office/officeart/2005/8/layout/radial1"/>
    <dgm:cxn modelId="{FA554957-306E-AC4C-8586-DCAC63B5D569}" srcId="{16A9314B-F1BD-6B41-A11D-5167E05A7071}" destId="{D1A625BC-53B5-5D4F-B025-11030B530143}" srcOrd="1" destOrd="0" parTransId="{6AF2FADE-CCC9-7448-8E46-D26F52408757}" sibTransId="{80B0DE28-020E-CD4E-90C8-DB76214ED633}"/>
    <dgm:cxn modelId="{69AD4D65-03C3-6641-A67A-725D896342BD}" type="presOf" srcId="{E63A24C1-8792-2D46-B11D-47F255E5821F}" destId="{7561AE8C-F010-7B4E-A96C-ADE6FFF82E00}" srcOrd="1" destOrd="0" presId="urn:microsoft.com/office/officeart/2005/8/layout/radial1"/>
    <dgm:cxn modelId="{5A38BD83-9D74-F146-855B-23D65C4E905D}" srcId="{16A9314B-F1BD-6B41-A11D-5167E05A7071}" destId="{70F3ED84-C2B6-DB48-9D0C-4ADB976A080D}" srcOrd="2" destOrd="0" parTransId="{B43576C1-8A97-404F-B23D-9ED967A8A0C7}" sibTransId="{EC62C4EA-33B0-1B49-B4F5-43078F40B9EC}"/>
    <dgm:cxn modelId="{B04BAF8B-B834-7E46-B248-F68D34A4ED46}" type="presOf" srcId="{7C5B9B59-EEC6-4C40-A45E-CC0402C57703}" destId="{31CF3E96-4E42-6F4E-BACC-3E5B2FC610AB}" srcOrd="0" destOrd="0" presId="urn:microsoft.com/office/officeart/2005/8/layout/radial1"/>
    <dgm:cxn modelId="{B82C508E-112E-A346-B242-9D2B78C4F144}" srcId="{C71E352B-5EDA-994C-9A38-59B26538A45A}" destId="{C1B83B51-C4B1-5244-8E4E-E340CEC89656}" srcOrd="0" destOrd="0" parTransId="{3A3DC1AD-0279-B445-B1D7-8BEDFD24E188}" sibTransId="{A511C97E-9FA9-4547-80D2-B40059A523BF}"/>
    <dgm:cxn modelId="{0CA96E94-3918-A441-8E70-076E15309FB7}" type="presOf" srcId="{B43576C1-8A97-404F-B23D-9ED967A8A0C7}" destId="{858A7239-9C81-7844-A5E5-B5BF30075619}" srcOrd="1" destOrd="0" presId="urn:microsoft.com/office/officeart/2005/8/layout/radial1"/>
    <dgm:cxn modelId="{438182A8-8651-4147-9A36-BBCCD10C5730}" type="presOf" srcId="{D1A625BC-53B5-5D4F-B025-11030B530143}" destId="{5C8FFE5E-D77B-0143-86BA-4CB6380DA152}" srcOrd="0" destOrd="0" presId="urn:microsoft.com/office/officeart/2005/8/layout/radial1"/>
    <dgm:cxn modelId="{0D4B2BB7-2D8C-C441-8CB1-054769322A6E}" type="presOf" srcId="{E63A24C1-8792-2D46-B11D-47F255E5821F}" destId="{43803F42-802E-2A4A-80F5-4096F85D526F}" srcOrd="0" destOrd="0" presId="urn:microsoft.com/office/officeart/2005/8/layout/radial1"/>
    <dgm:cxn modelId="{977729BF-6F5B-F244-940E-631701901ED6}" type="presOf" srcId="{16A9314B-F1BD-6B41-A11D-5167E05A7071}" destId="{C5C5FDF4-F5FD-A040-BB1E-177A55624AEE}" srcOrd="0" destOrd="0" presId="urn:microsoft.com/office/officeart/2005/8/layout/radial1"/>
    <dgm:cxn modelId="{5BD3E9C7-8C7D-DA4F-9E37-6F861500BE00}" type="presOf" srcId="{B43576C1-8A97-404F-B23D-9ED967A8A0C7}" destId="{9F14D8BA-6DDC-2D4D-B36D-8E3B4F8FC742}" srcOrd="0" destOrd="0" presId="urn:microsoft.com/office/officeart/2005/8/layout/radial1"/>
    <dgm:cxn modelId="{2F6C34D2-AB9C-6E49-B7B3-98D181507818}" type="presOf" srcId="{6AF2FADE-CCC9-7448-8E46-D26F52408757}" destId="{5DB3EAD9-9BFB-DF49-A86D-88D64737DAAA}" srcOrd="0" destOrd="0" presId="urn:microsoft.com/office/officeart/2005/8/layout/radial1"/>
    <dgm:cxn modelId="{FB6512EA-F6FE-1843-8945-86B4425B9F78}" type="presOf" srcId="{6AF2FADE-CCC9-7448-8E46-D26F52408757}" destId="{3820F68B-91D1-AF43-84E1-4B0092A37004}" srcOrd="1" destOrd="0" presId="urn:microsoft.com/office/officeart/2005/8/layout/radial1"/>
    <dgm:cxn modelId="{527821F1-104F-C049-90CC-8CCD60EE4FC0}" srcId="{16A9314B-F1BD-6B41-A11D-5167E05A7071}" destId="{1AAC43B2-B4F8-A048-B14F-B87A9B478AFE}" srcOrd="0" destOrd="0" parTransId="{E63A24C1-8792-2D46-B11D-47F255E5821F}" sibTransId="{1CCA3285-5283-C74C-A60D-45256A2282CD}"/>
    <dgm:cxn modelId="{774FAFF8-CA19-794C-8751-E34485CDA17B}" type="presOf" srcId="{1AAC43B2-B4F8-A048-B14F-B87A9B478AFE}" destId="{A1463C44-47CC-AA45-85DE-89BC927228C0}" srcOrd="0" destOrd="0" presId="urn:microsoft.com/office/officeart/2005/8/layout/radial1"/>
    <dgm:cxn modelId="{5C7E6EEF-B606-E741-9844-68A5A5B15BC6}" type="presParOf" srcId="{31CF3E96-4E42-6F4E-BACC-3E5B2FC610AB}" destId="{C5C5FDF4-F5FD-A040-BB1E-177A55624AEE}" srcOrd="0" destOrd="0" presId="urn:microsoft.com/office/officeart/2005/8/layout/radial1"/>
    <dgm:cxn modelId="{1A067DE4-5D09-7F48-8785-6B1C5C8B0DDE}" type="presParOf" srcId="{31CF3E96-4E42-6F4E-BACC-3E5B2FC610AB}" destId="{43803F42-802E-2A4A-80F5-4096F85D526F}" srcOrd="1" destOrd="0" presId="urn:microsoft.com/office/officeart/2005/8/layout/radial1"/>
    <dgm:cxn modelId="{4439B28F-89F9-BB46-BB3A-ADD948270DDF}" type="presParOf" srcId="{43803F42-802E-2A4A-80F5-4096F85D526F}" destId="{7561AE8C-F010-7B4E-A96C-ADE6FFF82E00}" srcOrd="0" destOrd="0" presId="urn:microsoft.com/office/officeart/2005/8/layout/radial1"/>
    <dgm:cxn modelId="{BF0458CD-BE73-014F-9A8B-F54F73552AA7}" type="presParOf" srcId="{31CF3E96-4E42-6F4E-BACC-3E5B2FC610AB}" destId="{A1463C44-47CC-AA45-85DE-89BC927228C0}" srcOrd="2" destOrd="0" presId="urn:microsoft.com/office/officeart/2005/8/layout/radial1"/>
    <dgm:cxn modelId="{AD1DE1EB-DD19-0040-BB79-57E2AA2C66F2}" type="presParOf" srcId="{31CF3E96-4E42-6F4E-BACC-3E5B2FC610AB}" destId="{5DB3EAD9-9BFB-DF49-A86D-88D64737DAAA}" srcOrd="3" destOrd="0" presId="urn:microsoft.com/office/officeart/2005/8/layout/radial1"/>
    <dgm:cxn modelId="{1A7FF3E6-2537-6D43-B949-61BA944C9025}" type="presParOf" srcId="{5DB3EAD9-9BFB-DF49-A86D-88D64737DAAA}" destId="{3820F68B-91D1-AF43-84E1-4B0092A37004}" srcOrd="0" destOrd="0" presId="urn:microsoft.com/office/officeart/2005/8/layout/radial1"/>
    <dgm:cxn modelId="{97910C18-7730-3545-9EEA-D82B7ED16F08}" type="presParOf" srcId="{31CF3E96-4E42-6F4E-BACC-3E5B2FC610AB}" destId="{5C8FFE5E-D77B-0143-86BA-4CB6380DA152}" srcOrd="4" destOrd="0" presId="urn:microsoft.com/office/officeart/2005/8/layout/radial1"/>
    <dgm:cxn modelId="{A0940A96-6456-514E-8071-1D05F4003C85}" type="presParOf" srcId="{31CF3E96-4E42-6F4E-BACC-3E5B2FC610AB}" destId="{9F14D8BA-6DDC-2D4D-B36D-8E3B4F8FC742}" srcOrd="5" destOrd="0" presId="urn:microsoft.com/office/officeart/2005/8/layout/radial1"/>
    <dgm:cxn modelId="{D1284841-2619-D248-96E7-CB68F3642D91}" type="presParOf" srcId="{9F14D8BA-6DDC-2D4D-B36D-8E3B4F8FC742}" destId="{858A7239-9C81-7844-A5E5-B5BF30075619}" srcOrd="0" destOrd="0" presId="urn:microsoft.com/office/officeart/2005/8/layout/radial1"/>
    <dgm:cxn modelId="{D9DBD580-B673-5345-8B8A-9DC55B9AE097}" type="presParOf" srcId="{31CF3E96-4E42-6F4E-BACC-3E5B2FC610AB}" destId="{ED42EDFF-F895-2442-AEC1-DE1D4F3D7BE2}" srcOrd="6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E9A6E90-617A-374E-9509-C0FE520EED78}">
      <dsp:nvSpPr>
        <dsp:cNvPr id="0" name=""/>
        <dsp:cNvSpPr/>
      </dsp:nvSpPr>
      <dsp:spPr>
        <a:xfrm>
          <a:off x="0" y="0"/>
          <a:ext cx="3129016" cy="3129016"/>
        </a:xfrm>
        <a:prstGeom prst="pie">
          <a:avLst>
            <a:gd name="adj1" fmla="val 5400000"/>
            <a:gd name="adj2" fmla="val 16200000"/>
          </a:avLst>
        </a:prstGeom>
        <a:solidFill>
          <a:schemeClr val="accent3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57BE2DE-E12D-C74F-AF8A-E1F6C1009D6C}">
      <dsp:nvSpPr>
        <dsp:cNvPr id="0" name=""/>
        <dsp:cNvSpPr/>
      </dsp:nvSpPr>
      <dsp:spPr>
        <a:xfrm>
          <a:off x="1564508" y="0"/>
          <a:ext cx="6441661" cy="3129016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1800" kern="1200" dirty="0"/>
            <a:t>The sector is </a:t>
          </a:r>
          <a:r>
            <a:rPr lang="en-AU" sz="1800" b="1" kern="1200" dirty="0"/>
            <a:t>generally strong in teaching, learning and student support</a:t>
          </a:r>
          <a:r>
            <a:rPr lang="en-AU" sz="1800" kern="1200" dirty="0"/>
            <a:t>.</a:t>
          </a:r>
        </a:p>
      </dsp:txBody>
      <dsp:txXfrm>
        <a:off x="1564508" y="0"/>
        <a:ext cx="6441661" cy="938706"/>
      </dsp:txXfrm>
    </dsp:sp>
    <dsp:sp modelId="{5690F828-F287-1641-9F5C-4DDAABB53C4D}">
      <dsp:nvSpPr>
        <dsp:cNvPr id="0" name=""/>
        <dsp:cNvSpPr/>
      </dsp:nvSpPr>
      <dsp:spPr>
        <a:xfrm>
          <a:off x="547578" y="938706"/>
          <a:ext cx="2033858" cy="2033858"/>
        </a:xfrm>
        <a:prstGeom prst="pie">
          <a:avLst>
            <a:gd name="adj1" fmla="val 5400000"/>
            <a:gd name="adj2" fmla="val 16200000"/>
          </a:avLst>
        </a:prstGeom>
        <a:solidFill>
          <a:schemeClr val="accent3">
            <a:alpha val="90000"/>
            <a:hueOff val="0"/>
            <a:satOff val="0"/>
            <a:lumOff val="0"/>
            <a:alphaOff val="-2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40CBD34-3549-E842-A12F-5C7ABA4E5A45}">
      <dsp:nvSpPr>
        <dsp:cNvPr id="0" name=""/>
        <dsp:cNvSpPr/>
      </dsp:nvSpPr>
      <dsp:spPr>
        <a:xfrm>
          <a:off x="1564508" y="938706"/>
          <a:ext cx="6441661" cy="2033858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alpha val="90000"/>
              <a:hueOff val="0"/>
              <a:satOff val="0"/>
              <a:lumOff val="0"/>
              <a:alphaOff val="-2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1800" kern="1200" dirty="0"/>
            <a:t>Most recommendations focus on </a:t>
          </a:r>
          <a:r>
            <a:rPr lang="en-AU" sz="1800" b="1" kern="1200" dirty="0"/>
            <a:t>improving evidence, documentation and visibility</a:t>
          </a:r>
          <a:r>
            <a:rPr lang="en-AU" sz="1800" kern="1200" dirty="0"/>
            <a:t>, rather than fixing major quality problems.</a:t>
          </a:r>
        </a:p>
      </dsp:txBody>
      <dsp:txXfrm>
        <a:off x="1564508" y="938706"/>
        <a:ext cx="6441661" cy="938703"/>
      </dsp:txXfrm>
    </dsp:sp>
    <dsp:sp modelId="{00954083-446A-F34C-9942-40341435A29C}">
      <dsp:nvSpPr>
        <dsp:cNvPr id="0" name=""/>
        <dsp:cNvSpPr/>
      </dsp:nvSpPr>
      <dsp:spPr>
        <a:xfrm>
          <a:off x="1095156" y="1877410"/>
          <a:ext cx="938703" cy="938703"/>
        </a:xfrm>
        <a:prstGeom prst="pie">
          <a:avLst>
            <a:gd name="adj1" fmla="val 5400000"/>
            <a:gd name="adj2" fmla="val 16200000"/>
          </a:avLst>
        </a:prstGeom>
        <a:solidFill>
          <a:schemeClr val="accent3">
            <a:alpha val="90000"/>
            <a:hueOff val="0"/>
            <a:satOff val="0"/>
            <a:lumOff val="0"/>
            <a:alphaOff val="-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14488CB-54D9-1941-9633-C6C4B0C3769A}">
      <dsp:nvSpPr>
        <dsp:cNvPr id="0" name=""/>
        <dsp:cNvSpPr/>
      </dsp:nvSpPr>
      <dsp:spPr>
        <a:xfrm>
          <a:off x="1564508" y="1877410"/>
          <a:ext cx="6441661" cy="938703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alpha val="90000"/>
              <a:hueOff val="0"/>
              <a:satOff val="0"/>
              <a:lumOff val="0"/>
              <a:alphaOff val="-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1800" kern="1200" dirty="0"/>
            <a:t>Reviews increasingly emphasise </a:t>
          </a:r>
          <a:r>
            <a:rPr lang="en-AU" sz="1800" b="1" kern="1200" dirty="0"/>
            <a:t>continuous improvement and system maturity</a:t>
          </a:r>
          <a:r>
            <a:rPr lang="en-AU" sz="1800" kern="1200" dirty="0"/>
            <a:t> </a:t>
          </a:r>
        </a:p>
      </dsp:txBody>
      <dsp:txXfrm>
        <a:off x="1564508" y="1877410"/>
        <a:ext cx="6441661" cy="93870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E9A6E90-617A-374E-9509-C0FE520EED78}">
      <dsp:nvSpPr>
        <dsp:cNvPr id="0" name=""/>
        <dsp:cNvSpPr/>
      </dsp:nvSpPr>
      <dsp:spPr>
        <a:xfrm>
          <a:off x="0" y="0"/>
          <a:ext cx="3129016" cy="3129016"/>
        </a:xfrm>
        <a:prstGeom prst="pie">
          <a:avLst>
            <a:gd name="adj1" fmla="val 5400000"/>
            <a:gd name="adj2" fmla="val 16200000"/>
          </a:avLst>
        </a:prstGeom>
        <a:solidFill>
          <a:schemeClr val="accent3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57BE2DE-E12D-C74F-AF8A-E1F6C1009D6C}">
      <dsp:nvSpPr>
        <dsp:cNvPr id="0" name=""/>
        <dsp:cNvSpPr/>
      </dsp:nvSpPr>
      <dsp:spPr>
        <a:xfrm>
          <a:off x="1564508" y="0"/>
          <a:ext cx="6441661" cy="3129016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1700" b="1" i="0" kern="1200" dirty="0"/>
            <a:t>Assessment systems</a:t>
          </a:r>
          <a:endParaRPr lang="en-AU" sz="1700" b="0" i="0" kern="1200" dirty="0"/>
        </a:p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en-AU" sz="1700" b="0" i="0" kern="1200" dirty="0"/>
            <a:t>Validation, moderation and assessment clarity remain the </a:t>
          </a:r>
          <a:r>
            <a:rPr lang="en-AU" sz="1700" b="1" i="0" kern="1200" dirty="0"/>
            <a:t>most persistent issue</a:t>
          </a:r>
          <a:r>
            <a:rPr lang="en-AU" sz="1700" b="0" i="0" kern="1200" dirty="0"/>
            <a:t>.</a:t>
          </a:r>
          <a:endParaRPr lang="en-AU" sz="1700" kern="1200" dirty="0"/>
        </a:p>
      </dsp:txBody>
      <dsp:txXfrm>
        <a:off x="1564508" y="0"/>
        <a:ext cx="6441661" cy="938706"/>
      </dsp:txXfrm>
    </dsp:sp>
    <dsp:sp modelId="{5690F828-F287-1641-9F5C-4DDAABB53C4D}">
      <dsp:nvSpPr>
        <dsp:cNvPr id="0" name=""/>
        <dsp:cNvSpPr/>
      </dsp:nvSpPr>
      <dsp:spPr>
        <a:xfrm>
          <a:off x="547578" y="938706"/>
          <a:ext cx="2033858" cy="2033858"/>
        </a:xfrm>
        <a:prstGeom prst="pie">
          <a:avLst>
            <a:gd name="adj1" fmla="val 5400000"/>
            <a:gd name="adj2" fmla="val 16200000"/>
          </a:avLst>
        </a:prstGeom>
        <a:solidFill>
          <a:schemeClr val="accent3">
            <a:alpha val="90000"/>
            <a:hueOff val="0"/>
            <a:satOff val="0"/>
            <a:lumOff val="0"/>
            <a:alphaOff val="-2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40CBD34-3549-E842-A12F-5C7ABA4E5A45}">
      <dsp:nvSpPr>
        <dsp:cNvPr id="0" name=""/>
        <dsp:cNvSpPr/>
      </dsp:nvSpPr>
      <dsp:spPr>
        <a:xfrm>
          <a:off x="1564508" y="938706"/>
          <a:ext cx="6441661" cy="2033858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alpha val="90000"/>
              <a:hueOff val="0"/>
              <a:satOff val="0"/>
              <a:lumOff val="0"/>
              <a:alphaOff val="-2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1700" b="1" kern="1200" dirty="0"/>
            <a:t>Student feedback</a:t>
          </a:r>
          <a:endParaRPr lang="en-AU" sz="1700" kern="1200" dirty="0"/>
        </a:p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SzPts val="1000"/>
            <a:buFont typeface="Symbol" pitchFamily="2" charset="2"/>
            <a:buNone/>
          </a:pPr>
          <a:r>
            <a:rPr lang="en-AU" sz="1700" kern="1200" dirty="0"/>
            <a:t>Providers collect feedback but often need to </a:t>
          </a:r>
          <a:r>
            <a:rPr lang="en-AU" sz="1700" b="1" kern="1200" dirty="0"/>
            <a:t>demonstrate how it leads to improvement</a:t>
          </a:r>
          <a:r>
            <a:rPr lang="en-AU" sz="1700" kern="1200" dirty="0"/>
            <a:t>.</a:t>
          </a:r>
        </a:p>
      </dsp:txBody>
      <dsp:txXfrm>
        <a:off x="1564508" y="938706"/>
        <a:ext cx="6441661" cy="938703"/>
      </dsp:txXfrm>
    </dsp:sp>
    <dsp:sp modelId="{00954083-446A-F34C-9942-40341435A29C}">
      <dsp:nvSpPr>
        <dsp:cNvPr id="0" name=""/>
        <dsp:cNvSpPr/>
      </dsp:nvSpPr>
      <dsp:spPr>
        <a:xfrm>
          <a:off x="1095156" y="1877410"/>
          <a:ext cx="938703" cy="938703"/>
        </a:xfrm>
        <a:prstGeom prst="pie">
          <a:avLst>
            <a:gd name="adj1" fmla="val 5400000"/>
            <a:gd name="adj2" fmla="val 16200000"/>
          </a:avLst>
        </a:prstGeom>
        <a:solidFill>
          <a:schemeClr val="accent3">
            <a:alpha val="90000"/>
            <a:hueOff val="0"/>
            <a:satOff val="0"/>
            <a:lumOff val="0"/>
            <a:alphaOff val="-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14488CB-54D9-1941-9633-C6C4B0C3769A}">
      <dsp:nvSpPr>
        <dsp:cNvPr id="0" name=""/>
        <dsp:cNvSpPr/>
      </dsp:nvSpPr>
      <dsp:spPr>
        <a:xfrm>
          <a:off x="1564508" y="1877410"/>
          <a:ext cx="6441661" cy="938703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alpha val="90000"/>
              <a:hueOff val="0"/>
              <a:satOff val="0"/>
              <a:lumOff val="0"/>
              <a:alphaOff val="-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1700" b="1" kern="1200"/>
            <a:t>Professional development</a:t>
          </a:r>
          <a:endParaRPr lang="en-AU" sz="1700" kern="1200"/>
        </a:p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SzPts val="1000"/>
            <a:buFont typeface="Symbol" pitchFamily="2" charset="2"/>
            <a:buNone/>
          </a:pPr>
          <a:r>
            <a:rPr lang="en-AU" sz="1700" kern="1200"/>
            <a:t>PD is common, but reports often recommend </a:t>
          </a:r>
          <a:r>
            <a:rPr lang="en-AU" sz="1700" b="1" kern="1200"/>
            <a:t>better documentation and evaluation of impact</a:t>
          </a:r>
          <a:r>
            <a:rPr lang="en-AU" sz="1700" kern="1200"/>
            <a:t>.</a:t>
          </a:r>
          <a:endParaRPr lang="en-AU" sz="1700" kern="1200" dirty="0"/>
        </a:p>
      </dsp:txBody>
      <dsp:txXfrm>
        <a:off x="1564508" y="1877410"/>
        <a:ext cx="6441661" cy="93870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E9A6E90-617A-374E-9509-C0FE520EED78}">
      <dsp:nvSpPr>
        <dsp:cNvPr id="0" name=""/>
        <dsp:cNvSpPr/>
      </dsp:nvSpPr>
      <dsp:spPr>
        <a:xfrm>
          <a:off x="0" y="0"/>
          <a:ext cx="3129016" cy="3129016"/>
        </a:xfrm>
        <a:prstGeom prst="pie">
          <a:avLst>
            <a:gd name="adj1" fmla="val 5400000"/>
            <a:gd name="adj2" fmla="val 16200000"/>
          </a:avLst>
        </a:prstGeom>
        <a:solidFill>
          <a:schemeClr val="accent3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57BE2DE-E12D-C74F-AF8A-E1F6C1009D6C}">
      <dsp:nvSpPr>
        <dsp:cNvPr id="0" name=""/>
        <dsp:cNvSpPr/>
      </dsp:nvSpPr>
      <dsp:spPr>
        <a:xfrm>
          <a:off x="1564508" y="0"/>
          <a:ext cx="6441661" cy="3129016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1800" b="1" kern="1200" dirty="0"/>
            <a:t>AI and academic integrity</a:t>
          </a:r>
          <a:r>
            <a:rPr lang="en-AU" sz="1800" kern="1200" dirty="0"/>
            <a:t> are becoming major quality considerations.</a:t>
          </a:r>
        </a:p>
      </dsp:txBody>
      <dsp:txXfrm>
        <a:off x="1564508" y="0"/>
        <a:ext cx="6441661" cy="938706"/>
      </dsp:txXfrm>
    </dsp:sp>
    <dsp:sp modelId="{5690F828-F287-1641-9F5C-4DDAABB53C4D}">
      <dsp:nvSpPr>
        <dsp:cNvPr id="0" name=""/>
        <dsp:cNvSpPr/>
      </dsp:nvSpPr>
      <dsp:spPr>
        <a:xfrm>
          <a:off x="547578" y="938706"/>
          <a:ext cx="2033858" cy="2033858"/>
        </a:xfrm>
        <a:prstGeom prst="pie">
          <a:avLst>
            <a:gd name="adj1" fmla="val 5400000"/>
            <a:gd name="adj2" fmla="val 16200000"/>
          </a:avLst>
        </a:prstGeom>
        <a:solidFill>
          <a:schemeClr val="accent3">
            <a:alpha val="90000"/>
            <a:hueOff val="0"/>
            <a:satOff val="0"/>
            <a:lumOff val="0"/>
            <a:alphaOff val="-2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40CBD34-3549-E842-A12F-5C7ABA4E5A45}">
      <dsp:nvSpPr>
        <dsp:cNvPr id="0" name=""/>
        <dsp:cNvSpPr/>
      </dsp:nvSpPr>
      <dsp:spPr>
        <a:xfrm>
          <a:off x="1564508" y="938706"/>
          <a:ext cx="6441661" cy="2033858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alpha val="90000"/>
              <a:hueOff val="0"/>
              <a:satOff val="0"/>
              <a:lumOff val="0"/>
              <a:alphaOff val="-2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1800" b="0" i="0" u="none" kern="1200" dirty="0"/>
            <a:t>Quality systems are becoming </a:t>
          </a:r>
          <a:r>
            <a:rPr lang="en-AU" sz="1800" b="1" i="0" kern="1200" dirty="0"/>
            <a:t>more evidence-based and data-informed</a:t>
          </a:r>
          <a:r>
            <a:rPr lang="en-AU" sz="1800" b="0" i="0" u="none" kern="1200" dirty="0"/>
            <a:t>.</a:t>
          </a:r>
          <a:endParaRPr lang="en-AU" sz="1800" kern="1200" dirty="0"/>
        </a:p>
      </dsp:txBody>
      <dsp:txXfrm>
        <a:off x="1564508" y="938706"/>
        <a:ext cx="6441661" cy="938703"/>
      </dsp:txXfrm>
    </dsp:sp>
    <dsp:sp modelId="{00954083-446A-F34C-9942-40341435A29C}">
      <dsp:nvSpPr>
        <dsp:cNvPr id="0" name=""/>
        <dsp:cNvSpPr/>
      </dsp:nvSpPr>
      <dsp:spPr>
        <a:xfrm>
          <a:off x="1095156" y="1877410"/>
          <a:ext cx="938703" cy="938703"/>
        </a:xfrm>
        <a:prstGeom prst="pie">
          <a:avLst>
            <a:gd name="adj1" fmla="val 5400000"/>
            <a:gd name="adj2" fmla="val 16200000"/>
          </a:avLst>
        </a:prstGeom>
        <a:solidFill>
          <a:schemeClr val="accent3">
            <a:alpha val="90000"/>
            <a:hueOff val="0"/>
            <a:satOff val="0"/>
            <a:lumOff val="0"/>
            <a:alphaOff val="-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14488CB-54D9-1941-9633-C6C4B0C3769A}">
      <dsp:nvSpPr>
        <dsp:cNvPr id="0" name=""/>
        <dsp:cNvSpPr/>
      </dsp:nvSpPr>
      <dsp:spPr>
        <a:xfrm>
          <a:off x="1564508" y="1877410"/>
          <a:ext cx="6441661" cy="938703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alpha val="90000"/>
              <a:hueOff val="0"/>
              <a:satOff val="0"/>
              <a:lumOff val="0"/>
              <a:alphaOff val="-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1800" b="0" i="0" u="none" kern="1200" dirty="0"/>
            <a:t>English programs are increasingly framed as </a:t>
          </a:r>
          <a:r>
            <a:rPr lang="en-AU" sz="1800" b="1" i="0" kern="1200" dirty="0"/>
            <a:t>pathways into further education</a:t>
          </a:r>
          <a:r>
            <a:rPr lang="en-AU" sz="1800" b="0" i="0" u="none" kern="1200" dirty="0"/>
            <a:t> rather than stand-alone language study. </a:t>
          </a:r>
          <a:endParaRPr lang="en-AU" sz="1800" kern="1200" dirty="0"/>
        </a:p>
      </dsp:txBody>
      <dsp:txXfrm>
        <a:off x="1564508" y="1877410"/>
        <a:ext cx="6441661" cy="93870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5C5FDF4-F5FD-A040-BB1E-177A55624AEE}">
      <dsp:nvSpPr>
        <dsp:cNvPr id="0" name=""/>
        <dsp:cNvSpPr/>
      </dsp:nvSpPr>
      <dsp:spPr>
        <a:xfrm>
          <a:off x="3147218" y="2388995"/>
          <a:ext cx="1833562" cy="1833562"/>
        </a:xfrm>
        <a:prstGeom prst="ellipse">
          <a:avLst/>
        </a:prstGeom>
        <a:solidFill>
          <a:srgbClr val="FFC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300" kern="1200" dirty="0">
              <a:solidFill>
                <a:schemeClr val="tx1">
                  <a:lumMod val="85000"/>
                  <a:lumOff val="15000"/>
                </a:schemeClr>
              </a:solidFill>
            </a:rPr>
            <a:t>NEAS &amp; Regulators</a:t>
          </a:r>
        </a:p>
      </dsp:txBody>
      <dsp:txXfrm>
        <a:off x="3415737" y="2657514"/>
        <a:ext cx="1296524" cy="1296524"/>
      </dsp:txXfrm>
    </dsp:sp>
    <dsp:sp modelId="{43803F42-802E-2A4A-80F5-4096F85D526F}">
      <dsp:nvSpPr>
        <dsp:cNvPr id="0" name=""/>
        <dsp:cNvSpPr/>
      </dsp:nvSpPr>
      <dsp:spPr>
        <a:xfrm rot="16200000">
          <a:off x="3787893" y="2092587"/>
          <a:ext cx="552212" cy="40605"/>
        </a:xfrm>
        <a:custGeom>
          <a:avLst/>
          <a:gdLst/>
          <a:ahLst/>
          <a:cxnLst/>
          <a:rect l="0" t="0" r="0" b="0"/>
          <a:pathLst>
            <a:path>
              <a:moveTo>
                <a:pt x="0" y="20302"/>
              </a:moveTo>
              <a:lnTo>
                <a:pt x="552212" y="2030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500" kern="1200"/>
        </a:p>
      </dsp:txBody>
      <dsp:txXfrm>
        <a:off x="4050194" y="2099084"/>
        <a:ext cx="27610" cy="27610"/>
      </dsp:txXfrm>
    </dsp:sp>
    <dsp:sp modelId="{A1463C44-47CC-AA45-85DE-89BC927228C0}">
      <dsp:nvSpPr>
        <dsp:cNvPr id="0" name=""/>
        <dsp:cNvSpPr/>
      </dsp:nvSpPr>
      <dsp:spPr>
        <a:xfrm>
          <a:off x="3147218" y="3221"/>
          <a:ext cx="1833562" cy="183356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 dirty="0"/>
            <a:t>Transparency &amp; Student Protection</a:t>
          </a:r>
        </a:p>
      </dsp:txBody>
      <dsp:txXfrm>
        <a:off x="3415737" y="271740"/>
        <a:ext cx="1296524" cy="1296524"/>
      </dsp:txXfrm>
    </dsp:sp>
    <dsp:sp modelId="{5DB3EAD9-9BFB-DF49-A86D-88D64737DAAA}">
      <dsp:nvSpPr>
        <dsp:cNvPr id="0" name=""/>
        <dsp:cNvSpPr/>
      </dsp:nvSpPr>
      <dsp:spPr>
        <a:xfrm rot="1800000">
          <a:off x="4820964" y="3881918"/>
          <a:ext cx="552212" cy="40605"/>
        </a:xfrm>
        <a:custGeom>
          <a:avLst/>
          <a:gdLst/>
          <a:ahLst/>
          <a:cxnLst/>
          <a:rect l="0" t="0" r="0" b="0"/>
          <a:pathLst>
            <a:path>
              <a:moveTo>
                <a:pt x="0" y="20302"/>
              </a:moveTo>
              <a:lnTo>
                <a:pt x="552212" y="2030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500" kern="1200"/>
        </a:p>
      </dsp:txBody>
      <dsp:txXfrm>
        <a:off x="5083265" y="3888415"/>
        <a:ext cx="27610" cy="27610"/>
      </dsp:txXfrm>
    </dsp:sp>
    <dsp:sp modelId="{5C8FFE5E-D77B-0143-86BA-4CB6380DA152}">
      <dsp:nvSpPr>
        <dsp:cNvPr id="0" name=""/>
        <dsp:cNvSpPr/>
      </dsp:nvSpPr>
      <dsp:spPr>
        <a:xfrm>
          <a:off x="5213360" y="3581883"/>
          <a:ext cx="1833562" cy="183356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 dirty="0"/>
            <a:t>Evidence Based QA</a:t>
          </a:r>
        </a:p>
      </dsp:txBody>
      <dsp:txXfrm>
        <a:off x="5481879" y="3850402"/>
        <a:ext cx="1296524" cy="1296524"/>
      </dsp:txXfrm>
    </dsp:sp>
    <dsp:sp modelId="{9F14D8BA-6DDC-2D4D-B36D-8E3B4F8FC742}">
      <dsp:nvSpPr>
        <dsp:cNvPr id="0" name=""/>
        <dsp:cNvSpPr/>
      </dsp:nvSpPr>
      <dsp:spPr>
        <a:xfrm rot="9000000">
          <a:off x="2754823" y="3881918"/>
          <a:ext cx="552212" cy="40605"/>
        </a:xfrm>
        <a:custGeom>
          <a:avLst/>
          <a:gdLst/>
          <a:ahLst/>
          <a:cxnLst/>
          <a:rect l="0" t="0" r="0" b="0"/>
          <a:pathLst>
            <a:path>
              <a:moveTo>
                <a:pt x="0" y="20302"/>
              </a:moveTo>
              <a:lnTo>
                <a:pt x="552212" y="2030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500" kern="1200"/>
        </a:p>
      </dsp:txBody>
      <dsp:txXfrm rot="10800000">
        <a:off x="3017123" y="3888415"/>
        <a:ext cx="27610" cy="27610"/>
      </dsp:txXfrm>
    </dsp:sp>
    <dsp:sp modelId="{ED42EDFF-F895-2442-AEC1-DE1D4F3D7BE2}">
      <dsp:nvSpPr>
        <dsp:cNvPr id="0" name=""/>
        <dsp:cNvSpPr/>
      </dsp:nvSpPr>
      <dsp:spPr>
        <a:xfrm>
          <a:off x="1081077" y="3581883"/>
          <a:ext cx="1833562" cy="183356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 dirty="0"/>
            <a:t>AI &amp; Assessment Integrity</a:t>
          </a:r>
        </a:p>
      </dsp:txBody>
      <dsp:txXfrm>
        <a:off x="1349596" y="3850402"/>
        <a:ext cx="1296524" cy="129652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C89DB0-34E7-1C41-B6DF-CDC4793E2433}" type="datetimeFigureOut">
              <a:rPr lang="en-US" smtClean="0"/>
              <a:t>4/28/26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ADAD42-ECC2-2442-A718-585657F16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80481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3ADAD42-ECC2-2442-A718-585657F16627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19977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813EA5-E1C8-8A93-B270-5BEA99B048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74B87F2-78FC-1529-2A73-F85447BD9DB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8BEF4F8-5042-7E2D-E0AC-9691C4950F1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6D1A2DA-C312-2855-CCCC-55680CA2F11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3ADAD42-ECC2-2442-A718-585657F16627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191159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0F8F06-5FE7-5F49-4DAD-2924C70834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5772CAC-A828-C7EE-4F6C-9A922A44EDC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D69340F-1E82-12F9-C2C2-79ECC9A928B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A235C7-7692-611A-E6A4-AA7C90E6C33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3ADAD42-ECC2-2442-A718-585657F16627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358424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097410-86AD-FEF0-5DE2-EC680E9216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1638BFE-B3F2-8783-C3FE-C51CFE78F2F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29CDFE5-8974-3F3F-E9FB-24CAA1CA8DD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92F51AE-F128-12F3-31D6-E34980B8BEF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3ADAD42-ECC2-2442-A718-585657F16627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801898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CD7337-5F19-1456-A2EB-C0A8A9F4A2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59AB5C5-F946-DB94-A6AA-82CCE186B6C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93AF67B-BFC2-1492-9D2B-37441E0EBFC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D151970-2AD0-5676-7A6B-D0CEEE221F6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3ADAD42-ECC2-2442-A718-585657F16627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97238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AC4672BA-6050-890A-8436-818A4A8551F8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240499" y="4845650"/>
            <a:ext cx="4442960" cy="599031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Sub-title placeholder</a:t>
            </a:r>
            <a:endParaRPr lang="en-AU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07B8D9B-058B-BF20-E11D-5A403AE51DB8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4956" y="1334658"/>
            <a:ext cx="9615661" cy="3190618"/>
          </a:xfrm>
          <a:prstGeom prst="rect">
            <a:avLst/>
          </a:prstGeom>
        </p:spPr>
      </p:pic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ABD57489-89CC-D941-3B4D-A3322C6C3CDC}"/>
              </a:ext>
            </a:extLst>
          </p:cNvPr>
          <p:cNvCxnSpPr>
            <a:cxnSpLocks/>
          </p:cNvCxnSpPr>
          <p:nvPr userDrawn="1"/>
        </p:nvCxnSpPr>
        <p:spPr>
          <a:xfrm>
            <a:off x="4240499" y="4713762"/>
            <a:ext cx="4442960" cy="0"/>
          </a:xfrm>
          <a:prstGeom prst="line">
            <a:avLst/>
          </a:prstGeom>
          <a:ln w="38100" cap="rnd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2249D0A2-35B0-8731-581D-47144121138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173753" y="1613547"/>
            <a:ext cx="6118246" cy="2648889"/>
          </a:xfrm>
        </p:spPr>
        <p:txBody>
          <a:bodyPr anchor="b">
            <a:normAutofit/>
          </a:bodyPr>
          <a:lstStyle>
            <a:lvl1pPr algn="l">
              <a:defRPr sz="54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Presentation Title</a:t>
            </a:r>
            <a:br>
              <a:rPr lang="en-US" dirty="0"/>
            </a:br>
            <a:r>
              <a:rPr lang="en-US" dirty="0"/>
              <a:t>here</a:t>
            </a:r>
            <a:endParaRPr lang="en-AU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D00A75D2-5E46-BB05-FF18-D75088366FD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642957" y="2295627"/>
            <a:ext cx="2022475" cy="2022475"/>
          </a:xfrm>
          <a:prstGeom prst="ellipse">
            <a:avLst/>
          </a:prstGeom>
        </p:spPr>
        <p:txBody>
          <a:bodyPr/>
          <a:lstStyle/>
          <a:p>
            <a:r>
              <a:rPr lang="en-GB"/>
              <a:t>Click icon to add picture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268333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69AE45-6F8A-32E2-D99F-6B739EFA12B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00583" y="351778"/>
            <a:ext cx="9310861" cy="1343534"/>
          </a:xfrm>
        </p:spPr>
        <p:txBody>
          <a:bodyPr/>
          <a:lstStyle>
            <a:lvl1pPr>
              <a:defRPr b="1">
                <a:solidFill>
                  <a:schemeClr val="tx2"/>
                </a:solidFill>
                <a:latin typeface="+mn-lt"/>
              </a:defRPr>
            </a:lvl1pPr>
          </a:lstStyle>
          <a:p>
            <a:r>
              <a:rPr lang="en-US" dirty="0"/>
              <a:t>Slide Name here</a:t>
            </a:r>
            <a:endParaRPr lang="en-AU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64A0E01D-C3C6-814F-B0B3-0305FF3FE1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0583" y="1822125"/>
            <a:ext cx="9310861" cy="485900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0542541-63B1-C3C1-43FA-8917E2D19434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42425" y="219694"/>
            <a:ext cx="2739353" cy="1475618"/>
          </a:xfrm>
          <a:prstGeom prst="rect">
            <a:avLst/>
          </a:prstGeom>
        </p:spPr>
      </p:pic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1C9347E5-87F8-4CCF-6ED4-B5BD1F298B16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0563636" y="316797"/>
            <a:ext cx="1305749" cy="1274763"/>
          </a:xfrm>
          <a:prstGeom prst="ellipse">
            <a:avLst/>
          </a:prstGeom>
        </p:spPr>
        <p:txBody>
          <a:bodyPr/>
          <a:lstStyle/>
          <a:p>
            <a:r>
              <a:rPr lang="en-GB"/>
              <a:t>Click icon to add picture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115435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1E43CE6-C04D-AB5C-F887-32B8A1E4EF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Slide Name here</a:t>
            </a:r>
            <a:endParaRPr lang="en-AU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B2450AA-6E65-F0D4-BCD1-32B410E766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901523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4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8.xml"/><Relationship Id="rId4" Type="http://schemas.openxmlformats.org/officeDocument/2006/relationships/chart" Target="../charts/char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4.xml"/><Relationship Id="rId4" Type="http://schemas.openxmlformats.org/officeDocument/2006/relationships/chart" Target="../charts/char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6.xml"/><Relationship Id="rId4" Type="http://schemas.openxmlformats.org/officeDocument/2006/relationships/chart" Target="../charts/char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ubtitle 11">
            <a:extLst>
              <a:ext uri="{FF2B5EF4-FFF2-40B4-BE49-F238E27FC236}">
                <a16:creationId xmlns:a16="http://schemas.microsoft.com/office/drawing/2014/main" id="{1C74EE9A-7D1F-6166-ABDD-4BC8FE015E1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AU" dirty="0"/>
              <a:t>From data to Regulators</a:t>
            </a:r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37E2E173-2FB5-555C-7D2D-01D6C5EA94F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AU" dirty="0"/>
              <a:t>NEAS 2025 in Review</a:t>
            </a:r>
          </a:p>
        </p:txBody>
      </p:sp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B3840435-F76E-39EC-7F5F-61DD21BAA00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3095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F46EE7-B3A6-6716-30C2-90C28DC8FD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76EE25-21C7-03E1-9628-157B4A116C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43891" y="351778"/>
            <a:ext cx="8467553" cy="1343534"/>
          </a:xfrm>
        </p:spPr>
        <p:txBody>
          <a:bodyPr/>
          <a:lstStyle/>
          <a:p>
            <a:r>
              <a:rPr lang="en-US" dirty="0"/>
              <a:t>Target Areas &amp; Strategic Focus</a:t>
            </a:r>
          </a:p>
        </p:txBody>
      </p:sp>
      <p:pic>
        <p:nvPicPr>
          <p:cNvPr id="11" name="Picture Placeholder 10" descr="A yellow circle with white graphics and a graph&#10;&#10;AI-generated content may be incorrect.">
            <a:extLst>
              <a:ext uri="{FF2B5EF4-FFF2-40B4-BE49-F238E27FC236}">
                <a16:creationId xmlns:a16="http://schemas.microsoft.com/office/drawing/2014/main" id="{AB11A3F0-64DD-1142-6ACA-D7FF6FB1F757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55" b="455"/>
          <a:stretch>
            <a:fillRect/>
          </a:stretch>
        </p:blipFill>
        <p:spPr>
          <a:prstGeom prst="ellipse">
            <a:avLst/>
          </a:prstGeom>
        </p:spPr>
      </p:pic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B70625FB-005C-B6A3-2282-2FB52F033C03}"/>
              </a:ext>
            </a:extLst>
          </p:cNvPr>
          <p:cNvGraphicFramePr>
            <a:graphicFrameLocks/>
          </p:cNvGraphicFramePr>
          <p:nvPr/>
        </p:nvGraphicFramePr>
        <p:xfrm>
          <a:off x="1464740" y="1591560"/>
          <a:ext cx="3812340" cy="22643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33C48826-12C9-17D6-22BF-57669587B2F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65936506"/>
              </p:ext>
            </p:extLst>
          </p:nvPr>
        </p:nvGraphicFramePr>
        <p:xfrm>
          <a:off x="5686540" y="1591560"/>
          <a:ext cx="3715444" cy="22643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6" name="Rectangle 1">
            <a:extLst>
              <a:ext uri="{FF2B5EF4-FFF2-40B4-BE49-F238E27FC236}">
                <a16:creationId xmlns:a16="http://schemas.microsoft.com/office/drawing/2014/main" id="{8A89D0AA-AD97-31CA-DBA7-4C8FD8603A12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464740" y="3994403"/>
            <a:ext cx="6104235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Weak areas are consistent over time (not one-off issues)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Variation is reducing → more consistent delivery</a:t>
            </a:r>
            <a:endParaRPr kumimoji="0" lang="en-US" altLang="en-US" sz="18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EDCA07BF-8469-F7D4-A1AA-97A157494E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0200" y="5266440"/>
            <a:ext cx="806124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1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Next phase: close perception gaps and lift persistent low-performing domains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B97E25E-0703-7326-EB57-92125D5A8CD7}"/>
              </a:ext>
            </a:extLst>
          </p:cNvPr>
          <p:cNvSpPr/>
          <p:nvPr/>
        </p:nvSpPr>
        <p:spPr>
          <a:xfrm>
            <a:off x="2364059" y="2263698"/>
            <a:ext cx="568712" cy="1293541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278F6F8-01DD-F879-F189-4933CE5693B2}"/>
              </a:ext>
            </a:extLst>
          </p:cNvPr>
          <p:cNvSpPr/>
          <p:nvPr/>
        </p:nvSpPr>
        <p:spPr>
          <a:xfrm>
            <a:off x="8460059" y="2263699"/>
            <a:ext cx="405161" cy="129354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46400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5924CC-3E55-C7BD-A4E2-B4C52633F3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569A97-71D0-F3D9-414E-2360E479F6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Lens 3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C082489D-29F2-5FA3-72AF-F054A52D230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EF010139-E3DD-AD9A-020E-24A40C6CF98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01349005"/>
              </p:ext>
            </p:extLst>
          </p:nvPr>
        </p:nvGraphicFramePr>
        <p:xfrm>
          <a:off x="1311564" y="484139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860549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7085E1-EBF7-6B07-9641-870414C2B7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0583" y="163041"/>
            <a:ext cx="8352472" cy="1343534"/>
          </a:xfrm>
        </p:spPr>
        <p:txBody>
          <a:bodyPr/>
          <a:lstStyle/>
          <a:p>
            <a:r>
              <a:rPr lang="en-AU" b="0" dirty="0"/>
              <a:t>Evidence, Documentation &amp; Verifiable QA</a:t>
            </a:r>
            <a:endParaRPr lang="en-US" dirty="0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08878978-A1E1-4BA9-50A5-F5911E7B9BC7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DBC2081F-66A7-182C-DAD2-C5189732DE4C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608717" y="1714673"/>
            <a:ext cx="8888744" cy="28623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rgbClr val="1056A4"/>
                </a:solidFill>
                <a:effectLst/>
                <a:latin typeface="Arial" panose="020B0604020202020204" pitchFamily="34" charset="0"/>
              </a:rPr>
              <a:t>What NEAS reports are seeing</a:t>
            </a:r>
            <a:b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rgbClr val="1056A4"/>
                </a:solidFill>
                <a:effectLst/>
                <a:latin typeface="Arial" panose="020B0604020202020204" pitchFamily="34" charset="0"/>
              </a:rPr>
            </a:br>
            <a:br>
              <a:rPr kumimoji="0" lang="en-US" altLang="en-US" sz="1000" b="1" i="0" u="none" strike="noStrike" cap="none" normalizeH="0" baseline="0" dirty="0">
                <a:ln>
                  <a:noFill/>
                </a:ln>
                <a:solidFill>
                  <a:srgbClr val="1056A4"/>
                </a:solidFill>
                <a:effectLst/>
                <a:latin typeface="Arial" panose="020B0604020202020204" pitchFamily="34" charset="0"/>
              </a:rPr>
            </a:b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Providers often have sound systems but </a:t>
            </a:r>
            <a:b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</a:b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need clear documentation, schedules and</a:t>
            </a:r>
            <a:b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</a:b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records. </a:t>
            </a:r>
            <a:endParaRPr lang="en-US" altLang="en-US" sz="2000" i="1" dirty="0">
              <a:solidFill>
                <a:srgbClr val="000000"/>
              </a:solidFill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sz="1800" i="1" dirty="0">
              <a:solidFill>
                <a:srgbClr val="000000"/>
              </a:solidFill>
            </a:endParaRPr>
          </a:p>
          <a:p>
            <a:pPr marL="0" indent="0">
              <a:lnSpc>
                <a:spcPct val="100000"/>
              </a:lnSpc>
              <a:buNone/>
            </a:pPr>
            <a:r>
              <a:rPr kumimoji="0" lang="en-US" altLang="en-US" sz="2000" b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NEAS reports increasingly focus on </a:t>
            </a:r>
            <a:br>
              <a:rPr kumimoji="0" lang="en-US" altLang="en-US" sz="2000" b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</a:br>
            <a:r>
              <a:rPr kumimoji="0" lang="en-US" altLang="en-US" sz="2000" b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evidence cycles and measurable </a:t>
            </a:r>
            <a:br>
              <a:rPr kumimoji="0" lang="en-US" altLang="en-US" sz="2000" b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</a:br>
            <a:r>
              <a:rPr kumimoji="0" lang="en-US" altLang="en-US" sz="2000" b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improvement, not just procedures.</a:t>
            </a:r>
          </a:p>
          <a:p>
            <a:pPr lvl="1">
              <a:lnSpc>
                <a:spcPct val="100000"/>
              </a:lnSpc>
            </a:pPr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18B6AC6-8B9E-B3FD-24C4-80D5194A492E}"/>
              </a:ext>
            </a:extLst>
          </p:cNvPr>
          <p:cNvSpPr txBox="1"/>
          <p:nvPr/>
        </p:nvSpPr>
        <p:spPr>
          <a:xfrm>
            <a:off x="5763491" y="4756554"/>
            <a:ext cx="3837709" cy="1000274"/>
          </a:xfrm>
          <a:prstGeom prst="rect">
            <a:avLst/>
          </a:prstGeom>
          <a:solidFill>
            <a:srgbClr val="1056A4"/>
          </a:solidFill>
        </p:spPr>
        <p:txBody>
          <a:bodyPr wrap="square" rtlCol="0">
            <a:spAutoFit/>
          </a:bodyPr>
          <a:lstStyle/>
          <a:p>
            <a:r>
              <a:rPr lang="en-US" altLang="en-US" dirty="0">
                <a:solidFill>
                  <a:schemeClr val="bg1"/>
                </a:solidFill>
                <a:latin typeface="Arial" panose="020B0604020202020204" pitchFamily="34" charset="0"/>
              </a:rPr>
              <a:t>Key takeaway:</a:t>
            </a:r>
            <a:br>
              <a:rPr lang="en-US" altLang="en-US" dirty="0">
                <a:solidFill>
                  <a:schemeClr val="bg1"/>
                </a:solidFill>
                <a:latin typeface="Arial" panose="020B0604020202020204" pitchFamily="34" charset="0"/>
              </a:rPr>
            </a:br>
            <a:endParaRPr lang="en-US" altLang="en-US" sz="500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r>
              <a:rPr lang="en-US" altLang="en-US" i="1" dirty="0">
                <a:solidFill>
                  <a:schemeClr val="bg1"/>
                </a:solidFill>
                <a:latin typeface="Arial" panose="020B0604020202020204" pitchFamily="34" charset="0"/>
              </a:rPr>
              <a:t>2026: </a:t>
            </a:r>
            <a:r>
              <a:rPr lang="en-US" altLang="en-US" b="1" i="1" dirty="0">
                <a:solidFill>
                  <a:schemeClr val="bg1"/>
                </a:solidFill>
                <a:latin typeface="Arial" panose="020B0604020202020204" pitchFamily="34" charset="0"/>
              </a:rPr>
              <a:t>proving</a:t>
            </a:r>
            <a:r>
              <a:rPr lang="en-US" altLang="en-US" i="1" dirty="0">
                <a:solidFill>
                  <a:schemeClr val="bg1"/>
                </a:solidFill>
                <a:latin typeface="Arial" panose="020B0604020202020204" pitchFamily="34" charset="0"/>
              </a:rPr>
              <a:t> quality with </a:t>
            </a:r>
            <a:r>
              <a:rPr lang="en-US" altLang="en-US" b="1" i="1" dirty="0">
                <a:solidFill>
                  <a:schemeClr val="bg1"/>
                </a:solidFill>
                <a:latin typeface="Arial" panose="020B0604020202020204" pitchFamily="34" charset="0"/>
              </a:rPr>
              <a:t>evidence</a:t>
            </a:r>
            <a:r>
              <a:rPr lang="en-US" altLang="en-US" i="1" dirty="0">
                <a:solidFill>
                  <a:schemeClr val="bg1"/>
                </a:solidFill>
                <a:latin typeface="Arial" panose="020B0604020202020204" pitchFamily="34" charset="0"/>
              </a:rPr>
              <a:t>, not just describing it</a:t>
            </a:r>
            <a:endParaRPr lang="en-US" altLang="en-US" b="1" i="1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6E12417-AFD3-070E-0E4A-3969BEC40672}"/>
              </a:ext>
            </a:extLst>
          </p:cNvPr>
          <p:cNvSpPr txBox="1"/>
          <p:nvPr/>
        </p:nvSpPr>
        <p:spPr>
          <a:xfrm>
            <a:off x="608717" y="4756554"/>
            <a:ext cx="5154774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000" b="1" dirty="0">
                <a:solidFill>
                  <a:srgbClr val="1056A4"/>
                </a:solidFill>
                <a:latin typeface="Arial" panose="020B0604020202020204" pitchFamily="34" charset="0"/>
              </a:rPr>
              <a:t>Regulators</a:t>
            </a:r>
            <a:br>
              <a:rPr lang="en-US" altLang="en-US" sz="2000" b="1" dirty="0">
                <a:solidFill>
                  <a:srgbClr val="1056A4"/>
                </a:solidFill>
                <a:latin typeface="Arial" panose="020B0604020202020204" pitchFamily="34" charset="0"/>
              </a:rPr>
            </a:br>
            <a:r>
              <a:rPr lang="en-US" altLang="en-US" sz="2000" dirty="0">
                <a:solidFill>
                  <a:srgbClr val="000000"/>
                </a:solidFill>
                <a:latin typeface="Arial" panose="020B0604020202020204" pitchFamily="34" charset="0"/>
              </a:rPr>
              <a:t>Compliance expectations increasingly focus on verifiable evidence and audit trails.</a:t>
            </a:r>
          </a:p>
          <a:p>
            <a:endParaRPr lang="en-US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4EDAD07-7139-69AA-9DED-B0166459A45B}"/>
              </a:ext>
            </a:extLst>
          </p:cNvPr>
          <p:cNvSpPr txBox="1"/>
          <p:nvPr/>
        </p:nvSpPr>
        <p:spPr>
          <a:xfrm>
            <a:off x="5763491" y="2101004"/>
            <a:ext cx="3733970" cy="158504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000" dirty="0">
                <a:solidFill>
                  <a:srgbClr val="000000"/>
                </a:solidFill>
              </a:rPr>
              <a:t>Examples include: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sz="5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285750" lvl="0" indent="-28575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altLang="en-US" i="1" dirty="0">
                <a:solidFill>
                  <a:srgbClr val="000000"/>
                </a:solidFill>
                <a:latin typeface="Arial" panose="020B0604020202020204" pitchFamily="34" charset="0"/>
              </a:rPr>
              <a:t>moderation schedules</a:t>
            </a:r>
          </a:p>
          <a:p>
            <a:pPr marL="285750" lvl="0" indent="-28575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altLang="en-US" i="1" dirty="0">
                <a:solidFill>
                  <a:srgbClr val="000000"/>
                </a:solidFill>
                <a:latin typeface="Arial" panose="020B0604020202020204" pitchFamily="34" charset="0"/>
              </a:rPr>
              <a:t>PD tracking</a:t>
            </a:r>
          </a:p>
          <a:p>
            <a:pPr marL="285750" lvl="0" indent="-28575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altLang="en-US" i="1" dirty="0">
                <a:solidFill>
                  <a:srgbClr val="000000"/>
                </a:solidFill>
                <a:latin typeface="Arial" panose="020B0604020202020204" pitchFamily="34" charset="0"/>
              </a:rPr>
              <a:t>governance documentation</a:t>
            </a:r>
          </a:p>
          <a:p>
            <a:pPr marL="285750" lvl="0" indent="-28575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altLang="en-US" i="1" dirty="0">
                <a:solidFill>
                  <a:srgbClr val="000000"/>
                </a:solidFill>
                <a:latin typeface="Arial" panose="020B0604020202020204" pitchFamily="34" charset="0"/>
              </a:rPr>
              <a:t>risk registers.</a:t>
            </a:r>
          </a:p>
        </p:txBody>
      </p:sp>
    </p:spTree>
    <p:extLst>
      <p:ext uri="{BB962C8B-B14F-4D97-AF65-F5344CB8AC3E}">
        <p14:creationId xmlns:p14="http://schemas.microsoft.com/office/powerpoint/2010/main" val="282887091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06C2E2-8F1E-A86D-4712-483FB41D53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D22EF8-C132-0BD1-3E35-A2C941D8C4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0583" y="229115"/>
            <a:ext cx="8297053" cy="1343534"/>
          </a:xfrm>
        </p:spPr>
        <p:txBody>
          <a:bodyPr/>
          <a:lstStyle/>
          <a:p>
            <a:r>
              <a:rPr lang="en-AU" b="0" dirty="0"/>
              <a:t>Transparency, Student Protection &amp; System Governance</a:t>
            </a:r>
            <a:endParaRPr lang="en-US" dirty="0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BBD20B40-1BE7-BE6B-E2FD-C8278A23EA37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6BB7BAE5-9840-89FD-E94A-9987C7CFC356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597565" y="1783387"/>
            <a:ext cx="8888744" cy="17851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rgbClr val="1056A4"/>
                </a:solidFill>
                <a:effectLst/>
                <a:latin typeface="Arial" panose="020B0604020202020204" pitchFamily="34" charset="0"/>
              </a:rPr>
              <a:t>What NEAS reports are seeing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0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Greater emphasis on accurate information,</a:t>
            </a:r>
            <a:b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</a:b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communication and visible student support</a:t>
            </a:r>
            <a:b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</a:b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systems.</a:t>
            </a:r>
          </a:p>
          <a:p>
            <a:pPr lvl="1">
              <a:lnSpc>
                <a:spcPct val="100000"/>
              </a:lnSpc>
            </a:pP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28123AE-FAE8-EAA9-45BA-7BFD30C22D71}"/>
              </a:ext>
            </a:extLst>
          </p:cNvPr>
          <p:cNvSpPr txBox="1"/>
          <p:nvPr/>
        </p:nvSpPr>
        <p:spPr>
          <a:xfrm>
            <a:off x="5791201" y="4486263"/>
            <a:ext cx="3962400" cy="1277273"/>
          </a:xfrm>
          <a:prstGeom prst="rect">
            <a:avLst/>
          </a:prstGeom>
          <a:solidFill>
            <a:srgbClr val="1056A4"/>
          </a:solidFill>
        </p:spPr>
        <p:txBody>
          <a:bodyPr wrap="square" rtlCol="0">
            <a:spAutoFit/>
          </a:bodyPr>
          <a:lstStyle/>
          <a:p>
            <a:r>
              <a:rPr lang="en-US" altLang="en-US" dirty="0">
                <a:solidFill>
                  <a:schemeClr val="bg1"/>
                </a:solidFill>
                <a:latin typeface="Arial" panose="020B0604020202020204" pitchFamily="34" charset="0"/>
              </a:rPr>
              <a:t>Key Takeaway</a:t>
            </a:r>
            <a:br>
              <a:rPr lang="en-US" altLang="en-US" dirty="0">
                <a:solidFill>
                  <a:schemeClr val="bg1"/>
                </a:solidFill>
                <a:latin typeface="Arial" panose="020B0604020202020204" pitchFamily="34" charset="0"/>
              </a:rPr>
            </a:br>
            <a:endParaRPr lang="en-US" altLang="en-US" sz="500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r>
              <a:rPr lang="en-US" altLang="en-US" i="1" dirty="0">
                <a:solidFill>
                  <a:schemeClr val="bg1"/>
                </a:solidFill>
                <a:latin typeface="Arial" panose="020B0604020202020204" pitchFamily="34" charset="0"/>
              </a:rPr>
              <a:t>Quality assurance now intersects strongly with </a:t>
            </a:r>
            <a:r>
              <a:rPr lang="en-US" altLang="en-US" b="1" i="1" dirty="0">
                <a:solidFill>
                  <a:schemeClr val="bg1"/>
                </a:solidFill>
                <a:latin typeface="Arial" panose="020B0604020202020204" pitchFamily="34" charset="0"/>
              </a:rPr>
              <a:t>student protection</a:t>
            </a:r>
            <a:r>
              <a:rPr lang="en-US" altLang="en-US" i="1" dirty="0">
                <a:solidFill>
                  <a:schemeClr val="bg1"/>
                </a:solidFill>
                <a:latin typeface="Arial" panose="020B0604020202020204" pitchFamily="34" charset="0"/>
              </a:rPr>
              <a:t> and </a:t>
            </a:r>
            <a:r>
              <a:rPr lang="en-US" altLang="en-US" b="1" i="1" dirty="0">
                <a:solidFill>
                  <a:schemeClr val="bg1"/>
                </a:solidFill>
                <a:latin typeface="Arial" panose="020B0604020202020204" pitchFamily="34" charset="0"/>
              </a:rPr>
              <a:t>institutional governance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2B39204-4B57-1B52-2706-E3CC9C52C665}"/>
              </a:ext>
            </a:extLst>
          </p:cNvPr>
          <p:cNvSpPr txBox="1"/>
          <p:nvPr/>
        </p:nvSpPr>
        <p:spPr>
          <a:xfrm>
            <a:off x="5791201" y="2243069"/>
            <a:ext cx="3962400" cy="2015936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000" dirty="0">
                <a:solidFill>
                  <a:srgbClr val="000000"/>
                </a:solidFill>
                <a:latin typeface="Arial" panose="020B0604020202020204" pitchFamily="34" charset="0"/>
              </a:rPr>
              <a:t>Repeated focus on: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sz="5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342900" lvl="0" indent="-3429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altLang="en-US" sz="2000" dirty="0">
                <a:solidFill>
                  <a:srgbClr val="000000"/>
                </a:solidFill>
                <a:latin typeface="Arial" panose="020B0604020202020204" pitchFamily="34" charset="0"/>
              </a:rPr>
              <a:t>student feedback loops</a:t>
            </a:r>
          </a:p>
          <a:p>
            <a:pPr marL="342900" lvl="0" indent="-3429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altLang="en-US" sz="2000" dirty="0">
                <a:solidFill>
                  <a:srgbClr val="000000"/>
                </a:solidFill>
                <a:latin typeface="Arial" panose="020B0604020202020204" pitchFamily="34" charset="0"/>
              </a:rPr>
              <a:t>clear pathways and progression</a:t>
            </a:r>
          </a:p>
          <a:p>
            <a:pPr marL="342900" lvl="0" indent="-3429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altLang="en-US" sz="2000" dirty="0">
                <a:solidFill>
                  <a:srgbClr val="000000"/>
                </a:solidFill>
                <a:latin typeface="Arial" panose="020B0604020202020204" pitchFamily="34" charset="0"/>
              </a:rPr>
              <a:t>alignment between marketing, enrolment and delivery.</a:t>
            </a:r>
          </a:p>
        </p:txBody>
      </p:sp>
      <p:sp>
        <p:nvSpPr>
          <p:cNvPr id="7" name="Rectangle 1">
            <a:extLst>
              <a:ext uri="{FF2B5EF4-FFF2-40B4-BE49-F238E27FC236}">
                <a16:creationId xmlns:a16="http://schemas.microsoft.com/office/drawing/2014/main" id="{17F2F84E-2E35-10C0-DCC0-6BCAA3B403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7565" y="3978432"/>
            <a:ext cx="5068944" cy="17851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>
            <a:lvl1pPr marL="228600" indent="-228600" algn="l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685800" indent="-228600" algn="l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1143000" indent="-228600" algn="l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600200" indent="-228600" algn="l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2057400" indent="-228600" algn="l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FontTx/>
              <a:buNone/>
            </a:pPr>
            <a:r>
              <a:rPr lang="en-US" altLang="en-US" sz="2000" b="1" dirty="0">
                <a:solidFill>
                  <a:srgbClr val="1056A4"/>
                </a:solidFill>
              </a:rPr>
              <a:t>Regulators</a:t>
            </a:r>
          </a:p>
          <a:p>
            <a:pPr marL="0" indent="0">
              <a:lnSpc>
                <a:spcPct val="100000"/>
              </a:lnSpc>
              <a:buFontTx/>
              <a:buNone/>
            </a:pPr>
            <a:endParaRPr lang="en-US" altLang="en-US" sz="1000" dirty="0"/>
          </a:p>
          <a:p>
            <a:pPr>
              <a:lnSpc>
                <a:spcPct val="100000"/>
              </a:lnSpc>
            </a:pPr>
            <a:r>
              <a:rPr lang="en-US" altLang="en-US" sz="2000" dirty="0">
                <a:solidFill>
                  <a:srgbClr val="000000"/>
                </a:solidFill>
              </a:rPr>
              <a:t>Marketing accuracy</a:t>
            </a:r>
          </a:p>
          <a:p>
            <a:pPr>
              <a:lnSpc>
                <a:spcPct val="100000"/>
              </a:lnSpc>
            </a:pPr>
            <a:r>
              <a:rPr lang="en-US" altLang="en-US" sz="2000" dirty="0">
                <a:solidFill>
                  <a:srgbClr val="000000"/>
                </a:solidFill>
              </a:rPr>
              <a:t>Student information</a:t>
            </a:r>
          </a:p>
          <a:p>
            <a:pPr>
              <a:lnSpc>
                <a:spcPct val="100000"/>
              </a:lnSpc>
            </a:pPr>
            <a:r>
              <a:rPr lang="en-US" altLang="en-US" sz="2000" dirty="0">
                <a:solidFill>
                  <a:srgbClr val="000000"/>
                </a:solidFill>
              </a:rPr>
              <a:t>Governance and risk management systems.</a:t>
            </a:r>
          </a:p>
        </p:txBody>
      </p:sp>
    </p:spTree>
    <p:extLst>
      <p:ext uri="{BB962C8B-B14F-4D97-AF65-F5344CB8AC3E}">
        <p14:creationId xmlns:p14="http://schemas.microsoft.com/office/powerpoint/2010/main" val="42305673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71E62D-735D-A37E-BAD8-E55B322A4B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7DAC61-C3CB-E452-A8DD-8F66174C8A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0584" y="204605"/>
            <a:ext cx="8352472" cy="1343534"/>
          </a:xfrm>
        </p:spPr>
        <p:txBody>
          <a:bodyPr/>
          <a:lstStyle/>
          <a:p>
            <a:r>
              <a:rPr lang="en-AU" b="0" dirty="0"/>
              <a:t>Academic Integrity, AI and Assessment</a:t>
            </a:r>
            <a:endParaRPr lang="en-US" dirty="0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70D5249E-7F7F-5599-F97B-B346FA7F4E0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8C440E0D-2213-35E2-6351-3D664B196F34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500584" y="1781561"/>
            <a:ext cx="8888744" cy="24006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rgbClr val="1056A4"/>
                </a:solidFill>
                <a:effectLst/>
                <a:latin typeface="Arial" panose="020B0604020202020204" pitchFamily="34" charset="0"/>
              </a:rPr>
              <a:t>What NEAS reports are seeing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AI has moved from experimentation to 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mainstream consideration in assessment design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. </a:t>
            </a:r>
          </a:p>
          <a:p>
            <a:pPr marL="0" indent="0">
              <a:lnSpc>
                <a:spcPct val="100000"/>
              </a:lnSpc>
              <a:buNone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Providers are redesigning tasks and strengthening 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validation and moderation practices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. </a:t>
            </a:r>
          </a:p>
          <a:p>
            <a:pPr marL="0" indent="0">
              <a:lnSpc>
                <a:spcPct val="100000"/>
              </a:lnSpc>
              <a:buNone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Reports increasingly highlight 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academic integrity risks and AI-related vulnerabilities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. 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51D5813-73EC-61DF-A67B-E6248335233A}"/>
              </a:ext>
            </a:extLst>
          </p:cNvPr>
          <p:cNvSpPr txBox="1"/>
          <p:nvPr/>
        </p:nvSpPr>
        <p:spPr>
          <a:xfrm>
            <a:off x="6483927" y="4415640"/>
            <a:ext cx="3394364" cy="1554272"/>
          </a:xfrm>
          <a:prstGeom prst="rect">
            <a:avLst/>
          </a:prstGeom>
          <a:solidFill>
            <a:srgbClr val="1056A4"/>
          </a:solidFill>
        </p:spPr>
        <p:txBody>
          <a:bodyPr wrap="square" rtlCol="0">
            <a:spAutoFit/>
          </a:bodyPr>
          <a:lstStyle/>
          <a:p>
            <a:r>
              <a:rPr lang="en-US" altLang="en-US" dirty="0">
                <a:solidFill>
                  <a:schemeClr val="bg1"/>
                </a:solidFill>
                <a:latin typeface="Arial" panose="020B0604020202020204" pitchFamily="34" charset="0"/>
              </a:rPr>
              <a:t>Key Takeaway:</a:t>
            </a:r>
          </a:p>
          <a:p>
            <a:endParaRPr lang="en-US" altLang="en-US" sz="500" i="1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r>
              <a:rPr lang="en-US" altLang="en-US" i="1" dirty="0">
                <a:solidFill>
                  <a:schemeClr val="bg1"/>
                </a:solidFill>
                <a:latin typeface="Arial" panose="020B0604020202020204" pitchFamily="34" charset="0"/>
              </a:rPr>
              <a:t>Assessment systems must now demonstrate </a:t>
            </a:r>
            <a:r>
              <a:rPr lang="en-US" altLang="en-US" b="1" i="1" dirty="0">
                <a:solidFill>
                  <a:schemeClr val="bg1"/>
                </a:solidFill>
                <a:latin typeface="Arial" panose="020B0604020202020204" pitchFamily="34" charset="0"/>
              </a:rPr>
              <a:t>AI-resilient design and documented Moderation</a:t>
            </a:r>
            <a:endParaRPr lang="en-US" altLang="en-US" i="1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id="{80047AD3-E664-866C-D675-623E582FFC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0584" y="4415640"/>
            <a:ext cx="5595416" cy="17851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>
            <a:lvl1pPr marL="228600" indent="-228600" algn="l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685800" indent="-228600" algn="l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1143000" indent="-228600" algn="l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600200" indent="-228600" algn="l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2057400" indent="-228600" algn="l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FontTx/>
              <a:buNone/>
            </a:pPr>
            <a:r>
              <a:rPr lang="en-US" altLang="en-US" sz="2000" b="1" dirty="0">
                <a:solidFill>
                  <a:srgbClr val="1056A4"/>
                </a:solidFill>
              </a:rPr>
              <a:t>Regulators</a:t>
            </a:r>
          </a:p>
          <a:p>
            <a:pPr marL="0" indent="0">
              <a:lnSpc>
                <a:spcPct val="100000"/>
              </a:lnSpc>
              <a:buFontTx/>
              <a:buNone/>
            </a:pPr>
            <a:endParaRPr lang="en-US" altLang="en-US" sz="1000" dirty="0"/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en-US" altLang="en-US" sz="2000" dirty="0">
                <a:solidFill>
                  <a:srgbClr val="000000"/>
                </a:solidFill>
              </a:rPr>
              <a:t>Academic integrity remains a key regulatory risk area.</a:t>
            </a:r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en-US" altLang="en-US" sz="2000" dirty="0">
                <a:solidFill>
                  <a:srgbClr val="000000"/>
                </a:solidFill>
              </a:rPr>
              <a:t>Assessment validity and authenticity are under increased scrutiny.</a:t>
            </a:r>
          </a:p>
        </p:txBody>
      </p:sp>
    </p:spTree>
    <p:extLst>
      <p:ext uri="{BB962C8B-B14F-4D97-AF65-F5344CB8AC3E}">
        <p14:creationId xmlns:p14="http://schemas.microsoft.com/office/powerpoint/2010/main" val="13097022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14AB4FCC-9944-5D17-4C6B-D82EE75ED1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AU" dirty="0"/>
              <a:t>NEAS 2025 in Review</a:t>
            </a:r>
          </a:p>
        </p:txBody>
      </p:sp>
      <p:pic>
        <p:nvPicPr>
          <p:cNvPr id="47" name="Picture Placeholder 46" descr="A yellow circle with a white arrow in center&#10;&#10;AI-generated content may be incorrect.">
            <a:extLst>
              <a:ext uri="{FF2B5EF4-FFF2-40B4-BE49-F238E27FC236}">
                <a16:creationId xmlns:a16="http://schemas.microsoft.com/office/drawing/2014/main" id="{5EB9BEAB-C3C3-9AED-2729-C500519734DC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026" b="5026"/>
          <a:stretch>
            <a:fillRect/>
          </a:stretch>
        </p:blipFill>
        <p:spPr>
          <a:prstGeom prst="ellipse">
            <a:avLst/>
          </a:prstGeom>
        </p:spPr>
      </p:pic>
      <p:sp>
        <p:nvSpPr>
          <p:cNvPr id="2" name="Text 4">
            <a:extLst>
              <a:ext uri="{FF2B5EF4-FFF2-40B4-BE49-F238E27FC236}">
                <a16:creationId xmlns:a16="http://schemas.microsoft.com/office/drawing/2014/main" id="{32AD1449-EBA1-7056-6DCF-D12C8B3EFCF8}"/>
              </a:ext>
            </a:extLst>
          </p:cNvPr>
          <p:cNvSpPr/>
          <p:nvPr/>
        </p:nvSpPr>
        <p:spPr>
          <a:xfrm>
            <a:off x="594360" y="1259076"/>
            <a:ext cx="62179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546372"/>
                </a:solidFill>
              </a:rPr>
              <a:t>What review reports and feedback data suggest about quality, regulation and the future of English</a:t>
            </a:r>
            <a:endParaRPr lang="en-US" sz="1800" dirty="0"/>
          </a:p>
        </p:txBody>
      </p:sp>
      <p:sp>
        <p:nvSpPr>
          <p:cNvPr id="3" name="Text 5">
            <a:extLst>
              <a:ext uri="{FF2B5EF4-FFF2-40B4-BE49-F238E27FC236}">
                <a16:creationId xmlns:a16="http://schemas.microsoft.com/office/drawing/2014/main" id="{EEF1840A-F35C-FA9D-2089-E8CF311945B6}"/>
              </a:ext>
            </a:extLst>
          </p:cNvPr>
          <p:cNvSpPr/>
          <p:nvPr/>
        </p:nvSpPr>
        <p:spPr>
          <a:xfrm>
            <a:off x="804672" y="2602610"/>
            <a:ext cx="5797296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1F2937"/>
                </a:solidFill>
              </a:rPr>
              <a:t>This Presentation combines qualitative findings from NEAS review activity with student and staff feedback trends across sectors.</a:t>
            </a:r>
            <a:endParaRPr lang="en-US" sz="1600" dirty="0"/>
          </a:p>
        </p:txBody>
      </p:sp>
      <p:grpSp>
        <p:nvGrpSpPr>
          <p:cNvPr id="45" name="Group 44">
            <a:extLst>
              <a:ext uri="{FF2B5EF4-FFF2-40B4-BE49-F238E27FC236}">
                <a16:creationId xmlns:a16="http://schemas.microsoft.com/office/drawing/2014/main" id="{B8C417A3-DF29-E300-6403-5D653901D98D}"/>
              </a:ext>
            </a:extLst>
          </p:cNvPr>
          <p:cNvGrpSpPr/>
          <p:nvPr/>
        </p:nvGrpSpPr>
        <p:grpSpPr>
          <a:xfrm>
            <a:off x="804672" y="3813717"/>
            <a:ext cx="1828800" cy="1550020"/>
            <a:chOff x="804672" y="3813717"/>
            <a:chExt cx="1828800" cy="1550020"/>
          </a:xfrm>
        </p:grpSpPr>
        <p:sp>
          <p:nvSpPr>
            <p:cNvPr id="29" name="Shape 6">
              <a:extLst>
                <a:ext uri="{FF2B5EF4-FFF2-40B4-BE49-F238E27FC236}">
                  <a16:creationId xmlns:a16="http://schemas.microsoft.com/office/drawing/2014/main" id="{E29C34C5-7397-0998-88F0-AD1FB4901D07}"/>
                </a:ext>
              </a:extLst>
            </p:cNvPr>
            <p:cNvSpPr/>
            <p:nvPr/>
          </p:nvSpPr>
          <p:spPr>
            <a:xfrm>
              <a:off x="804672" y="3813717"/>
              <a:ext cx="1828800" cy="1550020"/>
            </a:xfrm>
            <a:prstGeom prst="roundRect">
              <a:avLst>
                <a:gd name="adj" fmla="val 6957"/>
              </a:avLst>
            </a:prstGeom>
            <a:solidFill>
              <a:srgbClr val="F7EAD9"/>
            </a:solidFill>
            <a:ln w="12700">
              <a:solidFill>
                <a:srgbClr val="F7EAD9"/>
              </a:solidFill>
              <a:prstDash val="solid"/>
            </a:ln>
            <a:effectLst>
              <a:outerShdw blurRad="12700" dist="6350" dir="2700000" algn="bl" rotWithShape="0">
                <a:srgbClr val="000000">
                  <a:alpha val="10000"/>
                </a:srgbClr>
              </a:outerShdw>
            </a:effectLst>
          </p:spPr>
          <p:txBody>
            <a:bodyPr/>
            <a:lstStyle/>
            <a:p>
              <a:endParaRPr lang="en-US"/>
            </a:p>
          </p:txBody>
        </p:sp>
        <p:sp>
          <p:nvSpPr>
            <p:cNvPr id="30" name="Text 7">
              <a:extLst>
                <a:ext uri="{FF2B5EF4-FFF2-40B4-BE49-F238E27FC236}">
                  <a16:creationId xmlns:a16="http://schemas.microsoft.com/office/drawing/2014/main" id="{39B11267-18C6-0109-1B3C-D0FEDC98C7E6}"/>
                </a:ext>
              </a:extLst>
            </p:cNvPr>
            <p:cNvSpPr/>
            <p:nvPr/>
          </p:nvSpPr>
          <p:spPr>
            <a:xfrm>
              <a:off x="950976" y="3959353"/>
              <a:ext cx="1600200" cy="219456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pPr marL="0" indent="0">
                <a:buNone/>
              </a:pPr>
              <a:r>
                <a:rPr lang="en-US" sz="1600" b="1" dirty="0">
                  <a:solidFill>
                    <a:srgbClr val="B86C2C"/>
                  </a:solidFill>
                </a:rPr>
                <a:t>Lens 1</a:t>
              </a:r>
              <a:endParaRPr lang="en-US" sz="1600" dirty="0"/>
            </a:p>
          </p:txBody>
        </p:sp>
        <p:sp>
          <p:nvSpPr>
            <p:cNvPr id="31" name="Text 8">
              <a:extLst>
                <a:ext uri="{FF2B5EF4-FFF2-40B4-BE49-F238E27FC236}">
                  <a16:creationId xmlns:a16="http://schemas.microsoft.com/office/drawing/2014/main" id="{6D0BE32D-856D-799C-1DB2-55F02601F346}"/>
                </a:ext>
              </a:extLst>
            </p:cNvPr>
            <p:cNvSpPr/>
            <p:nvPr/>
          </p:nvSpPr>
          <p:spPr>
            <a:xfrm>
              <a:off x="950976" y="4453128"/>
              <a:ext cx="1572768" cy="594360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>
              <a:noAutofit/>
            </a:bodyPr>
            <a:lstStyle/>
            <a:p>
              <a:pPr marL="0" indent="0">
                <a:buNone/>
              </a:pPr>
              <a:r>
                <a:rPr lang="en-US" sz="1600" dirty="0">
                  <a:solidFill>
                    <a:srgbClr val="1F2937"/>
                  </a:solidFill>
                </a:rPr>
                <a:t>Quality review reports</a:t>
              </a:r>
              <a:endParaRPr lang="en-US" sz="1600" dirty="0"/>
            </a:p>
            <a:p>
              <a:pPr marL="0" indent="0">
                <a:buNone/>
              </a:pPr>
              <a:r>
                <a:rPr lang="en-US" sz="1600" dirty="0">
                  <a:solidFill>
                    <a:srgbClr val="1F2937"/>
                  </a:solidFill>
                </a:rPr>
                <a:t>(what NEAS keeps surfacing)</a:t>
              </a:r>
              <a:endParaRPr lang="en-US" sz="1600" dirty="0"/>
            </a:p>
          </p:txBody>
        </p:sp>
      </p:grpSp>
      <p:grpSp>
        <p:nvGrpSpPr>
          <p:cNvPr id="44" name="Group 43">
            <a:extLst>
              <a:ext uri="{FF2B5EF4-FFF2-40B4-BE49-F238E27FC236}">
                <a16:creationId xmlns:a16="http://schemas.microsoft.com/office/drawing/2014/main" id="{CB654FB6-C80E-1F23-01F8-8288FBA90037}"/>
              </a:ext>
            </a:extLst>
          </p:cNvPr>
          <p:cNvGrpSpPr/>
          <p:nvPr/>
        </p:nvGrpSpPr>
        <p:grpSpPr>
          <a:xfrm>
            <a:off x="2788920" y="3813717"/>
            <a:ext cx="1828800" cy="1550020"/>
            <a:chOff x="2788920" y="3813717"/>
            <a:chExt cx="1828800" cy="1550020"/>
          </a:xfrm>
        </p:grpSpPr>
        <p:sp>
          <p:nvSpPr>
            <p:cNvPr id="32" name="Shape 9">
              <a:extLst>
                <a:ext uri="{FF2B5EF4-FFF2-40B4-BE49-F238E27FC236}">
                  <a16:creationId xmlns:a16="http://schemas.microsoft.com/office/drawing/2014/main" id="{A58C17D1-A01C-C3B2-6892-E74B1AA51E42}"/>
                </a:ext>
              </a:extLst>
            </p:cNvPr>
            <p:cNvSpPr/>
            <p:nvPr/>
          </p:nvSpPr>
          <p:spPr>
            <a:xfrm>
              <a:off x="2788920" y="3813717"/>
              <a:ext cx="1828800" cy="1550020"/>
            </a:xfrm>
            <a:prstGeom prst="roundRect">
              <a:avLst>
                <a:gd name="adj" fmla="val 6957"/>
              </a:avLst>
            </a:prstGeom>
            <a:solidFill>
              <a:schemeClr val="bg1">
                <a:lumMod val="95000"/>
              </a:schemeClr>
            </a:solidFill>
            <a:ln w="12700">
              <a:solidFill>
                <a:srgbClr val="E8F0F7"/>
              </a:solidFill>
              <a:prstDash val="solid"/>
            </a:ln>
            <a:effectLst>
              <a:outerShdw blurRad="12700" dist="6350" dir="2700000" algn="bl" rotWithShape="0">
                <a:srgbClr val="000000">
                  <a:alpha val="10000"/>
                </a:srgbClr>
              </a:outerShdw>
            </a:effec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43" name="Group 42">
              <a:extLst>
                <a:ext uri="{FF2B5EF4-FFF2-40B4-BE49-F238E27FC236}">
                  <a16:creationId xmlns:a16="http://schemas.microsoft.com/office/drawing/2014/main" id="{2A42F366-D5B3-D1BF-3841-D1727B6F3A2E}"/>
                </a:ext>
              </a:extLst>
            </p:cNvPr>
            <p:cNvGrpSpPr/>
            <p:nvPr/>
          </p:nvGrpSpPr>
          <p:grpSpPr>
            <a:xfrm>
              <a:off x="2935224" y="3959353"/>
              <a:ext cx="1600200" cy="1088135"/>
              <a:chOff x="2935224" y="3959353"/>
              <a:chExt cx="1600200" cy="1088135"/>
            </a:xfrm>
          </p:grpSpPr>
          <p:sp>
            <p:nvSpPr>
              <p:cNvPr id="33" name="Text 10">
                <a:extLst>
                  <a:ext uri="{FF2B5EF4-FFF2-40B4-BE49-F238E27FC236}">
                    <a16:creationId xmlns:a16="http://schemas.microsoft.com/office/drawing/2014/main" id="{B52F00D6-2001-728F-A2D0-0A6AA7EA8BF6}"/>
                  </a:ext>
                </a:extLst>
              </p:cNvPr>
              <p:cNvSpPr/>
              <p:nvPr/>
            </p:nvSpPr>
            <p:spPr>
              <a:xfrm>
                <a:off x="2935224" y="3959353"/>
                <a:ext cx="1600200" cy="219456"/>
              </a:xfrm>
              <a:prstGeom prst="rect">
                <a:avLst/>
              </a:prstGeom>
              <a:noFill/>
              <a:ln/>
            </p:spPr>
            <p:txBody>
              <a:bodyPr wrap="square" lIns="0" tIns="0" rIns="0" bIns="0" rtlCol="0" anchor="ctr"/>
              <a:lstStyle/>
              <a:p>
                <a:pPr marL="0" indent="0">
                  <a:buNone/>
                </a:pPr>
                <a:r>
                  <a:rPr lang="en-US" sz="1600" b="1" dirty="0">
                    <a:solidFill>
                      <a:srgbClr val="2E5B88"/>
                    </a:solidFill>
                  </a:rPr>
                  <a:t>Lens 2</a:t>
                </a:r>
                <a:endParaRPr lang="en-US" sz="1600" dirty="0"/>
              </a:p>
            </p:txBody>
          </p:sp>
          <p:sp>
            <p:nvSpPr>
              <p:cNvPr id="34" name="Text 11">
                <a:extLst>
                  <a:ext uri="{FF2B5EF4-FFF2-40B4-BE49-F238E27FC236}">
                    <a16:creationId xmlns:a16="http://schemas.microsoft.com/office/drawing/2014/main" id="{39B45557-0790-B8E7-C1FB-645BAD468C5A}"/>
                  </a:ext>
                </a:extLst>
              </p:cNvPr>
              <p:cNvSpPr/>
              <p:nvPr/>
            </p:nvSpPr>
            <p:spPr>
              <a:xfrm>
                <a:off x="2935224" y="4453128"/>
                <a:ext cx="1572768" cy="594360"/>
              </a:xfrm>
              <a:prstGeom prst="rect">
                <a:avLst/>
              </a:prstGeom>
              <a:noFill/>
              <a:ln/>
            </p:spPr>
            <p:txBody>
              <a:bodyPr wrap="square" lIns="0" tIns="0" rIns="0" bIns="0" rtlCol="0" anchor="ctr">
                <a:noAutofit/>
              </a:bodyPr>
              <a:lstStyle/>
              <a:p>
                <a:pPr marL="0" indent="0">
                  <a:buNone/>
                </a:pPr>
                <a:r>
                  <a:rPr lang="en-US" sz="1600" dirty="0">
                    <a:solidFill>
                      <a:srgbClr val="1F2937"/>
                    </a:solidFill>
                  </a:rPr>
                  <a:t>Student and staff feedback</a:t>
                </a:r>
                <a:endParaRPr lang="en-US" sz="1600" dirty="0"/>
              </a:p>
              <a:p>
                <a:pPr marL="0" indent="0">
                  <a:buNone/>
                </a:pPr>
                <a:r>
                  <a:rPr lang="en-US" sz="1600" dirty="0">
                    <a:solidFill>
                      <a:srgbClr val="1F2937"/>
                    </a:solidFill>
                  </a:rPr>
                  <a:t>(how experience is shifting)</a:t>
                </a:r>
                <a:endParaRPr lang="en-US" sz="1600" dirty="0"/>
              </a:p>
            </p:txBody>
          </p:sp>
        </p:grpSp>
      </p:grpSp>
      <p:grpSp>
        <p:nvGrpSpPr>
          <p:cNvPr id="42" name="Group 41">
            <a:extLst>
              <a:ext uri="{FF2B5EF4-FFF2-40B4-BE49-F238E27FC236}">
                <a16:creationId xmlns:a16="http://schemas.microsoft.com/office/drawing/2014/main" id="{B434E836-9931-9903-6CF7-9EC12583A6D9}"/>
              </a:ext>
            </a:extLst>
          </p:cNvPr>
          <p:cNvGrpSpPr/>
          <p:nvPr/>
        </p:nvGrpSpPr>
        <p:grpSpPr>
          <a:xfrm>
            <a:off x="4773168" y="3813717"/>
            <a:ext cx="1828800" cy="1550020"/>
            <a:chOff x="4773168" y="3813717"/>
            <a:chExt cx="1828800" cy="1550020"/>
          </a:xfrm>
        </p:grpSpPr>
        <p:sp>
          <p:nvSpPr>
            <p:cNvPr id="35" name="Shape 12">
              <a:extLst>
                <a:ext uri="{FF2B5EF4-FFF2-40B4-BE49-F238E27FC236}">
                  <a16:creationId xmlns:a16="http://schemas.microsoft.com/office/drawing/2014/main" id="{DBD55D06-736D-5088-367E-EBF77A8836D0}"/>
                </a:ext>
              </a:extLst>
            </p:cNvPr>
            <p:cNvSpPr/>
            <p:nvPr/>
          </p:nvSpPr>
          <p:spPr>
            <a:xfrm>
              <a:off x="4773168" y="3813717"/>
              <a:ext cx="1828800" cy="1550020"/>
            </a:xfrm>
            <a:prstGeom prst="roundRect">
              <a:avLst>
                <a:gd name="adj" fmla="val 6957"/>
              </a:avLst>
            </a:prstGeom>
            <a:solidFill>
              <a:srgbClr val="E6F3ED"/>
            </a:solidFill>
            <a:ln w="12700">
              <a:solidFill>
                <a:srgbClr val="E6F3ED"/>
              </a:solidFill>
              <a:prstDash val="solid"/>
            </a:ln>
            <a:effectLst>
              <a:outerShdw blurRad="12700" dist="6350" dir="2700000" algn="bl" rotWithShape="0">
                <a:srgbClr val="000000">
                  <a:alpha val="10000"/>
                </a:srgbClr>
              </a:outerShdw>
            </a:effectLst>
          </p:spPr>
          <p:txBody>
            <a:bodyPr/>
            <a:lstStyle/>
            <a:p>
              <a:endParaRPr lang="en-US"/>
            </a:p>
          </p:txBody>
        </p:sp>
        <p:sp>
          <p:nvSpPr>
            <p:cNvPr id="36" name="Text 13">
              <a:extLst>
                <a:ext uri="{FF2B5EF4-FFF2-40B4-BE49-F238E27FC236}">
                  <a16:creationId xmlns:a16="http://schemas.microsoft.com/office/drawing/2014/main" id="{7041CEA4-B952-ED18-9561-5BC8AB215F88}"/>
                </a:ext>
              </a:extLst>
            </p:cNvPr>
            <p:cNvSpPr/>
            <p:nvPr/>
          </p:nvSpPr>
          <p:spPr>
            <a:xfrm>
              <a:off x="4887468" y="3959353"/>
              <a:ext cx="1600200" cy="219456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pPr marL="0" indent="0">
                <a:buNone/>
              </a:pPr>
              <a:r>
                <a:rPr lang="en-US" sz="1600" b="1" dirty="0">
                  <a:solidFill>
                    <a:srgbClr val="4F7F68"/>
                  </a:solidFill>
                </a:rPr>
                <a:t>Lens 3</a:t>
              </a:r>
              <a:endParaRPr lang="en-US" sz="1600" dirty="0"/>
            </a:p>
          </p:txBody>
        </p:sp>
        <p:sp>
          <p:nvSpPr>
            <p:cNvPr id="37" name="Text 14">
              <a:extLst>
                <a:ext uri="{FF2B5EF4-FFF2-40B4-BE49-F238E27FC236}">
                  <a16:creationId xmlns:a16="http://schemas.microsoft.com/office/drawing/2014/main" id="{064E0F27-066F-DFFF-3FF8-B91B9F62830D}"/>
                </a:ext>
              </a:extLst>
            </p:cNvPr>
            <p:cNvSpPr/>
            <p:nvPr/>
          </p:nvSpPr>
          <p:spPr>
            <a:xfrm>
              <a:off x="4919472" y="4453128"/>
              <a:ext cx="1572768" cy="594360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>
              <a:noAutofit/>
            </a:bodyPr>
            <a:lstStyle/>
            <a:p>
              <a:pPr marL="0" indent="0">
                <a:buNone/>
              </a:pPr>
              <a:r>
                <a:rPr lang="en-US" sz="1600" dirty="0">
                  <a:solidFill>
                    <a:srgbClr val="1F2937"/>
                  </a:solidFill>
                </a:rPr>
                <a:t>2025 regulatory context</a:t>
              </a:r>
              <a:endParaRPr lang="en-US" sz="1600" dirty="0"/>
            </a:p>
            <a:p>
              <a:pPr marL="0" indent="0">
                <a:buNone/>
              </a:pPr>
              <a:r>
                <a:rPr lang="en-US" sz="1600" dirty="0">
                  <a:solidFill>
                    <a:srgbClr val="1F2937"/>
                  </a:solidFill>
                </a:rPr>
                <a:t>(Regulator-aligned pressure points)</a:t>
              </a:r>
              <a:endParaRPr lang="en-US" sz="1600" dirty="0"/>
            </a:p>
          </p:txBody>
        </p:sp>
      </p:grpSp>
      <p:grpSp>
        <p:nvGrpSpPr>
          <p:cNvPr id="41" name="Group 40">
            <a:extLst>
              <a:ext uri="{FF2B5EF4-FFF2-40B4-BE49-F238E27FC236}">
                <a16:creationId xmlns:a16="http://schemas.microsoft.com/office/drawing/2014/main" id="{2A8A7A21-E4C4-6235-B1DF-4A77659EEBFE}"/>
              </a:ext>
            </a:extLst>
          </p:cNvPr>
          <p:cNvGrpSpPr/>
          <p:nvPr/>
        </p:nvGrpSpPr>
        <p:grpSpPr>
          <a:xfrm>
            <a:off x="6910589" y="2529217"/>
            <a:ext cx="3017520" cy="3280568"/>
            <a:chOff x="7068244" y="2240280"/>
            <a:chExt cx="3017520" cy="3280568"/>
          </a:xfrm>
        </p:grpSpPr>
        <p:sp>
          <p:nvSpPr>
            <p:cNvPr id="40" name="Shape 2">
              <a:extLst>
                <a:ext uri="{FF2B5EF4-FFF2-40B4-BE49-F238E27FC236}">
                  <a16:creationId xmlns:a16="http://schemas.microsoft.com/office/drawing/2014/main" id="{C7B3E2C9-702A-C595-F73C-22E4B2A80D01}"/>
                </a:ext>
              </a:extLst>
            </p:cNvPr>
            <p:cNvSpPr/>
            <p:nvPr/>
          </p:nvSpPr>
          <p:spPr>
            <a:xfrm>
              <a:off x="7068244" y="2240280"/>
              <a:ext cx="3017520" cy="3280568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D6D2CB"/>
              </a:solidFill>
              <a:prstDash val="solid"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38" name="Text 15">
              <a:extLst>
                <a:ext uri="{FF2B5EF4-FFF2-40B4-BE49-F238E27FC236}">
                  <a16:creationId xmlns:a16="http://schemas.microsoft.com/office/drawing/2014/main" id="{F8C49921-348C-D4C5-EAC0-FD46665573BF}"/>
                </a:ext>
              </a:extLst>
            </p:cNvPr>
            <p:cNvSpPr/>
            <p:nvPr/>
          </p:nvSpPr>
          <p:spPr>
            <a:xfrm>
              <a:off x="7296844" y="2624328"/>
              <a:ext cx="2560320" cy="256032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pPr marL="0" indent="0" algn="ctr">
                <a:buNone/>
              </a:pPr>
              <a:r>
                <a:rPr lang="en-US" sz="1600" b="1" dirty="0">
                  <a:solidFill>
                    <a:srgbClr val="C78B3C"/>
                  </a:solidFill>
                </a:rPr>
                <a:t>Headline insight</a:t>
              </a:r>
              <a:endParaRPr lang="en-US" sz="1600" dirty="0"/>
            </a:p>
          </p:txBody>
        </p:sp>
        <p:sp>
          <p:nvSpPr>
            <p:cNvPr id="39" name="Text 16">
              <a:extLst>
                <a:ext uri="{FF2B5EF4-FFF2-40B4-BE49-F238E27FC236}">
                  <a16:creationId xmlns:a16="http://schemas.microsoft.com/office/drawing/2014/main" id="{98C8D286-2DDC-4232-9A07-1585A00DE280}"/>
                </a:ext>
              </a:extLst>
            </p:cNvPr>
            <p:cNvSpPr/>
            <p:nvPr/>
          </p:nvSpPr>
          <p:spPr>
            <a:xfrm>
              <a:off x="7388284" y="2880360"/>
              <a:ext cx="2377440" cy="2468880"/>
            </a:xfrm>
            <a:prstGeom prst="rect">
              <a:avLst/>
            </a:prstGeom>
            <a:noFill/>
            <a:ln/>
          </p:spPr>
          <p:txBody>
            <a:bodyPr wrap="square" lIns="254" tIns="254" rIns="254" bIns="254" rtlCol="0" anchor="ctr">
              <a:normAutofit/>
            </a:bodyPr>
            <a:lstStyle/>
            <a:p>
              <a:pPr marL="0" indent="0" algn="ctr">
                <a:buNone/>
              </a:pPr>
              <a:r>
                <a:rPr lang="en-US" sz="1800" dirty="0">
                  <a:solidFill>
                    <a:srgbClr val="14324B"/>
                  </a:solidFill>
                </a:rPr>
                <a:t>The sector looks strong and recovering.</a:t>
              </a:r>
              <a:endParaRPr lang="en-US" sz="1800" dirty="0"/>
            </a:p>
            <a:p>
              <a:pPr marL="0" indent="0" algn="ctr">
                <a:buNone/>
              </a:pPr>
              <a:r>
                <a:rPr lang="en-US" sz="1800" dirty="0">
                  <a:solidFill>
                    <a:srgbClr val="14324B"/>
                  </a:solidFill>
                </a:rPr>
                <a:t>The next challenge is proving that good outcomes rest on robust, visible systems.</a:t>
              </a:r>
              <a:endParaRPr lang="en-US" sz="1800" dirty="0"/>
            </a:p>
          </p:txBody>
        </p:sp>
      </p:grpSp>
    </p:spTree>
    <p:extLst>
      <p:ext uri="{BB962C8B-B14F-4D97-AF65-F5344CB8AC3E}">
        <p14:creationId xmlns:p14="http://schemas.microsoft.com/office/powerpoint/2010/main" val="26360993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CD8F78-2C18-91B0-1E2F-B8E6015DAC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Lens 1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1AABF420-109E-659E-791D-98B8E375D46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74627900"/>
              </p:ext>
            </p:extLst>
          </p:nvPr>
        </p:nvGraphicFramePr>
        <p:xfrm>
          <a:off x="1403493" y="2804476"/>
          <a:ext cx="8006169" cy="31290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5855C48F-C7DA-F0AF-2010-165EB8878DA7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F0F03A9-5A7B-A42B-CBD5-4FE79CE75C8B}"/>
              </a:ext>
            </a:extLst>
          </p:cNvPr>
          <p:cNvSpPr txBox="1"/>
          <p:nvPr/>
        </p:nvSpPr>
        <p:spPr>
          <a:xfrm>
            <a:off x="1503785" y="1781131"/>
            <a:ext cx="830765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rgbClr val="1056A4"/>
                </a:solidFill>
              </a:rPr>
              <a:t>What NEAS Reports Consistently Show</a:t>
            </a:r>
          </a:p>
        </p:txBody>
      </p:sp>
    </p:spTree>
    <p:extLst>
      <p:ext uri="{BB962C8B-B14F-4D97-AF65-F5344CB8AC3E}">
        <p14:creationId xmlns:p14="http://schemas.microsoft.com/office/powerpoint/2010/main" val="34768892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D33A4E-4182-9BC6-F5D6-C49C06A86D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CE2A44-5FCE-6CBE-1CDC-77A9F20531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Lens 1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A6D4372E-480E-917F-D09B-3A0417CD128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0102197"/>
              </p:ext>
            </p:extLst>
          </p:nvPr>
        </p:nvGraphicFramePr>
        <p:xfrm>
          <a:off x="1403493" y="2804476"/>
          <a:ext cx="8006169" cy="31290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870BFC21-C5B8-B0FE-DC7C-61DA6F0A5D67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7090F51-394C-0556-8DBD-BAB5CE3F6404}"/>
              </a:ext>
            </a:extLst>
          </p:cNvPr>
          <p:cNvSpPr txBox="1"/>
          <p:nvPr/>
        </p:nvSpPr>
        <p:spPr>
          <a:xfrm>
            <a:off x="1503785" y="1781131"/>
            <a:ext cx="830765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rgbClr val="1056A4"/>
                </a:solidFill>
              </a:rPr>
              <a:t>The Issues That Keep Reappearing</a:t>
            </a:r>
          </a:p>
        </p:txBody>
      </p:sp>
    </p:spTree>
    <p:extLst>
      <p:ext uri="{BB962C8B-B14F-4D97-AF65-F5344CB8AC3E}">
        <p14:creationId xmlns:p14="http://schemas.microsoft.com/office/powerpoint/2010/main" val="3260284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F1C240-C151-E455-13D4-F7357C6660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491395-CBD2-A494-5E09-31E78D163C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Lens 1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B6D1C67B-F70E-46E8-52F0-FAF0642E9A2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88846438"/>
              </p:ext>
            </p:extLst>
          </p:nvPr>
        </p:nvGraphicFramePr>
        <p:xfrm>
          <a:off x="1403493" y="2804476"/>
          <a:ext cx="8006169" cy="31290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2D235CDD-75CA-8841-7AAF-746CAD0FA766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20C9286-F2A3-D050-1CB9-98BF1BD9C6E7}"/>
              </a:ext>
            </a:extLst>
          </p:cNvPr>
          <p:cNvSpPr txBox="1"/>
          <p:nvPr/>
        </p:nvSpPr>
        <p:spPr>
          <a:xfrm>
            <a:off x="1503785" y="1781131"/>
            <a:ext cx="830765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rgbClr val="1056A4"/>
                </a:solidFill>
              </a:rPr>
              <a:t>Where the Sector Is Heading</a:t>
            </a:r>
          </a:p>
        </p:txBody>
      </p:sp>
    </p:spTree>
    <p:extLst>
      <p:ext uri="{BB962C8B-B14F-4D97-AF65-F5344CB8AC3E}">
        <p14:creationId xmlns:p14="http://schemas.microsoft.com/office/powerpoint/2010/main" val="4023722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A36A09-FB8C-010E-517B-4F568AB34C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262374-6C67-CFBB-74CA-40E428E003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43891" y="351778"/>
            <a:ext cx="8467553" cy="1343534"/>
          </a:xfrm>
        </p:spPr>
        <p:txBody>
          <a:bodyPr/>
          <a:lstStyle/>
          <a:p>
            <a:r>
              <a:rPr lang="en-US" dirty="0"/>
              <a:t>Lens 2</a:t>
            </a:r>
          </a:p>
        </p:txBody>
      </p:sp>
      <p:pic>
        <p:nvPicPr>
          <p:cNvPr id="24" name="Picture Placeholder 23" descr="A yellow circle with white graphics and a graph&#10;&#10;AI-generated content may be incorrect.">
            <a:extLst>
              <a:ext uri="{FF2B5EF4-FFF2-40B4-BE49-F238E27FC236}">
                <a16:creationId xmlns:a16="http://schemas.microsoft.com/office/drawing/2014/main" id="{5C118A53-AF36-D66F-A4DF-548ABA668DFD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55" b="455"/>
          <a:stretch>
            <a:fillRect/>
          </a:stretch>
        </p:blipFill>
        <p:spPr>
          <a:prstGeom prst="ellipse">
            <a:avLst/>
          </a:prstGeom>
        </p:spPr>
      </p:pic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67D24828-E605-BFEE-071C-F646B6A0C5D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54028662"/>
              </p:ext>
            </p:extLst>
          </p:nvPr>
        </p:nvGraphicFramePr>
        <p:xfrm>
          <a:off x="1503785" y="2574836"/>
          <a:ext cx="7899751" cy="35998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ECFB436E-9260-5A19-EDD6-D5249F4BC247}"/>
              </a:ext>
            </a:extLst>
          </p:cNvPr>
          <p:cNvSpPr txBox="1"/>
          <p:nvPr/>
        </p:nvSpPr>
        <p:spPr>
          <a:xfrm>
            <a:off x="1503785" y="1781131"/>
            <a:ext cx="830765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rgbClr val="1056A4"/>
                </a:solidFill>
              </a:rPr>
              <a:t>What the data tells us</a:t>
            </a:r>
          </a:p>
        </p:txBody>
      </p:sp>
    </p:spTree>
    <p:extLst>
      <p:ext uri="{BB962C8B-B14F-4D97-AF65-F5344CB8AC3E}">
        <p14:creationId xmlns:p14="http://schemas.microsoft.com/office/powerpoint/2010/main" val="2106749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A5C28A-6B75-CB13-99DF-DEC821EB18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2BEAFA-4B07-E6E0-CBA3-04EA13D456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43891" y="351778"/>
            <a:ext cx="8467553" cy="1343534"/>
          </a:xfrm>
        </p:spPr>
        <p:txBody>
          <a:bodyPr/>
          <a:lstStyle/>
          <a:p>
            <a:r>
              <a:rPr lang="en-US" dirty="0"/>
              <a:t>Lens 2</a:t>
            </a:r>
          </a:p>
        </p:txBody>
      </p:sp>
      <p:pic>
        <p:nvPicPr>
          <p:cNvPr id="24" name="Picture Placeholder 23" descr="A yellow circle with white graphics and a graph&#10;&#10;AI-generated content may be incorrect.">
            <a:extLst>
              <a:ext uri="{FF2B5EF4-FFF2-40B4-BE49-F238E27FC236}">
                <a16:creationId xmlns:a16="http://schemas.microsoft.com/office/drawing/2014/main" id="{0FC728B3-9C46-76F6-16BE-9E4E9E30EE1E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55" b="455"/>
          <a:stretch>
            <a:fillRect/>
          </a:stretch>
        </p:blipFill>
        <p:spPr>
          <a:prstGeom prst="ellipse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8F0E2007-88B7-E5FA-347A-83AE3FB3D804}"/>
              </a:ext>
            </a:extLst>
          </p:cNvPr>
          <p:cNvSpPr txBox="1"/>
          <p:nvPr/>
        </p:nvSpPr>
        <p:spPr>
          <a:xfrm>
            <a:off x="1503785" y="1781131"/>
            <a:ext cx="830765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rgbClr val="1056A4"/>
                </a:solidFill>
              </a:rPr>
              <a:t>What the data tells us</a:t>
            </a:r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176F64D1-2218-B085-C274-D270A4277D1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86657636"/>
              </p:ext>
            </p:extLst>
          </p:nvPr>
        </p:nvGraphicFramePr>
        <p:xfrm>
          <a:off x="1503785" y="2574835"/>
          <a:ext cx="6168254" cy="35998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4500382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F87219-E063-A7C6-A37B-4ACD6CEF2F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33F5E4-2E3C-C335-BDBF-64ECEBD9FD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43891" y="351778"/>
            <a:ext cx="8467553" cy="1343534"/>
          </a:xfrm>
        </p:spPr>
        <p:txBody>
          <a:bodyPr/>
          <a:lstStyle/>
          <a:p>
            <a:r>
              <a:rPr lang="en-US" dirty="0"/>
              <a:t>Recovery to Improvement</a:t>
            </a:r>
          </a:p>
        </p:txBody>
      </p:sp>
      <p:pic>
        <p:nvPicPr>
          <p:cNvPr id="11" name="Picture Placeholder 10" descr="A yellow circle with white graphics and a graph&#10;&#10;AI-generated content may be incorrect.">
            <a:extLst>
              <a:ext uri="{FF2B5EF4-FFF2-40B4-BE49-F238E27FC236}">
                <a16:creationId xmlns:a16="http://schemas.microsoft.com/office/drawing/2014/main" id="{768D31E8-8C65-0CE7-DA5D-C01F9071B835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55" b="455"/>
          <a:stretch>
            <a:fillRect/>
          </a:stretch>
        </p:blipFill>
        <p:spPr>
          <a:prstGeom prst="ellipse">
            <a:avLst/>
          </a:prstGeom>
        </p:spPr>
      </p:pic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CE70C52D-5A90-8D48-8720-220DAF4971B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37110608"/>
              </p:ext>
            </p:extLst>
          </p:nvPr>
        </p:nvGraphicFramePr>
        <p:xfrm>
          <a:off x="1464740" y="1591560"/>
          <a:ext cx="3812340" cy="22643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F9D74AEA-5FFF-C1E4-0574-5DCC4D2DDA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67047943"/>
              </p:ext>
            </p:extLst>
          </p:nvPr>
        </p:nvGraphicFramePr>
        <p:xfrm>
          <a:off x="5686540" y="1591560"/>
          <a:ext cx="3715444" cy="22643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6" name="Rectangle 1">
            <a:extLst>
              <a:ext uri="{FF2B5EF4-FFF2-40B4-BE49-F238E27FC236}">
                <a16:creationId xmlns:a16="http://schemas.microsoft.com/office/drawing/2014/main" id="{D3AFD6A5-C92D-D137-6798-EC726B90CD7A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464740" y="3855904"/>
            <a:ext cx="6420347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Clear dip in 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2022 (Post COVID impact)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 across both groups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Steady recovery from 2023 onward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2025 exceeds 2020 across all domains</a:t>
            </a: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D19942B9-778D-937B-E645-196397E6FE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0200" y="5266440"/>
            <a:ext cx="787268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1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Quality has not just recovered — it has improved beyond pre-COVID levels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78387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C6BEDD-0D84-52D4-687C-72A10A40CE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9D1866-6938-6D91-5AA2-6E78778FB7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43891" y="351778"/>
            <a:ext cx="8467553" cy="1343534"/>
          </a:xfrm>
        </p:spPr>
        <p:txBody>
          <a:bodyPr/>
          <a:lstStyle/>
          <a:p>
            <a:r>
              <a:rPr lang="en-US" dirty="0"/>
              <a:t>Perception Gap: Staff vs Students</a:t>
            </a:r>
          </a:p>
        </p:txBody>
      </p:sp>
      <p:pic>
        <p:nvPicPr>
          <p:cNvPr id="11" name="Picture Placeholder 10" descr="A yellow circle with white graphics and a graph&#10;&#10;AI-generated content may be incorrect.">
            <a:extLst>
              <a:ext uri="{FF2B5EF4-FFF2-40B4-BE49-F238E27FC236}">
                <a16:creationId xmlns:a16="http://schemas.microsoft.com/office/drawing/2014/main" id="{EC29BFCE-FA89-7973-C20D-E7B8821AE52D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55" b="455"/>
          <a:stretch>
            <a:fillRect/>
          </a:stretch>
        </p:blipFill>
        <p:spPr>
          <a:prstGeom prst="ellipse">
            <a:avLst/>
          </a:prstGeom>
        </p:spPr>
      </p:pic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62BE71E4-3847-F397-83BA-CFB064E86B8E}"/>
              </a:ext>
            </a:extLst>
          </p:cNvPr>
          <p:cNvGraphicFramePr>
            <a:graphicFrameLocks/>
          </p:cNvGraphicFramePr>
          <p:nvPr/>
        </p:nvGraphicFramePr>
        <p:xfrm>
          <a:off x="1464740" y="1591560"/>
          <a:ext cx="3812340" cy="22643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2C890231-1EDE-FEF9-7E65-7869AE5E21D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51939232"/>
              </p:ext>
            </p:extLst>
          </p:nvPr>
        </p:nvGraphicFramePr>
        <p:xfrm>
          <a:off x="5686540" y="1591560"/>
          <a:ext cx="3715444" cy="22643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6" name="Rectangle 1">
            <a:extLst>
              <a:ext uri="{FF2B5EF4-FFF2-40B4-BE49-F238E27FC236}">
                <a16:creationId xmlns:a16="http://schemas.microsoft.com/office/drawing/2014/main" id="{01898339-12AF-2596-2610-3C0BC7F19AE5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464740" y="3855904"/>
            <a:ext cx="622382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Staff ratings are 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consistently higher 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than student ratings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Gap is 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systematic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across all years and areas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Students show 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slower recovery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post-2022</a:t>
            </a:r>
            <a:endParaRPr kumimoji="0" lang="en-US" altLang="en-US" sz="18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89132BC5-947F-83C6-8E70-73C9B92BD2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0200" y="5266440"/>
            <a:ext cx="815396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1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This suggests a perception/experience gap — not just isolated quality issues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6C747C83-2B5E-D8D3-8126-AD38BF01FB7D}"/>
              </a:ext>
            </a:extLst>
          </p:cNvPr>
          <p:cNvCxnSpPr/>
          <p:nvPr/>
        </p:nvCxnSpPr>
        <p:spPr>
          <a:xfrm flipH="1">
            <a:off x="1071189" y="2433788"/>
            <a:ext cx="8554244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845745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neas conference 26">
      <a:dk1>
        <a:srgbClr val="000000"/>
      </a:dk1>
      <a:lt1>
        <a:srgbClr val="FFFFFF"/>
      </a:lt1>
      <a:dk2>
        <a:srgbClr val="1056A4"/>
      </a:dk2>
      <a:lt2>
        <a:srgbClr val="4686C5"/>
      </a:lt2>
      <a:accent1>
        <a:srgbClr val="1056A4"/>
      </a:accent1>
      <a:accent2>
        <a:srgbClr val="D85327"/>
      </a:accent2>
      <a:accent3>
        <a:srgbClr val="FBAF41"/>
      </a:accent3>
      <a:accent4>
        <a:srgbClr val="C6DFF1"/>
      </a:accent4>
      <a:accent5>
        <a:srgbClr val="CEAD2C"/>
      </a:accent5>
      <a:accent6>
        <a:srgbClr val="4987C7"/>
      </a:accent6>
      <a:hlink>
        <a:srgbClr val="44546A"/>
      </a:hlink>
      <a:folHlink>
        <a:srgbClr val="44546A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EAS 2025 branded slides - template" id="{116DA03B-9EF2-694D-AC47-F9B37DCE7982}" vid="{62055198-0052-E748-AEEA-7BB7A72AAD9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B6CDF2D0F0E784990855012FA6C96F2" ma:contentTypeVersion="20" ma:contentTypeDescription="Create a new document." ma:contentTypeScope="" ma:versionID="d5159aecd5dbac4c023032b45ceb603d">
  <xsd:schema xmlns:xsd="http://www.w3.org/2001/XMLSchema" xmlns:xs="http://www.w3.org/2001/XMLSchema" xmlns:p="http://schemas.microsoft.com/office/2006/metadata/properties" xmlns:ns2="625ce9dc-d0f5-4bcd-92ef-9f13df565d2c" xmlns:ns3="424c84df-a2fb-47a8-8ab1-6af9ffdd3e1f" targetNamespace="http://schemas.microsoft.com/office/2006/metadata/properties" ma:root="true" ma:fieldsID="a3a4e0d868005960c33a48563a03916a" ns2:_="" ns3:_="">
    <xsd:import namespace="625ce9dc-d0f5-4bcd-92ef-9f13df565d2c"/>
    <xsd:import namespace="424c84df-a2fb-47a8-8ab1-6af9ffdd3e1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Location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JeevikaIsrani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25ce9dc-d0f5-4bcd-92ef-9f13df565d2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1" nillable="true" ma:displayName="Location" ma:internalName="MediaServiceLocation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7d987339-d72f-4816-ad79-287ec5a6b8f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3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JeevikaIsrani" ma:index="25" nillable="true" ma:displayName="Order" ma:format="Dropdown" ma:internalName="JeevikaIsrani" ma:percentage="FALSE">
      <xsd:simpleType>
        <xsd:restriction base="dms:Number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24c84df-a2fb-47a8-8ab1-6af9ffdd3e1f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e978d92e-2481-4d9f-8af9-f7ccbf92df77}" ma:internalName="TaxCatchAll" ma:showField="CatchAllData" ma:web="424c84df-a2fb-47a8-8ab1-6af9ffdd3e1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625ce9dc-d0f5-4bcd-92ef-9f13df565d2c">
      <Terms xmlns="http://schemas.microsoft.com/office/infopath/2007/PartnerControls"/>
    </lcf76f155ced4ddcb4097134ff3c332f>
    <TaxCatchAll xmlns="424c84df-a2fb-47a8-8ab1-6af9ffdd3e1f" xsi:nil="true"/>
    <JeevikaIsrani xmlns="625ce9dc-d0f5-4bcd-92ef-9f13df565d2c" xsi:nil="true"/>
  </documentManagement>
</p:properties>
</file>

<file path=customXml/itemProps1.xml><?xml version="1.0" encoding="utf-8"?>
<ds:datastoreItem xmlns:ds="http://schemas.openxmlformats.org/officeDocument/2006/customXml" ds:itemID="{75BA5FCC-9C4E-4894-9679-641C24C3C866}"/>
</file>

<file path=customXml/itemProps2.xml><?xml version="1.0" encoding="utf-8"?>
<ds:datastoreItem xmlns:ds="http://schemas.openxmlformats.org/officeDocument/2006/customXml" ds:itemID="{313C100D-0DA6-4F63-B595-66C2D229236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386D84D-6C97-4087-9B22-9D6369725E02}">
  <ds:schemaRefs>
    <ds:schemaRef ds:uri="http://schemas.openxmlformats.org/package/2006/metadata/core-properties"/>
    <ds:schemaRef ds:uri="http://purl.org/dc/terms/"/>
    <ds:schemaRef ds:uri="http://purl.org/dc/dcmitype/"/>
    <ds:schemaRef ds:uri="http://schemas.microsoft.com/office/2006/metadata/properties"/>
    <ds:schemaRef ds:uri="http://schemas.microsoft.com/office/infopath/2007/PartnerControls"/>
    <ds:schemaRef ds:uri="8e94d012-e52d-454d-9a82-314e0f65737f"/>
    <ds:schemaRef ds:uri="http://purl.org/dc/elements/1.1/"/>
    <ds:schemaRef ds:uri="http://schemas.microsoft.com/office/2006/documentManagement/types"/>
    <ds:schemaRef ds:uri="a167caaf-0aea-485f-a870-7481850b6ca6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24722</TotalTime>
  <Words>661</Words>
  <Application>Microsoft Macintosh PowerPoint</Application>
  <PresentationFormat>Widescreen</PresentationFormat>
  <Paragraphs>116</Paragraphs>
  <Slides>14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Aptos</vt:lpstr>
      <vt:lpstr>Arial</vt:lpstr>
      <vt:lpstr>Calibri</vt:lpstr>
      <vt:lpstr>Calibri Light</vt:lpstr>
      <vt:lpstr>Symbol</vt:lpstr>
      <vt:lpstr>Office Theme</vt:lpstr>
      <vt:lpstr>NEAS 2025 in Review</vt:lpstr>
      <vt:lpstr>NEAS 2025 in Review</vt:lpstr>
      <vt:lpstr>Lens 1</vt:lpstr>
      <vt:lpstr>Lens 1</vt:lpstr>
      <vt:lpstr>Lens 1</vt:lpstr>
      <vt:lpstr>Lens 2</vt:lpstr>
      <vt:lpstr>Lens 2</vt:lpstr>
      <vt:lpstr>Recovery to Improvement</vt:lpstr>
      <vt:lpstr>Perception Gap: Staff vs Students</vt:lpstr>
      <vt:lpstr>Target Areas &amp; Strategic Focus</vt:lpstr>
      <vt:lpstr>Lens 3</vt:lpstr>
      <vt:lpstr>Evidence, Documentation &amp; Verifiable QA</vt:lpstr>
      <vt:lpstr>Transparency, Student Protection &amp; System Governance</vt:lpstr>
      <vt:lpstr>Academic Integrity, AI and Assessment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Richard Stevenson</dc:creator>
  <cp:lastModifiedBy>Richard Stevenson</cp:lastModifiedBy>
  <cp:revision>20</cp:revision>
  <dcterms:created xsi:type="dcterms:W3CDTF">2026-03-13T02:40:48Z</dcterms:created>
  <dcterms:modified xsi:type="dcterms:W3CDTF">2026-04-28T01:28:28Z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0x0101009B6CDF2D0F0E784990855012FA6C96F2</vt:lpwstr>
  </property>
</Properties>
</file>