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90" autoAdjust="0"/>
  </p:normalViewPr>
  <p:slideViewPr>
    <p:cSldViewPr snapToGrid="0">
      <p:cViewPr varScale="1">
        <p:scale>
          <a:sx n="77" d="100"/>
          <a:sy n="77" d="100"/>
        </p:scale>
        <p:origin x="18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afbcac344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afbcac344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afbcac3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afbcac3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afbcac344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afbcac344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afbcac344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dafbcac344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e6a2f91b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e6a2f91b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6a2f91bc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6a2f91bc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6a2f91b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6a2f91b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6a2f91bc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e6a2f91bc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afbcac3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afbcac34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afbcac344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afbcac344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3021" y="4585348"/>
            <a:ext cx="6371876" cy="106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3021" y="5786751"/>
            <a:ext cx="4442960" cy="59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068" cy="134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828799" y="1835473"/>
            <a:ext cx="8743533" cy="485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683021" y="4585348"/>
            <a:ext cx="63720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683021" y="5786751"/>
            <a:ext cx="4443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1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1828799" y="1835473"/>
            <a:ext cx="8743500" cy="4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ctrTitle"/>
          </p:nvPr>
        </p:nvSpPr>
        <p:spPr>
          <a:xfrm>
            <a:off x="417900" y="4189800"/>
            <a:ext cx="71151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AU" sz="3600"/>
              <a:t>Believing in Quality: Stakeholder Perceptions of English Language Education in Cambodia</a:t>
            </a:r>
            <a:endParaRPr sz="3600"/>
          </a:p>
        </p:txBody>
      </p:sp>
      <p:sp>
        <p:nvSpPr>
          <p:cNvPr id="29" name="Google Shape;29;p8"/>
          <p:cNvSpPr txBox="1">
            <a:spLocks noGrp="1"/>
          </p:cNvSpPr>
          <p:nvPr>
            <p:ph type="subTitle" idx="1"/>
          </p:nvPr>
        </p:nvSpPr>
        <p:spPr>
          <a:xfrm>
            <a:off x="683021" y="5831575"/>
            <a:ext cx="4442960" cy="59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/>
              <a:t>Vutha Ros, Academic Manager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/>
              <a:t>English Language Academy – Cambodia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100" cy="134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What stakeholders believe, and what the market shows them</a:t>
            </a:r>
            <a:endParaRPr/>
          </a:p>
        </p:txBody>
      </p:sp>
      <p:grpSp>
        <p:nvGrpSpPr>
          <p:cNvPr id="150" name="Google Shape;150;p17"/>
          <p:cNvGrpSpPr/>
          <p:nvPr/>
        </p:nvGrpSpPr>
        <p:grpSpPr>
          <a:xfrm>
            <a:off x="1828800" y="1857375"/>
            <a:ext cx="4286400" cy="2190900"/>
            <a:chOff x="1828800" y="1857375"/>
            <a:chExt cx="4286400" cy="2190900"/>
          </a:xfrm>
        </p:grpSpPr>
        <p:sp>
          <p:nvSpPr>
            <p:cNvPr id="151" name="Google Shape;151;p17"/>
            <p:cNvSpPr/>
            <p:nvPr/>
          </p:nvSpPr>
          <p:spPr>
            <a:xfrm>
              <a:off x="1828800" y="1857375"/>
              <a:ext cx="4286400" cy="2190900"/>
            </a:xfrm>
            <a:prstGeom prst="roundRect">
              <a:avLst>
                <a:gd name="adj" fmla="val 6521"/>
              </a:avLst>
            </a:prstGeom>
            <a:solidFill>
              <a:srgbClr val="1056A4">
                <a:alpha val="5000"/>
              </a:srgbClr>
            </a:solidFill>
            <a:ln w="14300" cap="flat" cmpd="sng">
              <a:solidFill>
                <a:srgbClr val="1056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 txBox="1"/>
            <p:nvPr/>
          </p:nvSpPr>
          <p:spPr>
            <a:xfrm>
              <a:off x="1828800" y="1857375"/>
              <a:ext cx="4286400" cy="21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Stakeholder Beliefs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What quality is:</a:t>
              </a:r>
              <a:endParaRPr sz="1400" b="1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300">
                  <a:solidFill>
                    <a:srgbClr val="475569"/>
                  </a:solidFill>
                  <a:latin typeface="Calibri"/>
                  <a:ea typeface="Calibri"/>
                  <a:cs typeface="Calibri"/>
                  <a:sym typeface="Calibri"/>
                </a:rPr>
                <a:t>Real-life use, tasks, communicative outcomes, and communication over exams.</a:t>
              </a:r>
              <a:endParaRPr sz="1300">
                <a:solidFill>
                  <a:srgbClr val="47556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Evidence sought:</a:t>
              </a:r>
              <a:endParaRPr sz="1400" b="1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300">
                  <a:solidFill>
                    <a:srgbClr val="475569"/>
                  </a:solidFill>
                  <a:latin typeface="Calibri"/>
                  <a:ea typeface="Calibri"/>
                  <a:cs typeface="Calibri"/>
                  <a:sym typeface="Calibri"/>
                </a:rPr>
                <a:t>Teacher qualifications, study plans, teaching experience, textbooks, facilities.</a:t>
              </a:r>
              <a:endParaRPr sz="1300">
                <a:solidFill>
                  <a:srgbClr val="475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6305550" y="1857375"/>
            <a:ext cx="4286400" cy="2190900"/>
            <a:chOff x="6305550" y="1857375"/>
            <a:chExt cx="4286400" cy="2190900"/>
          </a:xfrm>
        </p:grpSpPr>
        <p:sp>
          <p:nvSpPr>
            <p:cNvPr id="154" name="Google Shape;154;p17"/>
            <p:cNvSpPr/>
            <p:nvPr/>
          </p:nvSpPr>
          <p:spPr>
            <a:xfrm>
              <a:off x="6305550" y="1857375"/>
              <a:ext cx="4286400" cy="2190900"/>
            </a:xfrm>
            <a:prstGeom prst="roundRect">
              <a:avLst>
                <a:gd name="adj" fmla="val 6521"/>
              </a:avLst>
            </a:prstGeom>
            <a:solidFill>
              <a:srgbClr val="1056A4">
                <a:alpha val="5000"/>
              </a:srgbClr>
            </a:solidFill>
            <a:ln w="14300" cap="flat" cmpd="sng">
              <a:solidFill>
                <a:srgbClr val="1056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6305550" y="1857375"/>
              <a:ext cx="4286400" cy="21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Market Signals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Real Investment:</a:t>
              </a:r>
              <a:endParaRPr sz="1400" b="1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300">
                  <a:solidFill>
                    <a:srgbClr val="475569"/>
                  </a:solidFill>
                  <a:latin typeface="Calibri"/>
                  <a:ea typeface="Calibri"/>
                  <a:cs typeface="Calibri"/>
                  <a:sym typeface="Calibri"/>
                </a:rPr>
                <a:t>Qualified teachers, externally-marked exit thresholds, small classes.</a:t>
              </a:r>
              <a:endParaRPr sz="1300">
                <a:solidFill>
                  <a:srgbClr val="47556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International Reference:</a:t>
              </a:r>
              <a:endParaRPr sz="1400" b="1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>
                  <a:solidFill>
                    <a:srgbClr val="475569"/>
                  </a:solidFill>
                  <a:latin typeface="Calibri"/>
                  <a:ea typeface="Calibri"/>
                  <a:cs typeface="Calibri"/>
                  <a:sym typeface="Calibri"/>
                </a:rPr>
                <a:t>Accreditation, exam centers, curriculum brand alignment, brand certification, external exit exams.</a:t>
              </a:r>
              <a:endParaRPr sz="1200">
                <a:solidFill>
                  <a:srgbClr val="475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1828800" y="4238625"/>
            <a:ext cx="8763000" cy="857400"/>
            <a:chOff x="1828800" y="4238625"/>
            <a:chExt cx="8763000" cy="857400"/>
          </a:xfrm>
        </p:grpSpPr>
        <p:sp>
          <p:nvSpPr>
            <p:cNvPr id="157" name="Google Shape;157;p17"/>
            <p:cNvSpPr/>
            <p:nvPr/>
          </p:nvSpPr>
          <p:spPr>
            <a:xfrm>
              <a:off x="1828800" y="4238625"/>
              <a:ext cx="8763000" cy="857400"/>
            </a:xfrm>
            <a:prstGeom prst="roundRect">
              <a:avLst>
                <a:gd name="adj" fmla="val 13333"/>
              </a:avLst>
            </a:prstGeom>
            <a:solidFill>
              <a:srgbClr val="1056A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1828800" y="4238625"/>
              <a:ext cx="87630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0" tIns="0" rIns="38100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Belief shapes provision. The market satisfies stakeholders' perceived quality through real investment and recognisable signals.</a:t>
              </a: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100" cy="134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Belief on quality and belief management</a:t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828800" y="1857375"/>
            <a:ext cx="8763150" cy="4143300"/>
            <a:chOff x="1828800" y="1857375"/>
            <a:chExt cx="8763150" cy="4143300"/>
          </a:xfrm>
        </p:grpSpPr>
        <p:sp>
          <p:nvSpPr>
            <p:cNvPr id="165" name="Google Shape;165;p18"/>
            <p:cNvSpPr/>
            <p:nvPr/>
          </p:nvSpPr>
          <p:spPr>
            <a:xfrm>
              <a:off x="1828800" y="1857375"/>
              <a:ext cx="4286400" cy="1285800"/>
            </a:xfrm>
            <a:prstGeom prst="roundRect">
              <a:avLst>
                <a:gd name="adj" fmla="val 11111"/>
              </a:avLst>
            </a:prstGeom>
            <a:solidFill>
              <a:srgbClr val="1056A4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1828800" y="1857375"/>
              <a:ext cx="4286400" cy="12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ELT accreditation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 b="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Manages belief through external evaluation of practice</a:t>
              </a:r>
              <a:endParaRPr sz="1400" b="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6305550" y="1857375"/>
              <a:ext cx="4286400" cy="1285800"/>
            </a:xfrm>
            <a:prstGeom prst="roundRect">
              <a:avLst>
                <a:gd name="adj" fmla="val 11111"/>
              </a:avLst>
            </a:prstGeom>
            <a:solidFill>
              <a:srgbClr val="1056A4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6305550" y="1857375"/>
              <a:ext cx="4286400" cy="12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Authorised exam center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 b="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Manages belief through proximity to an international exam</a:t>
              </a:r>
              <a:endParaRPr sz="1400" b="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1828800" y="3286125"/>
              <a:ext cx="4286400" cy="1285800"/>
            </a:xfrm>
            <a:prstGeom prst="roundRect">
              <a:avLst>
                <a:gd name="adj" fmla="val 11111"/>
              </a:avLst>
            </a:prstGeom>
            <a:solidFill>
              <a:srgbClr val="1056A4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1828800" y="3286125"/>
              <a:ext cx="4286400" cy="12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Brand Alignment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 b="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Teaching toward a known international standard via curriculum</a:t>
              </a:r>
              <a:endParaRPr sz="1400" b="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6305550" y="3286125"/>
              <a:ext cx="4286400" cy="1285800"/>
            </a:xfrm>
            <a:prstGeom prst="roundRect">
              <a:avLst>
                <a:gd name="adj" fmla="val 11111"/>
              </a:avLst>
            </a:prstGeom>
            <a:solidFill>
              <a:srgbClr val="1056A4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6305550" y="3286125"/>
              <a:ext cx="4286400" cy="12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Brand Certification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 b="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Using and certifying through a foreign curriculum brand</a:t>
              </a:r>
              <a:endParaRPr sz="1400" b="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1828800" y="4714875"/>
              <a:ext cx="4286400" cy="1285800"/>
            </a:xfrm>
            <a:prstGeom prst="roundRect">
              <a:avLst>
                <a:gd name="adj" fmla="val 11111"/>
              </a:avLst>
            </a:prstGeom>
            <a:solidFill>
              <a:srgbClr val="1056A4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1828800" y="4714875"/>
              <a:ext cx="4286400" cy="12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Exit Qualification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 b="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Manages belief through an externally-marked credential</a:t>
              </a:r>
              <a:endParaRPr sz="1400" b="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6305550" y="4714875"/>
              <a:ext cx="4286400" cy="1285800"/>
            </a:xfrm>
            <a:prstGeom prst="roundRect">
              <a:avLst>
                <a:gd name="adj" fmla="val 11111"/>
              </a:avLst>
            </a:prstGeom>
            <a:solidFill>
              <a:srgbClr val="1056A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6305550" y="4714875"/>
              <a:ext cx="4286400" cy="12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All five manage belief in different ways. Each does part of the work. None does all of it.</a:t>
              </a:r>
              <a:endPara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100" cy="134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Belief in quality requires shared evidence</a:t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1828800" y="1857375"/>
            <a:ext cx="8763000" cy="1428900"/>
          </a:xfrm>
          <a:prstGeom prst="roundRect">
            <a:avLst>
              <a:gd name="adj" fmla="val 10000"/>
            </a:avLst>
          </a:prstGeom>
          <a:solidFill>
            <a:srgbClr val="1056A4">
              <a:alpha val="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2019300" y="200025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rPr>
              <a:t>What stakeholders believe shapes what schools provide</a:t>
            </a:r>
            <a:endParaRPr sz="2200" b="1">
              <a:solidFill>
                <a:srgbClr val="1056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AU" sz="1600" b="0">
                <a:solidFill>
                  <a:srgbClr val="475569"/>
                </a:solidFill>
                <a:latin typeface="Calibri"/>
                <a:ea typeface="Calibri"/>
                <a:cs typeface="Calibri"/>
                <a:sym typeface="Calibri"/>
              </a:rPr>
              <a:t>Stakeholder belief in qualified teachers, structured curricula, modern conditions, and international reference is met by real investment from schools.</a:t>
            </a:r>
            <a:endParaRPr sz="1600" b="0">
              <a:solidFill>
                <a:srgbClr val="475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1828800" y="3429000"/>
            <a:ext cx="8763000" cy="3048000"/>
          </a:xfrm>
          <a:prstGeom prst="roundRect">
            <a:avLst>
              <a:gd name="adj" fmla="val 4687"/>
            </a:avLst>
          </a:prstGeom>
          <a:solidFill>
            <a:srgbClr val="1056A4">
              <a:alpha val="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2019300" y="3571875"/>
            <a:ext cx="83820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rPr>
              <a:t>What this study suggests</a:t>
            </a:r>
            <a:endParaRPr sz="2200" b="1">
              <a:solidFill>
                <a:srgbClr val="1056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750"/>
              </a:spcBef>
              <a:spcAft>
                <a:spcPts val="0"/>
              </a:spcAft>
              <a:buClr>
                <a:srgbClr val="334155"/>
              </a:buClr>
              <a:buSzPts val="1500"/>
              <a:buFont typeface="Calibri"/>
              <a:buChar char="●"/>
            </a:pPr>
            <a:r>
              <a:rPr lang="en-AU" sz="15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rPr>
              <a:t>Pervasive Belief:</a:t>
            </a:r>
            <a:r>
              <a:rPr lang="en-AU" sz="15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Belief in quality is real on every side: stakeholders, schools, accreditors, researchers.</a:t>
            </a:r>
            <a:endParaRPr sz="150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Clr>
                <a:srgbClr val="334155"/>
              </a:buClr>
              <a:buSzPts val="1500"/>
              <a:buFont typeface="Calibri"/>
              <a:buChar char="●"/>
            </a:pPr>
            <a:r>
              <a:rPr lang="en-AU" sz="15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rPr>
              <a:t>Shared Evidence:</a:t>
            </a:r>
            <a:r>
              <a:rPr lang="en-AU" sz="15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Belief becomes action only where evidence is shared.</a:t>
            </a:r>
            <a:endParaRPr sz="150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Clr>
                <a:srgbClr val="334155"/>
              </a:buClr>
              <a:buSzPts val="1500"/>
              <a:buFont typeface="Calibri"/>
              <a:buChar char="●"/>
            </a:pPr>
            <a:r>
              <a:rPr lang="en-AU" sz="15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rPr>
              <a:t>Shared Assets:</a:t>
            </a:r>
            <a:r>
              <a:rPr lang="en-AU" sz="15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Teacher qualifications, exit thresholds, learning conditions are already shared.</a:t>
            </a:r>
            <a:endParaRPr sz="150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Clr>
                <a:srgbClr val="334155"/>
              </a:buClr>
              <a:buSzPts val="1500"/>
              <a:buFont typeface="Calibri"/>
              <a:buChar char="●"/>
            </a:pPr>
            <a:r>
              <a:rPr lang="en-AU" sz="15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rPr>
              <a:t>Gap in Knowledge:</a:t>
            </a:r>
            <a:r>
              <a:rPr lang="en-AU" sz="15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 International reference warrants vary; stakeholders are not yet equipped to distinguish.</a:t>
            </a:r>
            <a:endParaRPr sz="1500">
              <a:solidFill>
                <a:srgbClr val="3341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0" descr="Beautify as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068" cy="134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AU"/>
              <a:t>What this talks covers 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828799" y="1798848"/>
            <a:ext cx="8743500" cy="4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This talk responds to three questions from the abstract: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AU"/>
              <a:t>What do stakeholders believe quality is?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AU"/>
              <a:t>What evidence do they use to judge it?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AU"/>
              <a:t>How does the market respond to that belief?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068" cy="134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AU"/>
              <a:t>How the study is framed</a:t>
            </a: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828799" y="1835473"/>
            <a:ext cx="8743533" cy="485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Stakeholder beliefs surveyed across four layers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Context — Why English? Purposes and aspirations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Input — What makes a good school? Teachers and provision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Process — What does good teaching look like? Methods and learning experience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Product — What does quality produce? Outcomes and evidence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Provider communications analysed in the local market: How schools publicly signal quality: accreditation, partnerships, exam centres, curriculum, materials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28800" y="361950"/>
            <a:ext cx="8629800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5250" tIns="0" rIns="9525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rPr>
              <a:t>Who responded</a:t>
            </a:r>
            <a:endParaRPr sz="4400" b="1">
              <a:solidFill>
                <a:srgbClr val="1056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11"/>
          <p:cNvGrpSpPr/>
          <p:nvPr/>
        </p:nvGrpSpPr>
        <p:grpSpPr>
          <a:xfrm>
            <a:off x="1828800" y="1524000"/>
            <a:ext cx="3048000" cy="3048000"/>
            <a:chOff x="1828800" y="1524000"/>
            <a:chExt cx="3048000" cy="3048000"/>
          </a:xfrm>
        </p:grpSpPr>
        <p:sp>
          <p:nvSpPr>
            <p:cNvPr id="48" name="Google Shape;48;p11"/>
            <p:cNvSpPr/>
            <p:nvPr/>
          </p:nvSpPr>
          <p:spPr>
            <a:xfrm>
              <a:off x="1828800" y="1524000"/>
              <a:ext cx="3048000" cy="3048000"/>
            </a:xfrm>
            <a:prstGeom prst="roundRect">
              <a:avLst>
                <a:gd name="adj" fmla="val 6250"/>
              </a:avLst>
            </a:prstGeom>
            <a:solidFill>
              <a:srgbClr val="1056A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1"/>
            <p:cNvSpPr txBox="1"/>
            <p:nvPr/>
          </p:nvSpPr>
          <p:spPr>
            <a:xfrm>
              <a:off x="1828800" y="1524000"/>
              <a:ext cx="3048000" cy="30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122</a:t>
              </a:r>
              <a:endParaRPr sz="8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0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Total Respondents</a:t>
              </a:r>
              <a:endParaRPr sz="2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828800" y="4762500"/>
            <a:ext cx="3429000" cy="2000250"/>
            <a:chOff x="1828800" y="4762500"/>
            <a:chExt cx="3429000" cy="2000250"/>
          </a:xfrm>
        </p:grpSpPr>
        <p:sp>
          <p:nvSpPr>
            <p:cNvPr id="51" name="Google Shape;51;p11"/>
            <p:cNvSpPr/>
            <p:nvPr/>
          </p:nvSpPr>
          <p:spPr>
            <a:xfrm>
              <a:off x="1828800" y="4762500"/>
              <a:ext cx="3429000" cy="952500"/>
            </a:xfrm>
            <a:prstGeom prst="roundRect">
              <a:avLst>
                <a:gd name="adj" fmla="val 15000"/>
              </a:avLst>
            </a:prstGeom>
            <a:solidFill>
              <a:srgbClr val="F3F4F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1"/>
            <p:cNvSpPr txBox="1"/>
            <p:nvPr/>
          </p:nvSpPr>
          <p:spPr>
            <a:xfrm>
              <a:off x="1828800" y="4762500"/>
              <a:ext cx="3429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>
                  <a:solidFill>
                    <a:srgbClr val="6B7280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200" b="1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600">
                  <a:solidFill>
                    <a:srgbClr val="111827"/>
                  </a:solidFill>
                  <a:latin typeface="Calibri"/>
                  <a:ea typeface="Calibri"/>
                  <a:cs typeface="Calibri"/>
                  <a:sym typeface="Calibri"/>
                </a:rPr>
                <a:t>Students, working adults, parents</a:t>
              </a:r>
              <a:endParaRPr sz="16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828800" y="5810250"/>
              <a:ext cx="3429000" cy="952500"/>
            </a:xfrm>
            <a:prstGeom prst="roundRect">
              <a:avLst>
                <a:gd name="adj" fmla="val 15000"/>
              </a:avLst>
            </a:prstGeom>
            <a:solidFill>
              <a:srgbClr val="F3F4F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1"/>
            <p:cNvSpPr txBox="1"/>
            <p:nvPr/>
          </p:nvSpPr>
          <p:spPr>
            <a:xfrm>
              <a:off x="1828800" y="5810250"/>
              <a:ext cx="3429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>
                  <a:solidFill>
                    <a:srgbClr val="6B7280"/>
                  </a:solidFill>
                  <a:latin typeface="Calibri"/>
                  <a:ea typeface="Calibri"/>
                  <a:cs typeface="Calibri"/>
                  <a:sym typeface="Calibri"/>
                </a:rPr>
                <a:t>Methodology</a:t>
              </a:r>
              <a:endParaRPr sz="1200" b="1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600">
                  <a:solidFill>
                    <a:srgbClr val="111827"/>
                  </a:solidFill>
                  <a:latin typeface="Calibri"/>
                  <a:ea typeface="Calibri"/>
                  <a:cs typeface="Calibri"/>
                  <a:sym typeface="Calibri"/>
                </a:rPr>
                <a:t>Surveyed online</a:t>
              </a:r>
              <a:endParaRPr sz="1600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11"/>
          <p:cNvGrpSpPr/>
          <p:nvPr/>
        </p:nvGrpSpPr>
        <p:grpSpPr>
          <a:xfrm>
            <a:off x="5238750" y="1524000"/>
            <a:ext cx="4953000" cy="4000500"/>
            <a:chOff x="5238750" y="1524000"/>
            <a:chExt cx="4953000" cy="4000500"/>
          </a:xfrm>
        </p:grpSpPr>
        <p:sp>
          <p:nvSpPr>
            <p:cNvPr id="56" name="Google Shape;56;p11"/>
            <p:cNvSpPr/>
            <p:nvPr/>
          </p:nvSpPr>
          <p:spPr>
            <a:xfrm>
              <a:off x="5238750" y="1524000"/>
              <a:ext cx="4953000" cy="4000500"/>
            </a:xfrm>
            <a:prstGeom prst="roundRect">
              <a:avLst>
                <a:gd name="adj" fmla="val 4761"/>
              </a:avLst>
            </a:prstGeom>
            <a:solidFill>
              <a:srgbClr val="FFFFFF"/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1"/>
            <p:cNvSpPr txBox="1"/>
            <p:nvPr/>
          </p:nvSpPr>
          <p:spPr>
            <a:xfrm>
              <a:off x="5524500" y="1809750"/>
              <a:ext cx="4381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2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Age Cohort Breakdown</a:t>
              </a:r>
              <a:endParaRPr sz="22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" name="Google Shape;58;p11"/>
            <p:cNvGrpSpPr/>
            <p:nvPr/>
          </p:nvGrpSpPr>
          <p:grpSpPr>
            <a:xfrm>
              <a:off x="5524500" y="2286000"/>
              <a:ext cx="4095750" cy="514350"/>
              <a:chOff x="5524500" y="2286000"/>
              <a:chExt cx="4095750" cy="514350"/>
            </a:xfrm>
          </p:grpSpPr>
          <p:sp>
            <p:nvSpPr>
              <p:cNvPr id="59" name="Google Shape;59;p11"/>
              <p:cNvSpPr txBox="1"/>
              <p:nvPr/>
            </p:nvSpPr>
            <p:spPr>
              <a:xfrm>
                <a:off x="5524500" y="2286000"/>
                <a:ext cx="952500" cy="28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400">
                    <a:solidFill>
                      <a:srgbClr val="4B556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15–21</a:t>
                </a:r>
                <a:endParaRPr sz="1400">
                  <a:solidFill>
                    <a:srgbClr val="4B556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1"/>
              <p:cNvSpPr/>
              <p:nvPr/>
            </p:nvSpPr>
            <p:spPr>
              <a:xfrm>
                <a:off x="5524500" y="2571750"/>
                <a:ext cx="3429000" cy="228600"/>
              </a:xfrm>
              <a:prstGeom prst="roundRect">
                <a:avLst>
                  <a:gd name="adj" fmla="val 50000"/>
                </a:avLst>
              </a:prstGeom>
              <a:solidFill>
                <a:srgbClr val="F3F4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1"/>
              <p:cNvSpPr/>
              <p:nvPr/>
            </p:nvSpPr>
            <p:spPr>
              <a:xfrm>
                <a:off x="5524500" y="2571750"/>
                <a:ext cx="1302900" cy="228600"/>
              </a:xfrm>
              <a:prstGeom prst="roundRect">
                <a:avLst>
                  <a:gd name="adj" fmla="val 50000"/>
                </a:avLst>
              </a:prstGeom>
              <a:solidFill>
                <a:srgbClr val="1056A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1"/>
              <p:cNvSpPr txBox="1"/>
              <p:nvPr/>
            </p:nvSpPr>
            <p:spPr>
              <a:xfrm>
                <a:off x="9048750" y="2571750"/>
                <a:ext cx="5715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480" b="1">
                    <a:solidFill>
                      <a:srgbClr val="11182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38%</a:t>
                </a:r>
                <a:endParaRPr sz="1480" b="1">
                  <a:solidFill>
                    <a:srgbClr val="11182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11"/>
            <p:cNvGrpSpPr/>
            <p:nvPr/>
          </p:nvGrpSpPr>
          <p:grpSpPr>
            <a:xfrm>
              <a:off x="5524500" y="3048000"/>
              <a:ext cx="4095750" cy="514350"/>
              <a:chOff x="5524500" y="3048000"/>
              <a:chExt cx="4095750" cy="514350"/>
            </a:xfrm>
          </p:grpSpPr>
          <p:sp>
            <p:nvSpPr>
              <p:cNvPr id="64" name="Google Shape;64;p11"/>
              <p:cNvSpPr txBox="1"/>
              <p:nvPr/>
            </p:nvSpPr>
            <p:spPr>
              <a:xfrm>
                <a:off x="5524500" y="3048000"/>
                <a:ext cx="952500" cy="28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400">
                    <a:solidFill>
                      <a:srgbClr val="4B556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22–30</a:t>
                </a:r>
                <a:endParaRPr sz="1400">
                  <a:solidFill>
                    <a:srgbClr val="4B556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1"/>
              <p:cNvSpPr/>
              <p:nvPr/>
            </p:nvSpPr>
            <p:spPr>
              <a:xfrm>
                <a:off x="5524500" y="3333750"/>
                <a:ext cx="3429000" cy="228600"/>
              </a:xfrm>
              <a:prstGeom prst="roundRect">
                <a:avLst>
                  <a:gd name="adj" fmla="val 50000"/>
                </a:avLst>
              </a:prstGeom>
              <a:solidFill>
                <a:srgbClr val="F3F4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1"/>
              <p:cNvSpPr/>
              <p:nvPr/>
            </p:nvSpPr>
            <p:spPr>
              <a:xfrm>
                <a:off x="5524500" y="3333750"/>
                <a:ext cx="994500" cy="228600"/>
              </a:xfrm>
              <a:prstGeom prst="roundRect">
                <a:avLst>
                  <a:gd name="adj" fmla="val 50000"/>
                </a:avLst>
              </a:prstGeom>
              <a:solidFill>
                <a:srgbClr val="1056A4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1"/>
              <p:cNvSpPr txBox="1"/>
              <p:nvPr/>
            </p:nvSpPr>
            <p:spPr>
              <a:xfrm>
                <a:off x="9048750" y="3333750"/>
                <a:ext cx="5715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480" b="1">
                    <a:solidFill>
                      <a:srgbClr val="11182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29%</a:t>
                </a:r>
                <a:endParaRPr sz="1480" b="1">
                  <a:solidFill>
                    <a:srgbClr val="11182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11"/>
            <p:cNvGrpSpPr/>
            <p:nvPr/>
          </p:nvGrpSpPr>
          <p:grpSpPr>
            <a:xfrm>
              <a:off x="5524500" y="3810000"/>
              <a:ext cx="4095750" cy="514350"/>
              <a:chOff x="5524500" y="3810000"/>
              <a:chExt cx="4095750" cy="514350"/>
            </a:xfrm>
          </p:grpSpPr>
          <p:sp>
            <p:nvSpPr>
              <p:cNvPr id="69" name="Google Shape;69;p11"/>
              <p:cNvSpPr txBox="1"/>
              <p:nvPr/>
            </p:nvSpPr>
            <p:spPr>
              <a:xfrm>
                <a:off x="5524500" y="3810000"/>
                <a:ext cx="952500" cy="28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400">
                    <a:solidFill>
                      <a:srgbClr val="4B556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31+</a:t>
                </a:r>
                <a:endParaRPr sz="1400">
                  <a:solidFill>
                    <a:srgbClr val="4B556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1"/>
              <p:cNvSpPr/>
              <p:nvPr/>
            </p:nvSpPr>
            <p:spPr>
              <a:xfrm>
                <a:off x="5524500" y="4095750"/>
                <a:ext cx="3429000" cy="228600"/>
              </a:xfrm>
              <a:prstGeom prst="roundRect">
                <a:avLst>
                  <a:gd name="adj" fmla="val 50000"/>
                </a:avLst>
              </a:prstGeom>
              <a:solidFill>
                <a:srgbClr val="F3F4F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1"/>
              <p:cNvSpPr/>
              <p:nvPr/>
            </p:nvSpPr>
            <p:spPr>
              <a:xfrm>
                <a:off x="5524500" y="4095750"/>
                <a:ext cx="1131600" cy="228600"/>
              </a:xfrm>
              <a:prstGeom prst="roundRect">
                <a:avLst>
                  <a:gd name="adj" fmla="val 50000"/>
                </a:avLst>
              </a:prstGeom>
              <a:solidFill>
                <a:srgbClr val="1056A4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1"/>
              <p:cNvSpPr txBox="1"/>
              <p:nvPr/>
            </p:nvSpPr>
            <p:spPr>
              <a:xfrm>
                <a:off x="9048750" y="4095750"/>
                <a:ext cx="5715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480" b="1">
                    <a:solidFill>
                      <a:srgbClr val="11182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33%</a:t>
                </a:r>
                <a:endParaRPr sz="1480" b="1">
                  <a:solidFill>
                    <a:srgbClr val="11182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" name="Google Shape;73;p11"/>
            <p:cNvSpPr/>
            <p:nvPr/>
          </p:nvSpPr>
          <p:spPr>
            <a:xfrm>
              <a:off x="5524500" y="4572000"/>
              <a:ext cx="4381500" cy="762000"/>
            </a:xfrm>
            <a:prstGeom prst="roundRect">
              <a:avLst>
                <a:gd name="adj" fmla="val 18750"/>
              </a:avLst>
            </a:prstGeom>
            <a:solidFill>
              <a:srgbClr val="F3F4F6">
                <a:alpha val="5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 txBox="1"/>
            <p:nvPr/>
          </p:nvSpPr>
          <p:spPr>
            <a:xfrm>
              <a:off x="5524500" y="4572000"/>
              <a:ext cx="4381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>
                  <a:solidFill>
                    <a:srgbClr val="6B7280"/>
                  </a:solidFill>
                  <a:latin typeface="Calibri"/>
                  <a:ea typeface="Calibri"/>
                  <a:cs typeface="Calibri"/>
                  <a:sym typeface="Calibri"/>
                </a:rPr>
                <a:t>Sub-Group Focus</a:t>
              </a:r>
              <a:endParaRPr sz="1200" b="1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11827"/>
                  </a:solidFill>
                  <a:latin typeface="Calibri"/>
                  <a:ea typeface="Calibri"/>
                  <a:cs typeface="Calibri"/>
                  <a:sym typeface="Calibri"/>
                </a:rPr>
                <a:t>Parents (n=35)</a:t>
              </a:r>
              <a:endParaRPr sz="1800" b="1">
                <a:solidFill>
                  <a:srgbClr val="11182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100" cy="134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shape of that belief, in numbers</a:t>
            </a:r>
            <a:endParaRPr/>
          </a:p>
        </p:txBody>
      </p:sp>
      <p:grpSp>
        <p:nvGrpSpPr>
          <p:cNvPr id="80" name="Google Shape;80;p12"/>
          <p:cNvGrpSpPr/>
          <p:nvPr/>
        </p:nvGrpSpPr>
        <p:grpSpPr>
          <a:xfrm>
            <a:off x="1828800" y="1714500"/>
            <a:ext cx="8572500" cy="4000500"/>
            <a:chOff x="1828800" y="1714500"/>
            <a:chExt cx="8572500" cy="4000500"/>
          </a:xfrm>
        </p:grpSpPr>
        <p:sp>
          <p:nvSpPr>
            <p:cNvPr id="81" name="Google Shape;81;p12"/>
            <p:cNvSpPr/>
            <p:nvPr/>
          </p:nvSpPr>
          <p:spPr>
            <a:xfrm>
              <a:off x="1828800" y="1714500"/>
              <a:ext cx="8572500" cy="4000500"/>
            </a:xfrm>
            <a:prstGeom prst="roundRect">
              <a:avLst>
                <a:gd name="adj" fmla="val 3571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2;p12"/>
            <p:cNvGrpSpPr/>
            <p:nvPr/>
          </p:nvGrpSpPr>
          <p:grpSpPr>
            <a:xfrm>
              <a:off x="1828800" y="2047875"/>
              <a:ext cx="8505825" cy="3381375"/>
              <a:chOff x="1828800" y="2047875"/>
              <a:chExt cx="8505825" cy="3381375"/>
            </a:xfrm>
          </p:grpSpPr>
          <p:sp>
            <p:nvSpPr>
              <p:cNvPr id="83" name="Google Shape;83;p12"/>
              <p:cNvSpPr/>
              <p:nvPr/>
            </p:nvSpPr>
            <p:spPr>
              <a:xfrm>
                <a:off x="4000500" y="2095500"/>
                <a:ext cx="5292000" cy="381000"/>
              </a:xfrm>
              <a:prstGeom prst="roundRect">
                <a:avLst>
                  <a:gd name="adj" fmla="val 12500"/>
                </a:avLst>
              </a:prstGeom>
              <a:solidFill>
                <a:srgbClr val="1056A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2"/>
              <p:cNvSpPr txBox="1"/>
              <p:nvPr/>
            </p:nvSpPr>
            <p:spPr>
              <a:xfrm>
                <a:off x="1828800" y="2047875"/>
                <a:ext cx="20955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42875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800" b="1">
                    <a:solidFill>
                      <a:srgbClr val="1056A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Context</a:t>
                </a:r>
                <a:endParaRPr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 txBox="1"/>
              <p:nvPr/>
            </p:nvSpPr>
            <p:spPr>
              <a:xfrm>
                <a:off x="9382125" y="2047875"/>
                <a:ext cx="9525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4.63</a:t>
                </a: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 txBox="1"/>
              <p:nvPr/>
            </p:nvSpPr>
            <p:spPr>
              <a:xfrm>
                <a:off x="4000500" y="2476500"/>
                <a:ext cx="57150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300">
                    <a:solidFill>
                      <a:srgbClr val="4B556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Prepares learners for real-life use</a:t>
                </a:r>
                <a:endParaRPr sz="1300">
                  <a:solidFill>
                    <a:srgbClr val="4B556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4000500" y="2952750"/>
                <a:ext cx="5143500" cy="381000"/>
              </a:xfrm>
              <a:prstGeom prst="roundRect">
                <a:avLst>
                  <a:gd name="adj" fmla="val 12500"/>
                </a:avLst>
              </a:prstGeom>
              <a:solidFill>
                <a:srgbClr val="1056A4">
                  <a:alpha val="9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2"/>
              <p:cNvSpPr txBox="1"/>
              <p:nvPr/>
            </p:nvSpPr>
            <p:spPr>
              <a:xfrm>
                <a:off x="1828800" y="2905125"/>
                <a:ext cx="20955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42875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800" b="1">
                    <a:solidFill>
                      <a:srgbClr val="1056A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Process</a:t>
                </a:r>
                <a:endParaRPr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 txBox="1"/>
              <p:nvPr/>
            </p:nvSpPr>
            <p:spPr>
              <a:xfrm>
                <a:off x="9382125" y="2905125"/>
                <a:ext cx="9525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4.50</a:t>
                </a: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 txBox="1"/>
              <p:nvPr/>
            </p:nvSpPr>
            <p:spPr>
              <a:xfrm>
                <a:off x="4000500" y="3333750"/>
                <a:ext cx="57150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300">
                    <a:solidFill>
                      <a:srgbClr val="4B556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Uses real-life tasks and activities</a:t>
                </a:r>
                <a:endParaRPr sz="1300">
                  <a:solidFill>
                    <a:srgbClr val="4B556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4000500" y="3810000"/>
                <a:ext cx="5040600" cy="381000"/>
              </a:xfrm>
              <a:prstGeom prst="roundRect">
                <a:avLst>
                  <a:gd name="adj" fmla="val 12500"/>
                </a:avLst>
              </a:prstGeom>
              <a:solidFill>
                <a:srgbClr val="1056A4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2"/>
              <p:cNvSpPr txBox="1"/>
              <p:nvPr/>
            </p:nvSpPr>
            <p:spPr>
              <a:xfrm>
                <a:off x="1828800" y="3762375"/>
                <a:ext cx="20955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42875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800" b="1">
                    <a:solidFill>
                      <a:srgbClr val="1056A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Product</a:t>
                </a:r>
                <a:endParaRPr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 txBox="1"/>
              <p:nvPr/>
            </p:nvSpPr>
            <p:spPr>
              <a:xfrm>
                <a:off x="9382125" y="3762375"/>
                <a:ext cx="9525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4.41</a:t>
                </a: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 txBox="1"/>
              <p:nvPr/>
            </p:nvSpPr>
            <p:spPr>
              <a:xfrm>
                <a:off x="4000500" y="4191000"/>
                <a:ext cx="57150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300">
                    <a:solidFill>
                      <a:srgbClr val="4B556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Produces learners who can use English in real life</a:t>
                </a:r>
                <a:endParaRPr sz="1300">
                  <a:solidFill>
                    <a:srgbClr val="4B556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4000500" y="4667250"/>
                <a:ext cx="4812000" cy="381000"/>
              </a:xfrm>
              <a:prstGeom prst="roundRect">
                <a:avLst>
                  <a:gd name="adj" fmla="val 12500"/>
                </a:avLst>
              </a:prstGeom>
              <a:solidFill>
                <a:srgbClr val="1056A4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2"/>
              <p:cNvSpPr txBox="1"/>
              <p:nvPr/>
            </p:nvSpPr>
            <p:spPr>
              <a:xfrm>
                <a:off x="1828800" y="4619625"/>
                <a:ext cx="20955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142875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800" b="1">
                    <a:solidFill>
                      <a:srgbClr val="1056A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Input</a:t>
                </a:r>
                <a:endParaRPr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 txBox="1"/>
              <p:nvPr/>
            </p:nvSpPr>
            <p:spPr>
              <a:xfrm>
                <a:off x="9382125" y="4619625"/>
                <a:ext cx="9525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4.21</a:t>
                </a: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 txBox="1"/>
              <p:nvPr/>
            </p:nvSpPr>
            <p:spPr>
              <a:xfrm>
                <a:off x="4000500" y="5048250"/>
                <a:ext cx="57150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300">
                    <a:solidFill>
                      <a:srgbClr val="4B556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Teachers should hold an ELT degree (B.Ed/MA)</a:t>
                </a:r>
                <a:endParaRPr sz="1300">
                  <a:solidFill>
                    <a:srgbClr val="4B556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9" name="Google Shape;99;p12"/>
          <p:cNvSpPr txBox="1"/>
          <p:nvPr/>
        </p:nvSpPr>
        <p:spPr>
          <a:xfrm>
            <a:off x="1828800" y="6000750"/>
            <a:ext cx="857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 ratings on a 1–5 scale, n=122</a:t>
            </a:r>
            <a:endParaRPr sz="1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100" cy="134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What stakeholders look for, in practice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1828800" y="1933800"/>
            <a:ext cx="8743500" cy="476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3" descr="Heading: What stakeholders look for, in practice&#10;Body (a horizontal bar chart, five bars, ranked from longest at top):&#10;Teacher qualifications — 82%&#10;Clear study plan and curriculum — 70%&#10;Teaching experience — 66%&#10;Textbooks and materials — 50%&#10;Classroom facilities — 36%&#10;Below the chart: Percentage of respondents (n=122) selecting each criterion in their top five&#10;Below that, centred, NEAS blue, larger weight:&#10;The communicative ideal does not appear here. What stakeholders look for is what they can verify."/>
          <p:cNvPicPr preferRelativeResize="0"/>
          <p:nvPr/>
        </p:nvPicPr>
        <p:blipFill rotWithShape="1">
          <a:blip r:embed="rId3">
            <a:alphaModFix/>
          </a:blip>
          <a:srcRect l="6147" t="22968" r="11670" b="8717"/>
          <a:stretch/>
        </p:blipFill>
        <p:spPr>
          <a:xfrm>
            <a:off x="1570175" y="1874000"/>
            <a:ext cx="92382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100" cy="134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What stakeholders recognise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1828800" y="2453500"/>
            <a:ext cx="8743500" cy="417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The demand for external standards is real and widely held, but The recognition is of brands, not standards </a:t>
            </a:r>
            <a:endParaRPr/>
          </a:p>
        </p:txBody>
      </p:sp>
      <p:pic>
        <p:nvPicPr>
          <p:cNvPr id="113" name="Google Shape;113;p14" descr="─────────────────────────────────────────              │&#10;│                                                         │&#10;│   85%   Schools should be required to meet              │&#10;│         recognised quality standards                    │&#10;│                                                         │&#10;│   80%   Accreditation matters when choosing             │&#10;│         a program                                       │&#10;│                                                         │&#10;│  ─────────────────────────────────────────              │&#10;│                                                         │&#10;│  International textbook publishers ████████████  80%   │&#10;│  ELT degrees (B.Ed, MA TESOL)      ██████████    66%   │&#10;│  Cambridge English exams           █████████     57%   │&#10;│  CELTA, DELTA                      ██████        36%   │&#10;│  CEFR                              █████         32%   │&#10;│  NEAS                              ███           20%   │&#10;│                                                         │&#10;│  ─────────────────────────────────────────              │&#10;│                                                         │&#10;│  The demand is for international benchmarking.          │&#10;│  The recognition is of brands, not standards.           │&#10;│                                                         │&#10;└─────────────────────────────────────────────────────────┘"/>
          <p:cNvPicPr preferRelativeResize="0"/>
          <p:nvPr/>
        </p:nvPicPr>
        <p:blipFill rotWithShape="1">
          <a:blip r:embed="rId3">
            <a:alphaModFix/>
          </a:blip>
          <a:srcRect l="16612" t="14536" r="10048" b="24566"/>
          <a:stretch/>
        </p:blipFill>
        <p:spPr>
          <a:xfrm>
            <a:off x="1903875" y="1445350"/>
            <a:ext cx="9011102" cy="417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711902" y="365125"/>
            <a:ext cx="9198600" cy="1343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rPr>
              <a:t>How the market communicates quality</a:t>
            </a:r>
            <a:endParaRPr sz="4400" b="1">
              <a:solidFill>
                <a:srgbClr val="1056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15"/>
          <p:cNvGrpSpPr/>
          <p:nvPr/>
        </p:nvGrpSpPr>
        <p:grpSpPr>
          <a:xfrm>
            <a:off x="1828800" y="1619250"/>
            <a:ext cx="4286400" cy="1047900"/>
            <a:chOff x="1828800" y="1619250"/>
            <a:chExt cx="4286400" cy="1047900"/>
          </a:xfrm>
        </p:grpSpPr>
        <p:sp>
          <p:nvSpPr>
            <p:cNvPr id="121" name="Google Shape;121;p15"/>
            <p:cNvSpPr/>
            <p:nvPr/>
          </p:nvSpPr>
          <p:spPr>
            <a:xfrm>
              <a:off x="1828800" y="1619250"/>
              <a:ext cx="4286400" cy="1047900"/>
            </a:xfrm>
            <a:prstGeom prst="roundRect">
              <a:avLst>
                <a:gd name="adj" fmla="val 10909"/>
              </a:avLst>
            </a:prstGeom>
            <a:solidFill>
              <a:srgbClr val="1056A4">
                <a:alpha val="5000"/>
              </a:srgbClr>
            </a:solidFill>
            <a:ln w="14300" cap="flat" cmpd="sng">
              <a:solidFill>
                <a:srgbClr val="1056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1828800" y="1619250"/>
              <a:ext cx="42864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ELT accreditation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NEAS recognised language school</a:t>
              </a:r>
              <a:endParaRPr sz="14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6305550" y="1619250"/>
            <a:ext cx="4286400" cy="1047900"/>
            <a:chOff x="6305550" y="1619250"/>
            <a:chExt cx="4286400" cy="1047900"/>
          </a:xfrm>
        </p:grpSpPr>
        <p:sp>
          <p:nvSpPr>
            <p:cNvPr id="124" name="Google Shape;124;p15"/>
            <p:cNvSpPr/>
            <p:nvPr/>
          </p:nvSpPr>
          <p:spPr>
            <a:xfrm>
              <a:off x="6305550" y="1619250"/>
              <a:ext cx="4286400" cy="1047900"/>
            </a:xfrm>
            <a:prstGeom prst="roundRect">
              <a:avLst>
                <a:gd name="adj" fmla="val 10909"/>
              </a:avLst>
            </a:prstGeom>
            <a:solidFill>
              <a:srgbClr val="1056A4">
                <a:alpha val="5000"/>
              </a:srgbClr>
            </a:solidFill>
            <a:ln w="14300" cap="flat" cmpd="sng">
              <a:solidFill>
                <a:srgbClr val="1056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6305550" y="1619250"/>
              <a:ext cx="42864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Authorised exam/prep centre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e.g., TOEFL iBT; Cambridge Gold Prep</a:t>
              </a:r>
              <a:endParaRPr sz="14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1828800" y="2809875"/>
            <a:ext cx="4286400" cy="1047900"/>
            <a:chOff x="1828800" y="2809875"/>
            <a:chExt cx="4286400" cy="1047900"/>
          </a:xfrm>
        </p:grpSpPr>
        <p:sp>
          <p:nvSpPr>
            <p:cNvPr id="127" name="Google Shape;127;p15"/>
            <p:cNvSpPr/>
            <p:nvPr/>
          </p:nvSpPr>
          <p:spPr>
            <a:xfrm>
              <a:off x="1828800" y="2809875"/>
              <a:ext cx="4286400" cy="1047900"/>
            </a:xfrm>
            <a:prstGeom prst="roundRect">
              <a:avLst>
                <a:gd name="adj" fmla="val 10909"/>
              </a:avLst>
            </a:prstGeom>
            <a:solidFill>
              <a:srgbClr val="1056A4">
                <a:alpha val="5000"/>
              </a:srgbClr>
            </a:solidFill>
            <a:ln w="14300" cap="flat" cmpd="sng">
              <a:solidFill>
                <a:srgbClr val="1056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1828800" y="2809875"/>
              <a:ext cx="42864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Coursebook alignment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e.g., the use Cambridge English curriculum</a:t>
              </a:r>
              <a:endParaRPr sz="14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6305550" y="2809875"/>
            <a:ext cx="4286400" cy="1047900"/>
            <a:chOff x="6305550" y="2809875"/>
            <a:chExt cx="4286400" cy="1047900"/>
          </a:xfrm>
        </p:grpSpPr>
        <p:sp>
          <p:nvSpPr>
            <p:cNvPr id="130" name="Google Shape;130;p15"/>
            <p:cNvSpPr/>
            <p:nvPr/>
          </p:nvSpPr>
          <p:spPr>
            <a:xfrm>
              <a:off x="6305550" y="2809875"/>
              <a:ext cx="4286400" cy="1047900"/>
            </a:xfrm>
            <a:prstGeom prst="roundRect">
              <a:avLst>
                <a:gd name="adj" fmla="val 10909"/>
              </a:avLst>
            </a:prstGeom>
            <a:solidFill>
              <a:srgbClr val="1056A4">
                <a:alpha val="5000"/>
              </a:srgbClr>
            </a:solidFill>
            <a:ln w="14300" cap="flat" cmpd="sng">
              <a:solidFill>
                <a:srgbClr val="1056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6305550" y="2809875"/>
              <a:ext cx="42864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Curriculum licensing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e.g., Imperial English UK</a:t>
              </a:r>
              <a:endParaRPr sz="14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1828800" y="4000500"/>
            <a:ext cx="8763000" cy="1047900"/>
            <a:chOff x="1828800" y="4000500"/>
            <a:chExt cx="8763000" cy="1047900"/>
          </a:xfrm>
        </p:grpSpPr>
        <p:sp>
          <p:nvSpPr>
            <p:cNvPr id="133" name="Google Shape;133;p15"/>
            <p:cNvSpPr/>
            <p:nvPr/>
          </p:nvSpPr>
          <p:spPr>
            <a:xfrm>
              <a:off x="1828800" y="4000500"/>
              <a:ext cx="8763000" cy="1047900"/>
            </a:xfrm>
            <a:prstGeom prst="roundRect">
              <a:avLst>
                <a:gd name="adj" fmla="val 10909"/>
              </a:avLst>
            </a:prstGeom>
            <a:solidFill>
              <a:srgbClr val="1056A4">
                <a:alpha val="5000"/>
              </a:srgbClr>
            </a:solidFill>
            <a:ln w="14300" cap="flat" cmpd="sng">
              <a:solidFill>
                <a:srgbClr val="1056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1828800" y="4000500"/>
              <a:ext cx="87630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rgbClr val="1056A4"/>
                  </a:solidFill>
                  <a:latin typeface="Calibri"/>
                  <a:ea typeface="Calibri"/>
                  <a:cs typeface="Calibri"/>
                  <a:sym typeface="Calibri"/>
                </a:rPr>
                <a:t>External exam as exit qualification</a:t>
              </a:r>
              <a:endParaRPr sz="1800" b="1">
                <a:solidFill>
                  <a:srgbClr val="1056A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AU" sz="1400">
                  <a:solidFill>
                    <a:srgbClr val="334155"/>
                  </a:solidFill>
                  <a:latin typeface="Calibri"/>
                  <a:ea typeface="Calibri"/>
                  <a:cs typeface="Calibri"/>
                  <a:sym typeface="Calibri"/>
                </a:rPr>
                <a:t>e.g., students take Cambridge English or IELTS as their exit credential</a:t>
              </a:r>
              <a:endParaRPr sz="1400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1828800" y="5238750"/>
            <a:ext cx="8763000" cy="952500"/>
            <a:chOff x="1828800" y="5238750"/>
            <a:chExt cx="8763000" cy="952500"/>
          </a:xfrm>
        </p:grpSpPr>
        <p:sp>
          <p:nvSpPr>
            <p:cNvPr id="136" name="Google Shape;136;p15"/>
            <p:cNvSpPr/>
            <p:nvPr/>
          </p:nvSpPr>
          <p:spPr>
            <a:xfrm>
              <a:off x="1828800" y="5238750"/>
              <a:ext cx="8763000" cy="952500"/>
            </a:xfrm>
            <a:prstGeom prst="roundRect">
              <a:avLst>
                <a:gd name="adj" fmla="val 12000"/>
              </a:avLst>
            </a:prstGeom>
            <a:solidFill>
              <a:srgbClr val="1056A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1828800" y="5238750"/>
              <a:ext cx="8763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0" tIns="0" rIns="38100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Each is genuinely distinct. Each has a real Cambodian example.</a:t>
              </a:r>
              <a:endPara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1828800" y="365126"/>
            <a:ext cx="8630100" cy="134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What schools also provide</a:t>
            </a:r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1828799" y="1835473"/>
            <a:ext cx="8743500" cy="48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Teacher qualification standards (from public job postings)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Bachelor's degree in English language teaching for local teachers; CELTA, DELTA, or TESOL for expatriate teachers at accredited schools.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BA in TEFL, TESOL, or relevant field at most schools.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Externally-marked exit thresholds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Some schools require IELTS 5.0 for graduation, anchoring program completion to an internationally recognised proficiency framework.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Visible learning conditions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Class size claims range from 22 students per class to 18, used as a point of differentiation between schools.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AU"/>
              <a:t>High-Tech Infrastructure</a:t>
            </a:r>
            <a:endParaRPr/>
          </a:p>
        </p:txBody>
      </p:sp>
      <p:pic>
        <p:nvPicPr>
          <p:cNvPr id="144" name="Google Shape;144;p16" descr="Beautify as image"/>
          <p:cNvPicPr preferRelativeResize="0"/>
          <p:nvPr/>
        </p:nvPicPr>
        <p:blipFill rotWithShape="1">
          <a:blip r:embed="rId3">
            <a:alphaModFix/>
          </a:blip>
          <a:srcRect l="15114" t="26910" r="11727" b="5732"/>
          <a:stretch/>
        </p:blipFill>
        <p:spPr>
          <a:xfrm>
            <a:off x="1705938" y="1835475"/>
            <a:ext cx="8989226" cy="46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as conference 26">
      <a:dk1>
        <a:srgbClr val="000000"/>
      </a:dk1>
      <a:lt1>
        <a:srgbClr val="FFFFFF"/>
      </a:lt1>
      <a:dk2>
        <a:srgbClr val="1056A4"/>
      </a:dk2>
      <a:lt2>
        <a:srgbClr val="4686C5"/>
      </a:lt2>
      <a:accent1>
        <a:srgbClr val="1056A4"/>
      </a:accent1>
      <a:accent2>
        <a:srgbClr val="D85327"/>
      </a:accent2>
      <a:accent3>
        <a:srgbClr val="FBAF41"/>
      </a:accent3>
      <a:accent4>
        <a:srgbClr val="C6DFF1"/>
      </a:accent4>
      <a:accent5>
        <a:srgbClr val="CEAD2C"/>
      </a:accent5>
      <a:accent6>
        <a:srgbClr val="4987C7"/>
      </a:accent6>
      <a:hlink>
        <a:srgbClr val="44546A"/>
      </a:hlink>
      <a:folHlink>
        <a:srgbClr val="4454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eas conference 26">
      <a:dk1>
        <a:srgbClr val="000000"/>
      </a:dk1>
      <a:lt1>
        <a:srgbClr val="FFFFFF"/>
      </a:lt1>
      <a:dk2>
        <a:srgbClr val="1056A4"/>
      </a:dk2>
      <a:lt2>
        <a:srgbClr val="4686C5"/>
      </a:lt2>
      <a:accent1>
        <a:srgbClr val="1056A4"/>
      </a:accent1>
      <a:accent2>
        <a:srgbClr val="D85327"/>
      </a:accent2>
      <a:accent3>
        <a:srgbClr val="FBAF41"/>
      </a:accent3>
      <a:accent4>
        <a:srgbClr val="C6DFF1"/>
      </a:accent4>
      <a:accent5>
        <a:srgbClr val="CEAD2C"/>
      </a:accent5>
      <a:accent6>
        <a:srgbClr val="4987C7"/>
      </a:accent6>
      <a:hlink>
        <a:srgbClr val="44546A"/>
      </a:hlink>
      <a:folHlink>
        <a:srgbClr val="4454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CDF2D0F0E784990855012FA6C96F2" ma:contentTypeVersion="20" ma:contentTypeDescription="Create a new document." ma:contentTypeScope="" ma:versionID="d5159aecd5dbac4c023032b45ceb603d">
  <xsd:schema xmlns:xsd="http://www.w3.org/2001/XMLSchema" xmlns:xs="http://www.w3.org/2001/XMLSchema" xmlns:p="http://schemas.microsoft.com/office/2006/metadata/properties" xmlns:ns2="625ce9dc-d0f5-4bcd-92ef-9f13df565d2c" xmlns:ns3="424c84df-a2fb-47a8-8ab1-6af9ffdd3e1f" targetNamespace="http://schemas.microsoft.com/office/2006/metadata/properties" ma:root="true" ma:fieldsID="a3a4e0d868005960c33a48563a03916a" ns2:_="" ns3:_="">
    <xsd:import namespace="625ce9dc-d0f5-4bcd-92ef-9f13df565d2c"/>
    <xsd:import namespace="424c84df-a2fb-47a8-8ab1-6af9ffdd3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JeevikaIsrani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ce9dc-d0f5-4bcd-92ef-9f13df565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d987339-d72f-4816-ad79-287ec5a6b8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JeevikaIsrani" ma:index="25" nillable="true" ma:displayName="Order" ma:format="Dropdown" ma:internalName="JeevikaIsrani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c84df-a2fb-47a8-8ab1-6af9ffdd3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78d92e-2481-4d9f-8af9-f7ccbf92df77}" ma:internalName="TaxCatchAll" ma:showField="CatchAllData" ma:web="424c84df-a2fb-47a8-8ab1-6af9ffdd3e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5ce9dc-d0f5-4bcd-92ef-9f13df565d2c">
      <Terms xmlns="http://schemas.microsoft.com/office/infopath/2007/PartnerControls"/>
    </lcf76f155ced4ddcb4097134ff3c332f>
    <JeevikaIsrani xmlns="625ce9dc-d0f5-4bcd-92ef-9f13df565d2c" xsi:nil="true"/>
    <TaxCatchAll xmlns="424c84df-a2fb-47a8-8ab1-6af9ffdd3e1f" xsi:nil="true"/>
  </documentManagement>
</p:properties>
</file>

<file path=customXml/itemProps1.xml><?xml version="1.0" encoding="utf-8"?>
<ds:datastoreItem xmlns:ds="http://schemas.openxmlformats.org/officeDocument/2006/customXml" ds:itemID="{618EBD92-0320-4BD8-A467-1CDF7CA0498E}"/>
</file>

<file path=customXml/itemProps2.xml><?xml version="1.0" encoding="utf-8"?>
<ds:datastoreItem xmlns:ds="http://schemas.openxmlformats.org/officeDocument/2006/customXml" ds:itemID="{E497F253-18DB-4ACC-A5A8-A35E64B141FB}"/>
</file>

<file path=customXml/itemProps3.xml><?xml version="1.0" encoding="utf-8"?>
<ds:datastoreItem xmlns:ds="http://schemas.openxmlformats.org/officeDocument/2006/customXml" ds:itemID="{6A78139B-76A4-4C05-A3A9-0CF5DAC7AC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Widescreen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Office Theme</vt:lpstr>
      <vt:lpstr>Believing in Quality: Stakeholder Perceptions of English Language Education in Cambodia</vt:lpstr>
      <vt:lpstr>What this talks covers </vt:lpstr>
      <vt:lpstr>How the study is framed</vt:lpstr>
      <vt:lpstr>Who responded</vt:lpstr>
      <vt:lpstr>The shape of that belief, in numbers</vt:lpstr>
      <vt:lpstr>What stakeholders look for, in practice</vt:lpstr>
      <vt:lpstr>What stakeholders recognise</vt:lpstr>
      <vt:lpstr>How the market communicates quality</vt:lpstr>
      <vt:lpstr>What schools also provide</vt:lpstr>
      <vt:lpstr>What stakeholders believe, and what the market shows them</vt:lpstr>
      <vt:lpstr>Belief on quality and belief management</vt:lpstr>
      <vt:lpstr>Belief in quality requires shared evidence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Believing in Quality: Stakeholder Perceptions of English Language Education in Cambodia</dc:title>
  <cp:lastModifiedBy>Vutha Ros</cp:lastModifiedBy>
  <cp:revision>1</cp:revision>
  <dcterms:modified xsi:type="dcterms:W3CDTF">2026-04-30T09:34:23Z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0x0101009B6CDF2D0F0E784990855012FA6C96F2</vt:lpwstr>
  </property>
</Properties>
</file>