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22"/>
  </p:notesMasterIdLst>
  <p:handoutMasterIdLst>
    <p:handoutMasterId r:id="rId23"/>
  </p:handoutMasterIdLst>
  <p:sldIdLst>
    <p:sldId id="4247" r:id="rId4"/>
    <p:sldId id="4227" r:id="rId5"/>
    <p:sldId id="4082" r:id="rId6"/>
    <p:sldId id="4179" r:id="rId7"/>
    <p:sldId id="4221" r:id="rId8"/>
    <p:sldId id="4172" r:id="rId9"/>
    <p:sldId id="4246" r:id="rId10"/>
    <p:sldId id="4169" r:id="rId11"/>
    <p:sldId id="4152" r:id="rId12"/>
    <p:sldId id="4145" r:id="rId13"/>
    <p:sldId id="4204" r:id="rId14"/>
    <p:sldId id="4229" r:id="rId15"/>
    <p:sldId id="1002" r:id="rId16"/>
    <p:sldId id="4239" r:id="rId17"/>
    <p:sldId id="4232" r:id="rId18"/>
    <p:sldId id="4244" r:id="rId19"/>
    <p:sldId id="4163" r:id="rId20"/>
    <p:sldId id="4175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9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3891" autoAdjust="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12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E6B7D-A9AB-44F0-BD86-4D9E9BF3E2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DB7AC8-0B3B-46CB-BE2D-1CDBB51E8926}">
      <dgm:prSet phldrT="[Text]"/>
      <dgm:spPr/>
      <dgm:t>
        <a:bodyPr/>
        <a:lstStyle/>
        <a:p>
          <a:r>
            <a:rPr lang="en-US" b="1" dirty="0"/>
            <a:t>NPAS application is received and prepared for assessment by the SAA administration support officer</a:t>
          </a:r>
        </a:p>
      </dgm:t>
    </dgm:pt>
    <dgm:pt modelId="{9FFFEBDB-95DA-4CCA-9CFC-525B36F51716}" type="parTrans" cxnId="{EE44D373-7172-4B3C-8B40-D0BCC9CAA002}">
      <dgm:prSet/>
      <dgm:spPr/>
      <dgm:t>
        <a:bodyPr/>
        <a:lstStyle/>
        <a:p>
          <a:endParaRPr lang="en-US"/>
        </a:p>
      </dgm:t>
    </dgm:pt>
    <dgm:pt modelId="{B8D53BB6-C219-42E6-BE22-C1BB8DE68FE5}" type="sibTrans" cxnId="{EE44D373-7172-4B3C-8B40-D0BCC9CAA002}">
      <dgm:prSet/>
      <dgm:spPr/>
      <dgm:t>
        <a:bodyPr/>
        <a:lstStyle/>
        <a:p>
          <a:endParaRPr lang="en-US" dirty="0"/>
        </a:p>
      </dgm:t>
    </dgm:pt>
    <dgm:pt modelId="{FA731211-D58F-4F65-8D9F-C1D38DDE60BE}">
      <dgm:prSet phldrT="[Text]"/>
      <dgm:spPr/>
      <dgm:t>
        <a:bodyPr/>
        <a:lstStyle/>
        <a:p>
          <a:r>
            <a:rPr lang="en-US" b="1" dirty="0"/>
            <a:t>The SAA administration support officer liaises with the Secretary of SAA to engage an  assessor</a:t>
          </a:r>
        </a:p>
      </dgm:t>
    </dgm:pt>
    <dgm:pt modelId="{58742493-F4D3-4D7D-A6C0-8C8EF036525A}" type="parTrans" cxnId="{E14D0115-5B2D-4164-B98A-47168817D669}">
      <dgm:prSet/>
      <dgm:spPr/>
      <dgm:t>
        <a:bodyPr/>
        <a:lstStyle/>
        <a:p>
          <a:endParaRPr lang="en-US"/>
        </a:p>
      </dgm:t>
    </dgm:pt>
    <dgm:pt modelId="{14E46B3F-97F4-4A0A-A199-A35C7168158F}" type="sibTrans" cxnId="{E14D0115-5B2D-4164-B98A-47168817D669}">
      <dgm:prSet/>
      <dgm:spPr/>
      <dgm:t>
        <a:bodyPr/>
        <a:lstStyle/>
        <a:p>
          <a:endParaRPr lang="en-US" dirty="0"/>
        </a:p>
      </dgm:t>
    </dgm:pt>
    <dgm:pt modelId="{C1B96CDA-A5DE-49FD-8C8E-A8DD281A1B3D}">
      <dgm:prSet phldrT="[Text]"/>
      <dgm:spPr/>
      <dgm:t>
        <a:bodyPr/>
        <a:lstStyle/>
        <a:p>
          <a:r>
            <a:rPr lang="en-US" b="1" dirty="0"/>
            <a:t>The SAA administrative support officer prepares a secure digital file for the application and makes it available to the assessor</a:t>
          </a:r>
        </a:p>
      </dgm:t>
    </dgm:pt>
    <dgm:pt modelId="{61C637D3-C503-4BB8-A59C-14EBF78E9976}" type="parTrans" cxnId="{86FACB09-AFD1-451F-804F-D89EA50072A7}">
      <dgm:prSet/>
      <dgm:spPr/>
      <dgm:t>
        <a:bodyPr/>
        <a:lstStyle/>
        <a:p>
          <a:endParaRPr lang="en-US"/>
        </a:p>
      </dgm:t>
    </dgm:pt>
    <dgm:pt modelId="{DF9B7BE6-5576-4581-A222-FA1D0448CF8E}" type="sibTrans" cxnId="{86FACB09-AFD1-451F-804F-D89EA50072A7}">
      <dgm:prSet/>
      <dgm:spPr/>
      <dgm:t>
        <a:bodyPr/>
        <a:lstStyle/>
        <a:p>
          <a:endParaRPr lang="en-US" dirty="0"/>
        </a:p>
      </dgm:t>
    </dgm:pt>
    <dgm:pt modelId="{44C9896E-8DFE-47EE-B27D-341A0480EBEB}">
      <dgm:prSet phldrT="[Text]"/>
      <dgm:spPr/>
      <dgm:t>
        <a:bodyPr/>
        <a:lstStyle/>
        <a:p>
          <a:r>
            <a:rPr lang="en-US" b="1" dirty="0"/>
            <a:t>The application is assessed by the assessor liaising with the property applicant to determine where all NPAS requirements are met</a:t>
          </a:r>
        </a:p>
      </dgm:t>
    </dgm:pt>
    <dgm:pt modelId="{1533C51C-81E3-470B-952B-FA74A1425619}" type="parTrans" cxnId="{F8A9C24E-6779-4E5E-B6D9-AA43D519C96F}">
      <dgm:prSet/>
      <dgm:spPr/>
      <dgm:t>
        <a:bodyPr/>
        <a:lstStyle/>
        <a:p>
          <a:endParaRPr lang="en-US"/>
        </a:p>
      </dgm:t>
    </dgm:pt>
    <dgm:pt modelId="{88292D29-0EFE-421A-805D-E28FECD7B020}" type="sibTrans" cxnId="{F8A9C24E-6779-4E5E-B6D9-AA43D519C96F}">
      <dgm:prSet/>
      <dgm:spPr/>
      <dgm:t>
        <a:bodyPr/>
        <a:lstStyle/>
        <a:p>
          <a:endParaRPr lang="en-US" dirty="0"/>
        </a:p>
      </dgm:t>
    </dgm:pt>
    <dgm:pt modelId="{C893F4DC-2FE5-49B7-9C23-B65E34AFE058}">
      <dgm:prSet phldrT="[Text]"/>
      <dgm:spPr/>
      <dgm:t>
        <a:bodyPr/>
        <a:lstStyle/>
        <a:p>
          <a:r>
            <a:rPr lang="en-US" b="1" dirty="0"/>
            <a:t>The assessor will submit a report with a recommendation, to the Secretary of SAA </a:t>
          </a:r>
        </a:p>
      </dgm:t>
    </dgm:pt>
    <dgm:pt modelId="{055AF434-FDB3-4415-81EC-B8076FA9A8B1}" type="parTrans" cxnId="{C510D97F-D1D5-4B00-93C2-FAC82034780C}">
      <dgm:prSet/>
      <dgm:spPr/>
      <dgm:t>
        <a:bodyPr/>
        <a:lstStyle/>
        <a:p>
          <a:endParaRPr lang="en-US"/>
        </a:p>
      </dgm:t>
    </dgm:pt>
    <dgm:pt modelId="{9B65E752-B2DC-4A26-AAEC-3948B71F96D6}" type="sibTrans" cxnId="{C510D97F-D1D5-4B00-93C2-FAC82034780C}">
      <dgm:prSet/>
      <dgm:spPr/>
      <dgm:t>
        <a:bodyPr/>
        <a:lstStyle/>
        <a:p>
          <a:endParaRPr lang="en-US" dirty="0"/>
        </a:p>
      </dgm:t>
    </dgm:pt>
    <dgm:pt modelId="{B3BE29BA-48EC-43CD-9245-087778561BDB}">
      <dgm:prSet phldrT="[Text]"/>
      <dgm:spPr/>
      <dgm:t>
        <a:bodyPr/>
        <a:lstStyle/>
        <a:p>
          <a:r>
            <a:rPr lang="en-US" b="1" dirty="0"/>
            <a:t>The assessors report will be included on the next SAA National Committee for board consideration and endorsement</a:t>
          </a:r>
        </a:p>
      </dgm:t>
    </dgm:pt>
    <dgm:pt modelId="{FFFACAF9-3251-4204-9D42-ABA0A5BCB214}" type="parTrans" cxnId="{136DF82E-ECDA-40C3-BBD3-34209233D791}">
      <dgm:prSet/>
      <dgm:spPr/>
      <dgm:t>
        <a:bodyPr/>
        <a:lstStyle/>
        <a:p>
          <a:endParaRPr lang="en-US"/>
        </a:p>
      </dgm:t>
    </dgm:pt>
    <dgm:pt modelId="{C7380589-F89B-4CBE-A29E-A5A945F56BEF}" type="sibTrans" cxnId="{136DF82E-ECDA-40C3-BBD3-34209233D791}">
      <dgm:prSet/>
      <dgm:spPr/>
      <dgm:t>
        <a:bodyPr/>
        <a:lstStyle/>
        <a:p>
          <a:endParaRPr lang="en-US" dirty="0"/>
        </a:p>
      </dgm:t>
    </dgm:pt>
    <dgm:pt modelId="{77BAC6CF-62E3-48CE-8BD8-CF7968749C7A}">
      <dgm:prSet phldrT="[Text]"/>
      <dgm:spPr/>
      <dgm:t>
        <a:bodyPr/>
        <a:lstStyle/>
        <a:p>
          <a:r>
            <a:rPr lang="en-US" b="1" dirty="0"/>
            <a:t>The Secretary of SAA will notify the applicant property of the outcome and finalise the brand licensing agreement if applicable</a:t>
          </a:r>
        </a:p>
      </dgm:t>
    </dgm:pt>
    <dgm:pt modelId="{B341760D-310B-4988-AD06-3EB610BD9754}" type="parTrans" cxnId="{2E974E10-3038-4C77-9C7D-9B31BA3309F8}">
      <dgm:prSet/>
      <dgm:spPr/>
      <dgm:t>
        <a:bodyPr/>
        <a:lstStyle/>
        <a:p>
          <a:endParaRPr lang="en-US"/>
        </a:p>
      </dgm:t>
    </dgm:pt>
    <dgm:pt modelId="{4F4B64AC-A702-4782-8EBE-7DC78098E6F4}" type="sibTrans" cxnId="{2E974E10-3038-4C77-9C7D-9B31BA3309F8}">
      <dgm:prSet/>
      <dgm:spPr/>
      <dgm:t>
        <a:bodyPr/>
        <a:lstStyle/>
        <a:p>
          <a:endParaRPr lang="en-US"/>
        </a:p>
      </dgm:t>
    </dgm:pt>
    <dgm:pt modelId="{DBE0047A-0832-4033-91C0-3CA37FDA71F2}" type="pres">
      <dgm:prSet presAssocID="{A60E6B7D-A9AB-44F0-BD86-4D9E9BF3E2D2}" presName="Name0" presStyleCnt="0">
        <dgm:presLayoutVars>
          <dgm:dir/>
          <dgm:resizeHandles val="exact"/>
        </dgm:presLayoutVars>
      </dgm:prSet>
      <dgm:spPr/>
    </dgm:pt>
    <dgm:pt modelId="{11A1D20F-1ECF-4ACC-B373-7982E35F8912}" type="pres">
      <dgm:prSet presAssocID="{8EDB7AC8-0B3B-46CB-BE2D-1CDBB51E8926}" presName="node" presStyleLbl="node1" presStyleIdx="0" presStyleCnt="7">
        <dgm:presLayoutVars>
          <dgm:bulletEnabled val="1"/>
        </dgm:presLayoutVars>
      </dgm:prSet>
      <dgm:spPr/>
    </dgm:pt>
    <dgm:pt modelId="{0A721755-7227-42B1-871F-016FDE2D8F96}" type="pres">
      <dgm:prSet presAssocID="{B8D53BB6-C219-42E6-BE22-C1BB8DE68FE5}" presName="sibTrans" presStyleLbl="sibTrans2D1" presStyleIdx="0" presStyleCnt="6"/>
      <dgm:spPr/>
    </dgm:pt>
    <dgm:pt modelId="{7605A6C9-D0A8-467D-8346-6587A786652C}" type="pres">
      <dgm:prSet presAssocID="{B8D53BB6-C219-42E6-BE22-C1BB8DE68FE5}" presName="connectorText" presStyleLbl="sibTrans2D1" presStyleIdx="0" presStyleCnt="6"/>
      <dgm:spPr/>
    </dgm:pt>
    <dgm:pt modelId="{600B8186-CE10-4FB5-9D1D-E26D220EBEC2}" type="pres">
      <dgm:prSet presAssocID="{FA731211-D58F-4F65-8D9F-C1D38DDE60BE}" presName="node" presStyleLbl="node1" presStyleIdx="1" presStyleCnt="7">
        <dgm:presLayoutVars>
          <dgm:bulletEnabled val="1"/>
        </dgm:presLayoutVars>
      </dgm:prSet>
      <dgm:spPr/>
    </dgm:pt>
    <dgm:pt modelId="{CC28C254-0672-436F-B268-33A1DA05519F}" type="pres">
      <dgm:prSet presAssocID="{14E46B3F-97F4-4A0A-A199-A35C7168158F}" presName="sibTrans" presStyleLbl="sibTrans2D1" presStyleIdx="1" presStyleCnt="6"/>
      <dgm:spPr/>
    </dgm:pt>
    <dgm:pt modelId="{81A97C07-39D0-4F11-AF67-00B07A08F739}" type="pres">
      <dgm:prSet presAssocID="{14E46B3F-97F4-4A0A-A199-A35C7168158F}" presName="connectorText" presStyleLbl="sibTrans2D1" presStyleIdx="1" presStyleCnt="6"/>
      <dgm:spPr/>
    </dgm:pt>
    <dgm:pt modelId="{208CB8FB-C48E-45C4-8C4B-D612EE2934CB}" type="pres">
      <dgm:prSet presAssocID="{C1B96CDA-A5DE-49FD-8C8E-A8DD281A1B3D}" presName="node" presStyleLbl="node1" presStyleIdx="2" presStyleCnt="7">
        <dgm:presLayoutVars>
          <dgm:bulletEnabled val="1"/>
        </dgm:presLayoutVars>
      </dgm:prSet>
      <dgm:spPr/>
    </dgm:pt>
    <dgm:pt modelId="{DC7C2C36-E501-44F7-823C-ED1A499B9DCA}" type="pres">
      <dgm:prSet presAssocID="{DF9B7BE6-5576-4581-A222-FA1D0448CF8E}" presName="sibTrans" presStyleLbl="sibTrans2D1" presStyleIdx="2" presStyleCnt="6"/>
      <dgm:spPr/>
    </dgm:pt>
    <dgm:pt modelId="{4E42E3A1-7473-42D7-8D21-E62E0C49B294}" type="pres">
      <dgm:prSet presAssocID="{DF9B7BE6-5576-4581-A222-FA1D0448CF8E}" presName="connectorText" presStyleLbl="sibTrans2D1" presStyleIdx="2" presStyleCnt="6"/>
      <dgm:spPr/>
    </dgm:pt>
    <dgm:pt modelId="{AB5A4832-FBD7-4BC8-B67A-517E92D37ED1}" type="pres">
      <dgm:prSet presAssocID="{44C9896E-8DFE-47EE-B27D-341A0480EBEB}" presName="node" presStyleLbl="node1" presStyleIdx="3" presStyleCnt="7">
        <dgm:presLayoutVars>
          <dgm:bulletEnabled val="1"/>
        </dgm:presLayoutVars>
      </dgm:prSet>
      <dgm:spPr/>
    </dgm:pt>
    <dgm:pt modelId="{5251F0CC-2385-482A-AE0C-8F809B470BC0}" type="pres">
      <dgm:prSet presAssocID="{88292D29-0EFE-421A-805D-E28FECD7B020}" presName="sibTrans" presStyleLbl="sibTrans2D1" presStyleIdx="3" presStyleCnt="6"/>
      <dgm:spPr/>
    </dgm:pt>
    <dgm:pt modelId="{91D5B9FE-B4EF-4E41-9744-E726E5174F39}" type="pres">
      <dgm:prSet presAssocID="{88292D29-0EFE-421A-805D-E28FECD7B020}" presName="connectorText" presStyleLbl="sibTrans2D1" presStyleIdx="3" presStyleCnt="6"/>
      <dgm:spPr/>
    </dgm:pt>
    <dgm:pt modelId="{9433A7C3-2A6C-4A61-ABA0-E982619DCC32}" type="pres">
      <dgm:prSet presAssocID="{C893F4DC-2FE5-49B7-9C23-B65E34AFE058}" presName="node" presStyleLbl="node1" presStyleIdx="4" presStyleCnt="7">
        <dgm:presLayoutVars>
          <dgm:bulletEnabled val="1"/>
        </dgm:presLayoutVars>
      </dgm:prSet>
      <dgm:spPr/>
    </dgm:pt>
    <dgm:pt modelId="{501D6766-3813-438B-B20B-D2C4D067D2F1}" type="pres">
      <dgm:prSet presAssocID="{9B65E752-B2DC-4A26-AAEC-3948B71F96D6}" presName="sibTrans" presStyleLbl="sibTrans2D1" presStyleIdx="4" presStyleCnt="6"/>
      <dgm:spPr/>
    </dgm:pt>
    <dgm:pt modelId="{0ADE5147-F732-45BF-8FC4-9F237AD1E4AE}" type="pres">
      <dgm:prSet presAssocID="{9B65E752-B2DC-4A26-AAEC-3948B71F96D6}" presName="connectorText" presStyleLbl="sibTrans2D1" presStyleIdx="4" presStyleCnt="6"/>
      <dgm:spPr/>
    </dgm:pt>
    <dgm:pt modelId="{74D650C6-B1AE-4C38-9D20-B996FA8F4929}" type="pres">
      <dgm:prSet presAssocID="{B3BE29BA-48EC-43CD-9245-087778561BDB}" presName="node" presStyleLbl="node1" presStyleIdx="5" presStyleCnt="7">
        <dgm:presLayoutVars>
          <dgm:bulletEnabled val="1"/>
        </dgm:presLayoutVars>
      </dgm:prSet>
      <dgm:spPr/>
    </dgm:pt>
    <dgm:pt modelId="{7D96DD5E-1AA5-4190-B92D-F25C9DB9E4D9}" type="pres">
      <dgm:prSet presAssocID="{C7380589-F89B-4CBE-A29E-A5A945F56BEF}" presName="sibTrans" presStyleLbl="sibTrans2D1" presStyleIdx="5" presStyleCnt="6"/>
      <dgm:spPr/>
    </dgm:pt>
    <dgm:pt modelId="{F7BEB4AD-3C52-4D3B-938B-F27DDF6BC929}" type="pres">
      <dgm:prSet presAssocID="{C7380589-F89B-4CBE-A29E-A5A945F56BEF}" presName="connectorText" presStyleLbl="sibTrans2D1" presStyleIdx="5" presStyleCnt="6"/>
      <dgm:spPr/>
    </dgm:pt>
    <dgm:pt modelId="{5ABA3924-FC3C-4AEE-B72B-09790A936AE8}" type="pres">
      <dgm:prSet presAssocID="{77BAC6CF-62E3-48CE-8BD8-CF7968749C7A}" presName="node" presStyleLbl="node1" presStyleIdx="6" presStyleCnt="7">
        <dgm:presLayoutVars>
          <dgm:bulletEnabled val="1"/>
        </dgm:presLayoutVars>
      </dgm:prSet>
      <dgm:spPr/>
    </dgm:pt>
  </dgm:ptLst>
  <dgm:cxnLst>
    <dgm:cxn modelId="{0C792C05-9EF5-4537-AC69-7F9F7E2C6979}" type="presOf" srcId="{88292D29-0EFE-421A-805D-E28FECD7B020}" destId="{91D5B9FE-B4EF-4E41-9744-E726E5174F39}" srcOrd="1" destOrd="0" presId="urn:microsoft.com/office/officeart/2005/8/layout/process1"/>
    <dgm:cxn modelId="{86FACB09-AFD1-451F-804F-D89EA50072A7}" srcId="{A60E6B7D-A9AB-44F0-BD86-4D9E9BF3E2D2}" destId="{C1B96CDA-A5DE-49FD-8C8E-A8DD281A1B3D}" srcOrd="2" destOrd="0" parTransId="{61C637D3-C503-4BB8-A59C-14EBF78E9976}" sibTransId="{DF9B7BE6-5576-4581-A222-FA1D0448CF8E}"/>
    <dgm:cxn modelId="{F259EF09-387E-486C-BF25-3B61BC812541}" type="presOf" srcId="{14E46B3F-97F4-4A0A-A199-A35C7168158F}" destId="{81A97C07-39D0-4F11-AF67-00B07A08F739}" srcOrd="1" destOrd="0" presId="urn:microsoft.com/office/officeart/2005/8/layout/process1"/>
    <dgm:cxn modelId="{D7AB180D-72A1-4305-BB76-3CF3D2088404}" type="presOf" srcId="{88292D29-0EFE-421A-805D-E28FECD7B020}" destId="{5251F0CC-2385-482A-AE0C-8F809B470BC0}" srcOrd="0" destOrd="0" presId="urn:microsoft.com/office/officeart/2005/8/layout/process1"/>
    <dgm:cxn modelId="{B4866B0E-09CC-4B4E-8E68-C261F9046D03}" type="presOf" srcId="{B8D53BB6-C219-42E6-BE22-C1BB8DE68FE5}" destId="{7605A6C9-D0A8-467D-8346-6587A786652C}" srcOrd="1" destOrd="0" presId="urn:microsoft.com/office/officeart/2005/8/layout/process1"/>
    <dgm:cxn modelId="{2E974E10-3038-4C77-9C7D-9B31BA3309F8}" srcId="{A60E6B7D-A9AB-44F0-BD86-4D9E9BF3E2D2}" destId="{77BAC6CF-62E3-48CE-8BD8-CF7968749C7A}" srcOrd="6" destOrd="0" parTransId="{B341760D-310B-4988-AD06-3EB610BD9754}" sibTransId="{4F4B64AC-A702-4782-8EBE-7DC78098E6F4}"/>
    <dgm:cxn modelId="{E14D0115-5B2D-4164-B98A-47168817D669}" srcId="{A60E6B7D-A9AB-44F0-BD86-4D9E9BF3E2D2}" destId="{FA731211-D58F-4F65-8D9F-C1D38DDE60BE}" srcOrd="1" destOrd="0" parTransId="{58742493-F4D3-4D7D-A6C0-8C8EF036525A}" sibTransId="{14E46B3F-97F4-4A0A-A199-A35C7168158F}"/>
    <dgm:cxn modelId="{FF4A111B-A7CF-46B7-9AF8-51DAF44AE518}" type="presOf" srcId="{8EDB7AC8-0B3B-46CB-BE2D-1CDBB51E8926}" destId="{11A1D20F-1ECF-4ACC-B373-7982E35F8912}" srcOrd="0" destOrd="0" presId="urn:microsoft.com/office/officeart/2005/8/layout/process1"/>
    <dgm:cxn modelId="{DC607E20-E1FF-4803-9141-BE1BCEC8A070}" type="presOf" srcId="{77BAC6CF-62E3-48CE-8BD8-CF7968749C7A}" destId="{5ABA3924-FC3C-4AEE-B72B-09790A936AE8}" srcOrd="0" destOrd="0" presId="urn:microsoft.com/office/officeart/2005/8/layout/process1"/>
    <dgm:cxn modelId="{C90A9B21-F0C5-4670-B6A4-DBB0C1F684BB}" type="presOf" srcId="{C7380589-F89B-4CBE-A29E-A5A945F56BEF}" destId="{7D96DD5E-1AA5-4190-B92D-F25C9DB9E4D9}" srcOrd="0" destOrd="0" presId="urn:microsoft.com/office/officeart/2005/8/layout/process1"/>
    <dgm:cxn modelId="{136DF82E-ECDA-40C3-BBD3-34209233D791}" srcId="{A60E6B7D-A9AB-44F0-BD86-4D9E9BF3E2D2}" destId="{B3BE29BA-48EC-43CD-9245-087778561BDB}" srcOrd="5" destOrd="0" parTransId="{FFFACAF9-3251-4204-9D42-ABA0A5BCB214}" sibTransId="{C7380589-F89B-4CBE-A29E-A5A945F56BEF}"/>
    <dgm:cxn modelId="{7D70C230-C3B8-41EE-B4B6-70448F58AFBD}" type="presOf" srcId="{9B65E752-B2DC-4A26-AAEC-3948B71F96D6}" destId="{0ADE5147-F732-45BF-8FC4-9F237AD1E4AE}" srcOrd="1" destOrd="0" presId="urn:microsoft.com/office/officeart/2005/8/layout/process1"/>
    <dgm:cxn modelId="{3A251662-B362-4497-A984-3C1DACD130FF}" type="presOf" srcId="{C893F4DC-2FE5-49B7-9C23-B65E34AFE058}" destId="{9433A7C3-2A6C-4A61-ABA0-E982619DCC32}" srcOrd="0" destOrd="0" presId="urn:microsoft.com/office/officeart/2005/8/layout/process1"/>
    <dgm:cxn modelId="{70165B64-643B-49DE-A164-785DBA2824C7}" type="presOf" srcId="{9B65E752-B2DC-4A26-AAEC-3948B71F96D6}" destId="{501D6766-3813-438B-B20B-D2C4D067D2F1}" srcOrd="0" destOrd="0" presId="urn:microsoft.com/office/officeart/2005/8/layout/process1"/>
    <dgm:cxn modelId="{88CD5F45-B051-4507-A758-8C84BBE268A4}" type="presOf" srcId="{DF9B7BE6-5576-4581-A222-FA1D0448CF8E}" destId="{4E42E3A1-7473-42D7-8D21-E62E0C49B294}" srcOrd="1" destOrd="0" presId="urn:microsoft.com/office/officeart/2005/8/layout/process1"/>
    <dgm:cxn modelId="{F8A9C24E-6779-4E5E-B6D9-AA43D519C96F}" srcId="{A60E6B7D-A9AB-44F0-BD86-4D9E9BF3E2D2}" destId="{44C9896E-8DFE-47EE-B27D-341A0480EBEB}" srcOrd="3" destOrd="0" parTransId="{1533C51C-81E3-470B-952B-FA74A1425619}" sibTransId="{88292D29-0EFE-421A-805D-E28FECD7B020}"/>
    <dgm:cxn modelId="{EE44D373-7172-4B3C-8B40-D0BCC9CAA002}" srcId="{A60E6B7D-A9AB-44F0-BD86-4D9E9BF3E2D2}" destId="{8EDB7AC8-0B3B-46CB-BE2D-1CDBB51E8926}" srcOrd="0" destOrd="0" parTransId="{9FFFEBDB-95DA-4CCA-9CFC-525B36F51716}" sibTransId="{B8D53BB6-C219-42E6-BE22-C1BB8DE68FE5}"/>
    <dgm:cxn modelId="{C510D97F-D1D5-4B00-93C2-FAC82034780C}" srcId="{A60E6B7D-A9AB-44F0-BD86-4D9E9BF3E2D2}" destId="{C893F4DC-2FE5-49B7-9C23-B65E34AFE058}" srcOrd="4" destOrd="0" parTransId="{055AF434-FDB3-4415-81EC-B8076FA9A8B1}" sibTransId="{9B65E752-B2DC-4A26-AAEC-3948B71F96D6}"/>
    <dgm:cxn modelId="{3B292190-4460-4EA5-8421-645D87F304B2}" type="presOf" srcId="{B3BE29BA-48EC-43CD-9245-087778561BDB}" destId="{74D650C6-B1AE-4C38-9D20-B996FA8F4929}" srcOrd="0" destOrd="0" presId="urn:microsoft.com/office/officeart/2005/8/layout/process1"/>
    <dgm:cxn modelId="{2782899D-72B7-403F-A561-7BDD1192E547}" type="presOf" srcId="{B8D53BB6-C219-42E6-BE22-C1BB8DE68FE5}" destId="{0A721755-7227-42B1-871F-016FDE2D8F96}" srcOrd="0" destOrd="0" presId="urn:microsoft.com/office/officeart/2005/8/layout/process1"/>
    <dgm:cxn modelId="{8F19359E-0C82-4422-8713-5BE8C5F4A9DF}" type="presOf" srcId="{44C9896E-8DFE-47EE-B27D-341A0480EBEB}" destId="{AB5A4832-FBD7-4BC8-B67A-517E92D37ED1}" srcOrd="0" destOrd="0" presId="urn:microsoft.com/office/officeart/2005/8/layout/process1"/>
    <dgm:cxn modelId="{6403609E-2641-49F6-9AC2-47B4DD13DE6B}" type="presOf" srcId="{A60E6B7D-A9AB-44F0-BD86-4D9E9BF3E2D2}" destId="{DBE0047A-0832-4033-91C0-3CA37FDA71F2}" srcOrd="0" destOrd="0" presId="urn:microsoft.com/office/officeart/2005/8/layout/process1"/>
    <dgm:cxn modelId="{B95A98B8-C629-41AA-A16E-5CE35D90FCCE}" type="presOf" srcId="{C1B96CDA-A5DE-49FD-8C8E-A8DD281A1B3D}" destId="{208CB8FB-C48E-45C4-8C4B-D612EE2934CB}" srcOrd="0" destOrd="0" presId="urn:microsoft.com/office/officeart/2005/8/layout/process1"/>
    <dgm:cxn modelId="{4AA719C2-0792-4151-96D8-F03AD9D7AB59}" type="presOf" srcId="{C7380589-F89B-4CBE-A29E-A5A945F56BEF}" destId="{F7BEB4AD-3C52-4D3B-938B-F27DDF6BC929}" srcOrd="1" destOrd="0" presId="urn:microsoft.com/office/officeart/2005/8/layout/process1"/>
    <dgm:cxn modelId="{2A9E27D1-D3E2-469E-8213-B26EF180A9FB}" type="presOf" srcId="{FA731211-D58F-4F65-8D9F-C1D38DDE60BE}" destId="{600B8186-CE10-4FB5-9D1D-E26D220EBEC2}" srcOrd="0" destOrd="0" presId="urn:microsoft.com/office/officeart/2005/8/layout/process1"/>
    <dgm:cxn modelId="{0651EED7-58FB-4270-A1A2-5E2DF9F4F814}" type="presOf" srcId="{DF9B7BE6-5576-4581-A222-FA1D0448CF8E}" destId="{DC7C2C36-E501-44F7-823C-ED1A499B9DCA}" srcOrd="0" destOrd="0" presId="urn:microsoft.com/office/officeart/2005/8/layout/process1"/>
    <dgm:cxn modelId="{AAE655F6-8CB9-43B5-97FA-4050D108051F}" type="presOf" srcId="{14E46B3F-97F4-4A0A-A199-A35C7168158F}" destId="{CC28C254-0672-436F-B268-33A1DA05519F}" srcOrd="0" destOrd="0" presId="urn:microsoft.com/office/officeart/2005/8/layout/process1"/>
    <dgm:cxn modelId="{96230290-07BD-47F6-8904-BC263492ACBA}" type="presParOf" srcId="{DBE0047A-0832-4033-91C0-3CA37FDA71F2}" destId="{11A1D20F-1ECF-4ACC-B373-7982E35F8912}" srcOrd="0" destOrd="0" presId="urn:microsoft.com/office/officeart/2005/8/layout/process1"/>
    <dgm:cxn modelId="{A0F5769A-30A5-4671-A9C9-BD5B1EE55DF8}" type="presParOf" srcId="{DBE0047A-0832-4033-91C0-3CA37FDA71F2}" destId="{0A721755-7227-42B1-871F-016FDE2D8F96}" srcOrd="1" destOrd="0" presId="urn:microsoft.com/office/officeart/2005/8/layout/process1"/>
    <dgm:cxn modelId="{8E5E2E89-BB9F-4B32-B716-155E01B6CD85}" type="presParOf" srcId="{0A721755-7227-42B1-871F-016FDE2D8F96}" destId="{7605A6C9-D0A8-467D-8346-6587A786652C}" srcOrd="0" destOrd="0" presId="urn:microsoft.com/office/officeart/2005/8/layout/process1"/>
    <dgm:cxn modelId="{F6F5FF82-23E4-4B93-ADD2-0EA5509F2A70}" type="presParOf" srcId="{DBE0047A-0832-4033-91C0-3CA37FDA71F2}" destId="{600B8186-CE10-4FB5-9D1D-E26D220EBEC2}" srcOrd="2" destOrd="0" presId="urn:microsoft.com/office/officeart/2005/8/layout/process1"/>
    <dgm:cxn modelId="{ABBD8498-4713-4C7C-AE39-ED61A5BFB800}" type="presParOf" srcId="{DBE0047A-0832-4033-91C0-3CA37FDA71F2}" destId="{CC28C254-0672-436F-B268-33A1DA05519F}" srcOrd="3" destOrd="0" presId="urn:microsoft.com/office/officeart/2005/8/layout/process1"/>
    <dgm:cxn modelId="{32AE60BC-82B9-43BD-89FA-5B076B94236E}" type="presParOf" srcId="{CC28C254-0672-436F-B268-33A1DA05519F}" destId="{81A97C07-39D0-4F11-AF67-00B07A08F739}" srcOrd="0" destOrd="0" presId="urn:microsoft.com/office/officeart/2005/8/layout/process1"/>
    <dgm:cxn modelId="{A432FB83-F74E-42B2-A394-5DE1F29EF13C}" type="presParOf" srcId="{DBE0047A-0832-4033-91C0-3CA37FDA71F2}" destId="{208CB8FB-C48E-45C4-8C4B-D612EE2934CB}" srcOrd="4" destOrd="0" presId="urn:microsoft.com/office/officeart/2005/8/layout/process1"/>
    <dgm:cxn modelId="{209FBCBC-8EC0-4D6E-8969-75B073467835}" type="presParOf" srcId="{DBE0047A-0832-4033-91C0-3CA37FDA71F2}" destId="{DC7C2C36-E501-44F7-823C-ED1A499B9DCA}" srcOrd="5" destOrd="0" presId="urn:microsoft.com/office/officeart/2005/8/layout/process1"/>
    <dgm:cxn modelId="{30AF7E37-9920-461D-83CD-A82AFB0757E3}" type="presParOf" srcId="{DC7C2C36-E501-44F7-823C-ED1A499B9DCA}" destId="{4E42E3A1-7473-42D7-8D21-E62E0C49B294}" srcOrd="0" destOrd="0" presId="urn:microsoft.com/office/officeart/2005/8/layout/process1"/>
    <dgm:cxn modelId="{AF612359-8C4D-46F9-BBA8-EE2B13613F7B}" type="presParOf" srcId="{DBE0047A-0832-4033-91C0-3CA37FDA71F2}" destId="{AB5A4832-FBD7-4BC8-B67A-517E92D37ED1}" srcOrd="6" destOrd="0" presId="urn:microsoft.com/office/officeart/2005/8/layout/process1"/>
    <dgm:cxn modelId="{68F8727A-2477-4448-BA4E-CECD16412D2C}" type="presParOf" srcId="{DBE0047A-0832-4033-91C0-3CA37FDA71F2}" destId="{5251F0CC-2385-482A-AE0C-8F809B470BC0}" srcOrd="7" destOrd="0" presId="urn:microsoft.com/office/officeart/2005/8/layout/process1"/>
    <dgm:cxn modelId="{8C8EB0C7-1488-48C4-AC8A-FE9997121A92}" type="presParOf" srcId="{5251F0CC-2385-482A-AE0C-8F809B470BC0}" destId="{91D5B9FE-B4EF-4E41-9744-E726E5174F39}" srcOrd="0" destOrd="0" presId="urn:microsoft.com/office/officeart/2005/8/layout/process1"/>
    <dgm:cxn modelId="{F8C9C12C-CBAD-404D-87B0-C018CA8B3518}" type="presParOf" srcId="{DBE0047A-0832-4033-91C0-3CA37FDA71F2}" destId="{9433A7C3-2A6C-4A61-ABA0-E982619DCC32}" srcOrd="8" destOrd="0" presId="urn:microsoft.com/office/officeart/2005/8/layout/process1"/>
    <dgm:cxn modelId="{5594CA6C-ED23-4F3E-B507-4DDBB06B7F92}" type="presParOf" srcId="{DBE0047A-0832-4033-91C0-3CA37FDA71F2}" destId="{501D6766-3813-438B-B20B-D2C4D067D2F1}" srcOrd="9" destOrd="0" presId="urn:microsoft.com/office/officeart/2005/8/layout/process1"/>
    <dgm:cxn modelId="{7BE5F207-9451-4245-9469-1D282AE6A5D2}" type="presParOf" srcId="{501D6766-3813-438B-B20B-D2C4D067D2F1}" destId="{0ADE5147-F732-45BF-8FC4-9F237AD1E4AE}" srcOrd="0" destOrd="0" presId="urn:microsoft.com/office/officeart/2005/8/layout/process1"/>
    <dgm:cxn modelId="{872429F3-77ED-4E75-A44F-462F03C4082C}" type="presParOf" srcId="{DBE0047A-0832-4033-91C0-3CA37FDA71F2}" destId="{74D650C6-B1AE-4C38-9D20-B996FA8F4929}" srcOrd="10" destOrd="0" presId="urn:microsoft.com/office/officeart/2005/8/layout/process1"/>
    <dgm:cxn modelId="{B4C0AABB-1808-4F2C-8523-B108622E9402}" type="presParOf" srcId="{DBE0047A-0832-4033-91C0-3CA37FDA71F2}" destId="{7D96DD5E-1AA5-4190-B92D-F25C9DB9E4D9}" srcOrd="11" destOrd="0" presId="urn:microsoft.com/office/officeart/2005/8/layout/process1"/>
    <dgm:cxn modelId="{BD161733-3878-401E-83E0-B3D019BD7BA7}" type="presParOf" srcId="{7D96DD5E-1AA5-4190-B92D-F25C9DB9E4D9}" destId="{F7BEB4AD-3C52-4D3B-938B-F27DDF6BC929}" srcOrd="0" destOrd="0" presId="urn:microsoft.com/office/officeart/2005/8/layout/process1"/>
    <dgm:cxn modelId="{0C8D0010-BCCE-4628-A9A2-33560502BC07}" type="presParOf" srcId="{DBE0047A-0832-4033-91C0-3CA37FDA71F2}" destId="{5ABA3924-FC3C-4AEE-B72B-09790A936AE8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3ABA0-0118-48B1-9350-4C9879948DF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9D4C4A4-01D4-4487-8FF5-1815F1942C75}">
      <dgm:prSet phldrT="[Text]" phldr="0"/>
      <dgm:spPr/>
      <dgm:t>
        <a:bodyPr/>
        <a:lstStyle/>
        <a:p>
          <a:pPr algn="ctr"/>
          <a:r>
            <a:rPr lang="en-AU" dirty="0"/>
            <a:t>NOSC</a:t>
          </a:r>
        </a:p>
      </dgm:t>
    </dgm:pt>
    <dgm:pt modelId="{AE2AAFBD-284E-481F-AE35-1F0319AE741B}" type="parTrans" cxnId="{D4FC6CE8-5884-4480-8AA5-93A0607694BF}">
      <dgm:prSet/>
      <dgm:spPr/>
      <dgm:t>
        <a:bodyPr/>
        <a:lstStyle/>
        <a:p>
          <a:endParaRPr lang="en-AU"/>
        </a:p>
      </dgm:t>
    </dgm:pt>
    <dgm:pt modelId="{B6B5ACF9-B467-46E2-BB71-7662276946C4}" type="sibTrans" cxnId="{D4FC6CE8-5884-4480-8AA5-93A0607694BF}">
      <dgm:prSet/>
      <dgm:spPr/>
      <dgm:t>
        <a:bodyPr/>
        <a:lstStyle/>
        <a:p>
          <a:endParaRPr lang="en-AU"/>
        </a:p>
      </dgm:t>
    </dgm:pt>
    <dgm:pt modelId="{F04C27FC-D2CD-4776-A709-0128B6B02418}">
      <dgm:prSet phldrT="[Text]" phldr="0"/>
      <dgm:spPr/>
      <dgm:t>
        <a:bodyPr/>
        <a:lstStyle/>
        <a:p>
          <a:pPr algn="ctr"/>
          <a:r>
            <a:rPr lang="en-AU" dirty="0"/>
            <a:t>NATIONAL CODE</a:t>
          </a:r>
        </a:p>
      </dgm:t>
    </dgm:pt>
    <dgm:pt modelId="{6FF3FC8A-D4A5-4A8E-AF41-62102FFB4B17}" type="parTrans" cxnId="{529F7EE1-E423-4A51-A2A9-0A9ECDB19C39}">
      <dgm:prSet/>
      <dgm:spPr/>
      <dgm:t>
        <a:bodyPr/>
        <a:lstStyle/>
        <a:p>
          <a:endParaRPr lang="en-AU"/>
        </a:p>
      </dgm:t>
    </dgm:pt>
    <dgm:pt modelId="{40E0540B-BF5E-4324-B627-43768A5D9F36}" type="sibTrans" cxnId="{529F7EE1-E423-4A51-A2A9-0A9ECDB19C39}">
      <dgm:prSet/>
      <dgm:spPr/>
      <dgm:t>
        <a:bodyPr/>
        <a:lstStyle/>
        <a:p>
          <a:endParaRPr lang="en-AU"/>
        </a:p>
      </dgm:t>
    </dgm:pt>
    <dgm:pt modelId="{1C82CA87-0886-456C-90A2-F0BEB1662804}" type="pres">
      <dgm:prSet presAssocID="{E283ABA0-0118-48B1-9350-4C9879948DFD}" presName="Name0" presStyleCnt="0">
        <dgm:presLayoutVars>
          <dgm:chMax val="2"/>
          <dgm:chPref val="2"/>
          <dgm:animLvl val="lvl"/>
        </dgm:presLayoutVars>
      </dgm:prSet>
      <dgm:spPr/>
    </dgm:pt>
    <dgm:pt modelId="{ED399AC6-1D89-4697-BD07-1FFAFFC1842B}" type="pres">
      <dgm:prSet presAssocID="{E283ABA0-0118-48B1-9350-4C9879948DFD}" presName="LeftText" presStyleLbl="revTx" presStyleIdx="0" presStyleCnt="0">
        <dgm:presLayoutVars>
          <dgm:bulletEnabled val="1"/>
        </dgm:presLayoutVars>
      </dgm:prSet>
      <dgm:spPr/>
    </dgm:pt>
    <dgm:pt modelId="{8E12757F-EC24-4377-87D0-B4FC3BC3B6DA}" type="pres">
      <dgm:prSet presAssocID="{E283ABA0-0118-48B1-9350-4C9879948DFD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3F0D814-CBE4-49AF-9B36-CEEB07F39F84}" type="pres">
      <dgm:prSet presAssocID="{E283ABA0-0118-48B1-9350-4C9879948DFD}" presName="RightText" presStyleLbl="revTx" presStyleIdx="0" presStyleCnt="0">
        <dgm:presLayoutVars>
          <dgm:bulletEnabled val="1"/>
        </dgm:presLayoutVars>
      </dgm:prSet>
      <dgm:spPr/>
    </dgm:pt>
    <dgm:pt modelId="{B41B8F7A-A1E9-4F6D-8E26-E580D4752CD4}" type="pres">
      <dgm:prSet presAssocID="{E283ABA0-0118-48B1-9350-4C9879948DFD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64202F34-07D2-41C4-B01B-CAC8443293FE}" type="pres">
      <dgm:prSet presAssocID="{E283ABA0-0118-48B1-9350-4C9879948DFD}" presName="TopArrow" presStyleLbl="node1" presStyleIdx="0" presStyleCnt="2"/>
      <dgm:spPr/>
    </dgm:pt>
    <dgm:pt modelId="{FAEA4FD9-899B-412F-B620-3003330D836E}" type="pres">
      <dgm:prSet presAssocID="{E283ABA0-0118-48B1-9350-4C9879948DFD}" presName="BottomArrow" presStyleLbl="node1" presStyleIdx="1" presStyleCnt="2"/>
      <dgm:spPr/>
    </dgm:pt>
  </dgm:ptLst>
  <dgm:cxnLst>
    <dgm:cxn modelId="{73878D05-8EEF-4144-B758-D61878DDA591}" type="presOf" srcId="{89D4C4A4-01D4-4487-8FF5-1815F1942C75}" destId="{ED399AC6-1D89-4697-BD07-1FFAFFC1842B}" srcOrd="0" destOrd="0" presId="urn:microsoft.com/office/officeart/2009/layout/ReverseList"/>
    <dgm:cxn modelId="{E3FDBB5B-A771-4D6C-A815-B439277072D4}" type="presOf" srcId="{E283ABA0-0118-48B1-9350-4C9879948DFD}" destId="{1C82CA87-0886-456C-90A2-F0BEB1662804}" srcOrd="0" destOrd="0" presId="urn:microsoft.com/office/officeart/2009/layout/ReverseList"/>
    <dgm:cxn modelId="{FA34934C-0DF7-42AF-A3B0-E1C231A42AFC}" type="presOf" srcId="{89D4C4A4-01D4-4487-8FF5-1815F1942C75}" destId="{8E12757F-EC24-4377-87D0-B4FC3BC3B6DA}" srcOrd="1" destOrd="0" presId="urn:microsoft.com/office/officeart/2009/layout/ReverseList"/>
    <dgm:cxn modelId="{4C547057-C586-4917-8FFD-D20F5C7C22A0}" type="presOf" srcId="{F04C27FC-D2CD-4776-A709-0128B6B02418}" destId="{B41B8F7A-A1E9-4F6D-8E26-E580D4752CD4}" srcOrd="1" destOrd="0" presId="urn:microsoft.com/office/officeart/2009/layout/ReverseList"/>
    <dgm:cxn modelId="{638DB080-26D1-4D93-AD55-DB2262806D0C}" type="presOf" srcId="{F04C27FC-D2CD-4776-A709-0128B6B02418}" destId="{43F0D814-CBE4-49AF-9B36-CEEB07F39F84}" srcOrd="0" destOrd="0" presId="urn:microsoft.com/office/officeart/2009/layout/ReverseList"/>
    <dgm:cxn modelId="{529F7EE1-E423-4A51-A2A9-0A9ECDB19C39}" srcId="{E283ABA0-0118-48B1-9350-4C9879948DFD}" destId="{F04C27FC-D2CD-4776-A709-0128B6B02418}" srcOrd="1" destOrd="0" parTransId="{6FF3FC8A-D4A5-4A8E-AF41-62102FFB4B17}" sibTransId="{40E0540B-BF5E-4324-B627-43768A5D9F36}"/>
    <dgm:cxn modelId="{D4FC6CE8-5884-4480-8AA5-93A0607694BF}" srcId="{E283ABA0-0118-48B1-9350-4C9879948DFD}" destId="{89D4C4A4-01D4-4487-8FF5-1815F1942C75}" srcOrd="0" destOrd="0" parTransId="{AE2AAFBD-284E-481F-AE35-1F0319AE741B}" sibTransId="{B6B5ACF9-B467-46E2-BB71-7662276946C4}"/>
    <dgm:cxn modelId="{D1793823-311F-421E-A4BB-927F6975AA98}" type="presParOf" srcId="{1C82CA87-0886-456C-90A2-F0BEB1662804}" destId="{ED399AC6-1D89-4697-BD07-1FFAFFC1842B}" srcOrd="0" destOrd="0" presId="urn:microsoft.com/office/officeart/2009/layout/ReverseList"/>
    <dgm:cxn modelId="{20D0947D-939D-4CA4-AFDD-513C2DE93B20}" type="presParOf" srcId="{1C82CA87-0886-456C-90A2-F0BEB1662804}" destId="{8E12757F-EC24-4377-87D0-B4FC3BC3B6DA}" srcOrd="1" destOrd="0" presId="urn:microsoft.com/office/officeart/2009/layout/ReverseList"/>
    <dgm:cxn modelId="{39344D3B-C667-415D-B48D-A7C852EA51D0}" type="presParOf" srcId="{1C82CA87-0886-456C-90A2-F0BEB1662804}" destId="{43F0D814-CBE4-49AF-9B36-CEEB07F39F84}" srcOrd="2" destOrd="0" presId="urn:microsoft.com/office/officeart/2009/layout/ReverseList"/>
    <dgm:cxn modelId="{7AD0E8A2-8373-44B1-BF2E-2CDF7C8F69C1}" type="presParOf" srcId="{1C82CA87-0886-456C-90A2-F0BEB1662804}" destId="{B41B8F7A-A1E9-4F6D-8E26-E580D4752CD4}" srcOrd="3" destOrd="0" presId="urn:microsoft.com/office/officeart/2009/layout/ReverseList"/>
    <dgm:cxn modelId="{E71F7497-9063-4A5A-966B-C16441F5D8F7}" type="presParOf" srcId="{1C82CA87-0886-456C-90A2-F0BEB1662804}" destId="{64202F34-07D2-41C4-B01B-CAC8443293FE}" srcOrd="4" destOrd="0" presId="urn:microsoft.com/office/officeart/2009/layout/ReverseList"/>
    <dgm:cxn modelId="{57DEACF2-7F2B-43DC-AE90-21695DB238CB}" type="presParOf" srcId="{1C82CA87-0886-456C-90A2-F0BEB1662804}" destId="{FAEA4FD9-899B-412F-B620-3003330D836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F3796-3CBD-4ADD-A784-A304BA9FE598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4DA75C-F0AD-41D6-B7EF-0C8DCE62209C}">
      <dgm:prSet phldrT="[Text]" phldr="0"/>
      <dgm:spPr/>
      <dgm:t>
        <a:bodyPr/>
        <a:lstStyle/>
        <a:p>
          <a:r>
            <a:rPr lang="en-AU" dirty="0"/>
            <a:t>NPAS        (student accommodation)</a:t>
          </a:r>
        </a:p>
      </dgm:t>
    </dgm:pt>
    <dgm:pt modelId="{E6B7EDFC-589E-4121-8D6B-BC1453269290}" type="parTrans" cxnId="{D293A226-1C85-4B17-A43A-5226829DBF3C}">
      <dgm:prSet/>
      <dgm:spPr/>
      <dgm:t>
        <a:bodyPr/>
        <a:lstStyle/>
        <a:p>
          <a:endParaRPr lang="en-AU"/>
        </a:p>
      </dgm:t>
    </dgm:pt>
    <dgm:pt modelId="{0212631D-E69B-4AEA-80F3-ED1803C312BC}" type="sibTrans" cxnId="{D293A226-1C85-4B17-A43A-5226829DBF3C}">
      <dgm:prSet/>
      <dgm:spPr/>
      <dgm:t>
        <a:bodyPr/>
        <a:lstStyle/>
        <a:p>
          <a:endParaRPr lang="en-AU"/>
        </a:p>
      </dgm:t>
    </dgm:pt>
    <dgm:pt modelId="{0340DF93-3605-4191-8F1C-6CA3C6C2D366}">
      <dgm:prSet phldrT="[Text]" phldr="0"/>
      <dgm:spPr/>
      <dgm:t>
        <a:bodyPr/>
        <a:lstStyle/>
        <a:p>
          <a:r>
            <a:rPr lang="en-AU" dirty="0"/>
            <a:t>Student accommodation providers</a:t>
          </a:r>
        </a:p>
      </dgm:t>
    </dgm:pt>
    <dgm:pt modelId="{D50E92CF-B74D-4DBD-9425-063ECDB044AE}" type="parTrans" cxnId="{04C36704-2FB5-4103-A6DA-8FAE0451E855}">
      <dgm:prSet/>
      <dgm:spPr/>
      <dgm:t>
        <a:bodyPr/>
        <a:lstStyle/>
        <a:p>
          <a:endParaRPr lang="en-AU"/>
        </a:p>
      </dgm:t>
    </dgm:pt>
    <dgm:pt modelId="{33268951-5695-4116-A29C-D0811BF2E43E}" type="sibTrans" cxnId="{04C36704-2FB5-4103-A6DA-8FAE0451E855}">
      <dgm:prSet/>
      <dgm:spPr/>
      <dgm:t>
        <a:bodyPr/>
        <a:lstStyle/>
        <a:p>
          <a:endParaRPr lang="en-AU"/>
        </a:p>
      </dgm:t>
    </dgm:pt>
    <dgm:pt modelId="{B8C50624-7480-4537-83CA-22BD98530D74}">
      <dgm:prSet phldrT="[Text]" phldr="0"/>
      <dgm:spPr/>
      <dgm:t>
        <a:bodyPr/>
        <a:lstStyle/>
        <a:p>
          <a:r>
            <a:rPr lang="en-AU" dirty="0"/>
            <a:t>Government </a:t>
          </a:r>
        </a:p>
      </dgm:t>
    </dgm:pt>
    <dgm:pt modelId="{DBD82FD0-F91A-4CF7-8A79-7FBC32B4C37A}" type="parTrans" cxnId="{A0813370-6AB6-4CA6-B647-15B863A52F6B}">
      <dgm:prSet/>
      <dgm:spPr/>
      <dgm:t>
        <a:bodyPr/>
        <a:lstStyle/>
        <a:p>
          <a:endParaRPr lang="en-AU"/>
        </a:p>
      </dgm:t>
    </dgm:pt>
    <dgm:pt modelId="{FDAC224A-98BD-4E64-8BDF-8EFDE7317B55}" type="sibTrans" cxnId="{A0813370-6AB6-4CA6-B647-15B863A52F6B}">
      <dgm:prSet/>
      <dgm:spPr/>
      <dgm:t>
        <a:bodyPr/>
        <a:lstStyle/>
        <a:p>
          <a:endParaRPr lang="en-AU"/>
        </a:p>
      </dgm:t>
    </dgm:pt>
    <dgm:pt modelId="{06B1FFA5-D88F-4110-BCBE-456A523C6EFF}">
      <dgm:prSet phldrT="[Text]" phldr="0"/>
      <dgm:spPr/>
      <dgm:t>
        <a:bodyPr/>
        <a:lstStyle/>
        <a:p>
          <a:r>
            <a:rPr lang="en-AU" dirty="0"/>
            <a:t>Education providers</a:t>
          </a:r>
        </a:p>
      </dgm:t>
    </dgm:pt>
    <dgm:pt modelId="{93CA347E-E480-43AF-A9FF-68D1E332D96F}" type="parTrans" cxnId="{C790CBB7-16F7-40FA-ABEC-DCC7ECB6712A}">
      <dgm:prSet/>
      <dgm:spPr/>
      <dgm:t>
        <a:bodyPr/>
        <a:lstStyle/>
        <a:p>
          <a:endParaRPr lang="en-AU"/>
        </a:p>
      </dgm:t>
    </dgm:pt>
    <dgm:pt modelId="{15650536-8CAB-4C12-8E22-BAD3067904C9}" type="sibTrans" cxnId="{C790CBB7-16F7-40FA-ABEC-DCC7ECB6712A}">
      <dgm:prSet/>
      <dgm:spPr/>
      <dgm:t>
        <a:bodyPr/>
        <a:lstStyle/>
        <a:p>
          <a:endParaRPr lang="en-AU"/>
        </a:p>
      </dgm:t>
    </dgm:pt>
    <dgm:pt modelId="{38B9207B-EFF4-4433-93C5-8BDEB8270995}">
      <dgm:prSet phldrT="[Text]" phldr="1"/>
      <dgm:spPr/>
      <dgm:t>
        <a:bodyPr/>
        <a:lstStyle/>
        <a:p>
          <a:endParaRPr lang="en-AU" dirty="0"/>
        </a:p>
      </dgm:t>
    </dgm:pt>
    <dgm:pt modelId="{154B8809-09FF-4F6C-9E49-9DEFB3AD7B69}" type="parTrans" cxnId="{6142100E-769E-42E7-AE8F-E61A7B7F1584}">
      <dgm:prSet/>
      <dgm:spPr/>
      <dgm:t>
        <a:bodyPr/>
        <a:lstStyle/>
        <a:p>
          <a:endParaRPr lang="en-AU"/>
        </a:p>
      </dgm:t>
    </dgm:pt>
    <dgm:pt modelId="{BB751815-4DA1-4EB4-B421-660DB525470E}" type="sibTrans" cxnId="{6142100E-769E-42E7-AE8F-E61A7B7F1584}">
      <dgm:prSet/>
      <dgm:spPr/>
      <dgm:t>
        <a:bodyPr/>
        <a:lstStyle/>
        <a:p>
          <a:endParaRPr lang="en-AU"/>
        </a:p>
      </dgm:t>
    </dgm:pt>
    <dgm:pt modelId="{F9C1600A-5230-4EDE-9447-AB9A4DE34661}" type="pres">
      <dgm:prSet presAssocID="{833F3796-3CBD-4ADD-A784-A304BA9FE598}" presName="composite" presStyleCnt="0">
        <dgm:presLayoutVars>
          <dgm:chMax val="1"/>
          <dgm:dir/>
          <dgm:resizeHandles val="exact"/>
        </dgm:presLayoutVars>
      </dgm:prSet>
      <dgm:spPr/>
    </dgm:pt>
    <dgm:pt modelId="{D2FA572F-DD84-44F0-B1B2-4C31B3A98C1D}" type="pres">
      <dgm:prSet presAssocID="{833F3796-3CBD-4ADD-A784-A304BA9FE598}" presName="radial" presStyleCnt="0">
        <dgm:presLayoutVars>
          <dgm:animLvl val="ctr"/>
        </dgm:presLayoutVars>
      </dgm:prSet>
      <dgm:spPr/>
    </dgm:pt>
    <dgm:pt modelId="{E644A92B-9FD8-474A-A80F-33665ABFEF5F}" type="pres">
      <dgm:prSet presAssocID="{5B4DA75C-F0AD-41D6-B7EF-0C8DCE62209C}" presName="centerShape" presStyleLbl="vennNode1" presStyleIdx="0" presStyleCnt="4"/>
      <dgm:spPr/>
    </dgm:pt>
    <dgm:pt modelId="{2824A67E-E3AB-413A-89F9-634EA18A1BD3}" type="pres">
      <dgm:prSet presAssocID="{0340DF93-3605-4191-8F1C-6CA3C6C2D366}" presName="node" presStyleLbl="vennNode1" presStyleIdx="1" presStyleCnt="4">
        <dgm:presLayoutVars>
          <dgm:bulletEnabled val="1"/>
        </dgm:presLayoutVars>
      </dgm:prSet>
      <dgm:spPr/>
    </dgm:pt>
    <dgm:pt modelId="{E1CAE9D0-1ABB-4FFA-B6A4-D2EE70FF50B1}" type="pres">
      <dgm:prSet presAssocID="{B8C50624-7480-4537-83CA-22BD98530D74}" presName="node" presStyleLbl="vennNode1" presStyleIdx="2" presStyleCnt="4">
        <dgm:presLayoutVars>
          <dgm:bulletEnabled val="1"/>
        </dgm:presLayoutVars>
      </dgm:prSet>
      <dgm:spPr/>
    </dgm:pt>
    <dgm:pt modelId="{7621D780-B65A-474C-90EF-C7313B7ECB4F}" type="pres">
      <dgm:prSet presAssocID="{06B1FFA5-D88F-4110-BCBE-456A523C6EF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04C36704-2FB5-4103-A6DA-8FAE0451E855}" srcId="{5B4DA75C-F0AD-41D6-B7EF-0C8DCE62209C}" destId="{0340DF93-3605-4191-8F1C-6CA3C6C2D366}" srcOrd="0" destOrd="0" parTransId="{D50E92CF-B74D-4DBD-9425-063ECDB044AE}" sibTransId="{33268951-5695-4116-A29C-D0811BF2E43E}"/>
    <dgm:cxn modelId="{6142100E-769E-42E7-AE8F-E61A7B7F1584}" srcId="{833F3796-3CBD-4ADD-A784-A304BA9FE598}" destId="{38B9207B-EFF4-4433-93C5-8BDEB8270995}" srcOrd="1" destOrd="0" parTransId="{154B8809-09FF-4F6C-9E49-9DEFB3AD7B69}" sibTransId="{BB751815-4DA1-4EB4-B421-660DB525470E}"/>
    <dgm:cxn modelId="{D293A226-1C85-4B17-A43A-5226829DBF3C}" srcId="{833F3796-3CBD-4ADD-A784-A304BA9FE598}" destId="{5B4DA75C-F0AD-41D6-B7EF-0C8DCE62209C}" srcOrd="0" destOrd="0" parTransId="{E6B7EDFC-589E-4121-8D6B-BC1453269290}" sibTransId="{0212631D-E69B-4AEA-80F3-ED1803C312BC}"/>
    <dgm:cxn modelId="{C2CF392C-B835-4900-B7CB-07532DEAA8E5}" type="presOf" srcId="{0340DF93-3605-4191-8F1C-6CA3C6C2D366}" destId="{2824A67E-E3AB-413A-89F9-634EA18A1BD3}" srcOrd="0" destOrd="0" presId="urn:microsoft.com/office/officeart/2005/8/layout/radial3"/>
    <dgm:cxn modelId="{A0813370-6AB6-4CA6-B647-15B863A52F6B}" srcId="{5B4DA75C-F0AD-41D6-B7EF-0C8DCE62209C}" destId="{B8C50624-7480-4537-83CA-22BD98530D74}" srcOrd="1" destOrd="0" parTransId="{DBD82FD0-F91A-4CF7-8A79-7FBC32B4C37A}" sibTransId="{FDAC224A-98BD-4E64-8BDF-8EFDE7317B55}"/>
    <dgm:cxn modelId="{FABE0D84-B6B9-4677-BFD6-5989192678DC}" type="presOf" srcId="{833F3796-3CBD-4ADD-A784-A304BA9FE598}" destId="{F9C1600A-5230-4EDE-9447-AB9A4DE34661}" srcOrd="0" destOrd="0" presId="urn:microsoft.com/office/officeart/2005/8/layout/radial3"/>
    <dgm:cxn modelId="{8C3752A2-DEBE-4457-98C7-A8BD4404243B}" type="presOf" srcId="{5B4DA75C-F0AD-41D6-B7EF-0C8DCE62209C}" destId="{E644A92B-9FD8-474A-A80F-33665ABFEF5F}" srcOrd="0" destOrd="0" presId="urn:microsoft.com/office/officeart/2005/8/layout/radial3"/>
    <dgm:cxn modelId="{C790CBB7-16F7-40FA-ABEC-DCC7ECB6712A}" srcId="{5B4DA75C-F0AD-41D6-B7EF-0C8DCE62209C}" destId="{06B1FFA5-D88F-4110-BCBE-456A523C6EFF}" srcOrd="2" destOrd="0" parTransId="{93CA347E-E480-43AF-A9FF-68D1E332D96F}" sibTransId="{15650536-8CAB-4C12-8E22-BAD3067904C9}"/>
    <dgm:cxn modelId="{BD2125C1-F10E-40B2-90C0-3858A008F26D}" type="presOf" srcId="{06B1FFA5-D88F-4110-BCBE-456A523C6EFF}" destId="{7621D780-B65A-474C-90EF-C7313B7ECB4F}" srcOrd="0" destOrd="0" presId="urn:microsoft.com/office/officeart/2005/8/layout/radial3"/>
    <dgm:cxn modelId="{DBB447C8-2688-4F22-AF2C-6484EEDC1CD0}" type="presOf" srcId="{B8C50624-7480-4537-83CA-22BD98530D74}" destId="{E1CAE9D0-1ABB-4FFA-B6A4-D2EE70FF50B1}" srcOrd="0" destOrd="0" presId="urn:microsoft.com/office/officeart/2005/8/layout/radial3"/>
    <dgm:cxn modelId="{38574097-E564-41E4-A2B4-6D6E04B3B58B}" type="presParOf" srcId="{F9C1600A-5230-4EDE-9447-AB9A4DE34661}" destId="{D2FA572F-DD84-44F0-B1B2-4C31B3A98C1D}" srcOrd="0" destOrd="0" presId="urn:microsoft.com/office/officeart/2005/8/layout/radial3"/>
    <dgm:cxn modelId="{37A6242A-D523-45B7-B3B8-E24E7BC8AD7E}" type="presParOf" srcId="{D2FA572F-DD84-44F0-B1B2-4C31B3A98C1D}" destId="{E644A92B-9FD8-474A-A80F-33665ABFEF5F}" srcOrd="0" destOrd="0" presId="urn:microsoft.com/office/officeart/2005/8/layout/radial3"/>
    <dgm:cxn modelId="{51BFCD99-468C-4A58-9511-4BAD7AF55DB0}" type="presParOf" srcId="{D2FA572F-DD84-44F0-B1B2-4C31B3A98C1D}" destId="{2824A67E-E3AB-413A-89F9-634EA18A1BD3}" srcOrd="1" destOrd="0" presId="urn:microsoft.com/office/officeart/2005/8/layout/radial3"/>
    <dgm:cxn modelId="{BD7F901F-8E3F-41BD-AE61-BE3088CB3F08}" type="presParOf" srcId="{D2FA572F-DD84-44F0-B1B2-4C31B3A98C1D}" destId="{E1CAE9D0-1ABB-4FFA-B6A4-D2EE70FF50B1}" srcOrd="2" destOrd="0" presId="urn:microsoft.com/office/officeart/2005/8/layout/radial3"/>
    <dgm:cxn modelId="{83DE127C-79BD-49A8-867F-3A49A5AE8F52}" type="presParOf" srcId="{D2FA572F-DD84-44F0-B1B2-4C31B3A98C1D}" destId="{7621D780-B65A-474C-90EF-C7313B7ECB4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1D20F-1ECF-4ACC-B373-7982E35F8912}">
      <dsp:nvSpPr>
        <dsp:cNvPr id="0" name=""/>
        <dsp:cNvSpPr/>
      </dsp:nvSpPr>
      <dsp:spPr>
        <a:xfrm>
          <a:off x="3000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NPAS application is received and prepared for assessment by the SAA administration support officer</a:t>
          </a:r>
        </a:p>
      </dsp:txBody>
      <dsp:txXfrm>
        <a:off x="36281" y="1193001"/>
        <a:ext cx="1069727" cy="1341260"/>
      </dsp:txXfrm>
    </dsp:sp>
    <dsp:sp modelId="{0A721755-7227-42B1-871F-016FDE2D8F96}">
      <dsp:nvSpPr>
        <dsp:cNvPr id="0" name=""/>
        <dsp:cNvSpPr/>
      </dsp:nvSpPr>
      <dsp:spPr>
        <a:xfrm>
          <a:off x="1252919" y="1722732"/>
          <a:ext cx="240893" cy="28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252919" y="1779092"/>
        <a:ext cx="168625" cy="169079"/>
      </dsp:txXfrm>
    </dsp:sp>
    <dsp:sp modelId="{600B8186-CE10-4FB5-9D1D-E26D220EBEC2}">
      <dsp:nvSpPr>
        <dsp:cNvPr id="0" name=""/>
        <dsp:cNvSpPr/>
      </dsp:nvSpPr>
      <dsp:spPr>
        <a:xfrm>
          <a:off x="1593805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SAA administration support officer liaises with the Secretary of SAA to engage an  assessor</a:t>
          </a:r>
        </a:p>
      </dsp:txBody>
      <dsp:txXfrm>
        <a:off x="1627086" y="1193001"/>
        <a:ext cx="1069727" cy="1341260"/>
      </dsp:txXfrm>
    </dsp:sp>
    <dsp:sp modelId="{CC28C254-0672-436F-B268-33A1DA05519F}">
      <dsp:nvSpPr>
        <dsp:cNvPr id="0" name=""/>
        <dsp:cNvSpPr/>
      </dsp:nvSpPr>
      <dsp:spPr>
        <a:xfrm>
          <a:off x="2843724" y="1722732"/>
          <a:ext cx="240893" cy="28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843724" y="1779092"/>
        <a:ext cx="168625" cy="169079"/>
      </dsp:txXfrm>
    </dsp:sp>
    <dsp:sp modelId="{208CB8FB-C48E-45C4-8C4B-D612EE2934CB}">
      <dsp:nvSpPr>
        <dsp:cNvPr id="0" name=""/>
        <dsp:cNvSpPr/>
      </dsp:nvSpPr>
      <dsp:spPr>
        <a:xfrm>
          <a:off x="3184611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SAA administrative support officer prepares a secure digital file for the application and makes it available to the assessor</a:t>
          </a:r>
        </a:p>
      </dsp:txBody>
      <dsp:txXfrm>
        <a:off x="3217892" y="1193001"/>
        <a:ext cx="1069727" cy="1341260"/>
      </dsp:txXfrm>
    </dsp:sp>
    <dsp:sp modelId="{DC7C2C36-E501-44F7-823C-ED1A499B9DCA}">
      <dsp:nvSpPr>
        <dsp:cNvPr id="0" name=""/>
        <dsp:cNvSpPr/>
      </dsp:nvSpPr>
      <dsp:spPr>
        <a:xfrm>
          <a:off x="4434529" y="1722732"/>
          <a:ext cx="240893" cy="28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434529" y="1779092"/>
        <a:ext cx="168625" cy="169079"/>
      </dsp:txXfrm>
    </dsp:sp>
    <dsp:sp modelId="{AB5A4832-FBD7-4BC8-B67A-517E92D37ED1}">
      <dsp:nvSpPr>
        <dsp:cNvPr id="0" name=""/>
        <dsp:cNvSpPr/>
      </dsp:nvSpPr>
      <dsp:spPr>
        <a:xfrm>
          <a:off x="4775416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application is assessed by the assessor liaising with the property applicant to determine where all NPAS requirements are met</a:t>
          </a:r>
        </a:p>
      </dsp:txBody>
      <dsp:txXfrm>
        <a:off x="4808697" y="1193001"/>
        <a:ext cx="1069727" cy="1341260"/>
      </dsp:txXfrm>
    </dsp:sp>
    <dsp:sp modelId="{5251F0CC-2385-482A-AE0C-8F809B470BC0}">
      <dsp:nvSpPr>
        <dsp:cNvPr id="0" name=""/>
        <dsp:cNvSpPr/>
      </dsp:nvSpPr>
      <dsp:spPr>
        <a:xfrm>
          <a:off x="6025335" y="1722732"/>
          <a:ext cx="240893" cy="28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025335" y="1779092"/>
        <a:ext cx="168625" cy="169079"/>
      </dsp:txXfrm>
    </dsp:sp>
    <dsp:sp modelId="{9433A7C3-2A6C-4A61-ABA0-E982619DCC32}">
      <dsp:nvSpPr>
        <dsp:cNvPr id="0" name=""/>
        <dsp:cNvSpPr/>
      </dsp:nvSpPr>
      <dsp:spPr>
        <a:xfrm>
          <a:off x="6366222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assessor will submit a report with a recommendation, to the Secretary of SAA </a:t>
          </a:r>
        </a:p>
      </dsp:txBody>
      <dsp:txXfrm>
        <a:off x="6399503" y="1193001"/>
        <a:ext cx="1069727" cy="1341260"/>
      </dsp:txXfrm>
    </dsp:sp>
    <dsp:sp modelId="{501D6766-3813-438B-B20B-D2C4D067D2F1}">
      <dsp:nvSpPr>
        <dsp:cNvPr id="0" name=""/>
        <dsp:cNvSpPr/>
      </dsp:nvSpPr>
      <dsp:spPr>
        <a:xfrm>
          <a:off x="7616140" y="1722732"/>
          <a:ext cx="240893" cy="28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7616140" y="1779092"/>
        <a:ext cx="168625" cy="169079"/>
      </dsp:txXfrm>
    </dsp:sp>
    <dsp:sp modelId="{74D650C6-B1AE-4C38-9D20-B996FA8F4929}">
      <dsp:nvSpPr>
        <dsp:cNvPr id="0" name=""/>
        <dsp:cNvSpPr/>
      </dsp:nvSpPr>
      <dsp:spPr>
        <a:xfrm>
          <a:off x="7957027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assessors report will be included on the next SAA National Committee for board consideration and endorsement</a:t>
          </a:r>
        </a:p>
      </dsp:txBody>
      <dsp:txXfrm>
        <a:off x="7990308" y="1193001"/>
        <a:ext cx="1069727" cy="1341260"/>
      </dsp:txXfrm>
    </dsp:sp>
    <dsp:sp modelId="{7D96DD5E-1AA5-4190-B92D-F25C9DB9E4D9}">
      <dsp:nvSpPr>
        <dsp:cNvPr id="0" name=""/>
        <dsp:cNvSpPr/>
      </dsp:nvSpPr>
      <dsp:spPr>
        <a:xfrm>
          <a:off x="9206946" y="1722732"/>
          <a:ext cx="240893" cy="28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9206946" y="1779092"/>
        <a:ext cx="168625" cy="169079"/>
      </dsp:txXfrm>
    </dsp:sp>
    <dsp:sp modelId="{5ABA3924-FC3C-4AEE-B72B-09790A936AE8}">
      <dsp:nvSpPr>
        <dsp:cNvPr id="0" name=""/>
        <dsp:cNvSpPr/>
      </dsp:nvSpPr>
      <dsp:spPr>
        <a:xfrm>
          <a:off x="9547832" y="1159720"/>
          <a:ext cx="1136289" cy="140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Secretary of SAA will notify the applicant property of the outcome and finalise the brand licensing agreement if applicable</a:t>
          </a:r>
        </a:p>
      </dsp:txBody>
      <dsp:txXfrm>
        <a:off x="9581113" y="1193001"/>
        <a:ext cx="1069727" cy="13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757F-EC24-4377-87D0-B4FC3BC3B6DA}">
      <dsp:nvSpPr>
        <dsp:cNvPr id="0" name=""/>
        <dsp:cNvSpPr/>
      </dsp:nvSpPr>
      <dsp:spPr>
        <a:xfrm rot="16200000">
          <a:off x="1215865" y="1051748"/>
          <a:ext cx="2227098" cy="13609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NOSC</a:t>
          </a:r>
        </a:p>
      </dsp:txBody>
      <dsp:txXfrm rot="5400000">
        <a:off x="1715367" y="685146"/>
        <a:ext cx="1294543" cy="2094198"/>
      </dsp:txXfrm>
    </dsp:sp>
    <dsp:sp modelId="{B41B8F7A-A1E9-4F6D-8E26-E580D4752CD4}">
      <dsp:nvSpPr>
        <dsp:cNvPr id="0" name=""/>
        <dsp:cNvSpPr/>
      </dsp:nvSpPr>
      <dsp:spPr>
        <a:xfrm rot="5400000">
          <a:off x="2638658" y="1051748"/>
          <a:ext cx="2227098" cy="13609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NATIONAL CODE</a:t>
          </a:r>
        </a:p>
      </dsp:txBody>
      <dsp:txXfrm rot="-5400000">
        <a:off x="3071710" y="685146"/>
        <a:ext cx="1294543" cy="2094198"/>
      </dsp:txXfrm>
    </dsp:sp>
    <dsp:sp modelId="{64202F34-07D2-41C4-B01B-CAC8443293FE}">
      <dsp:nvSpPr>
        <dsp:cNvPr id="0" name=""/>
        <dsp:cNvSpPr/>
      </dsp:nvSpPr>
      <dsp:spPr>
        <a:xfrm>
          <a:off x="2329275" y="0"/>
          <a:ext cx="1422793" cy="14227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A4FD9-899B-412F-B620-3003330D836E}">
      <dsp:nvSpPr>
        <dsp:cNvPr id="0" name=""/>
        <dsp:cNvSpPr/>
      </dsp:nvSpPr>
      <dsp:spPr>
        <a:xfrm rot="10800000">
          <a:off x="2329275" y="2041420"/>
          <a:ext cx="1422793" cy="14227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4A92B-9FD8-474A-A80F-33665ABFEF5F}">
      <dsp:nvSpPr>
        <dsp:cNvPr id="0" name=""/>
        <dsp:cNvSpPr/>
      </dsp:nvSpPr>
      <dsp:spPr>
        <a:xfrm>
          <a:off x="2497633" y="1258499"/>
          <a:ext cx="2640363" cy="2640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NPAS        (student accommodation)</a:t>
          </a:r>
        </a:p>
      </dsp:txBody>
      <dsp:txXfrm>
        <a:off x="2884305" y="1645171"/>
        <a:ext cx="1867019" cy="1867019"/>
      </dsp:txXfrm>
    </dsp:sp>
    <dsp:sp modelId="{2824A67E-E3AB-413A-89F9-634EA18A1BD3}">
      <dsp:nvSpPr>
        <dsp:cNvPr id="0" name=""/>
        <dsp:cNvSpPr/>
      </dsp:nvSpPr>
      <dsp:spPr>
        <a:xfrm>
          <a:off x="3157724" y="200787"/>
          <a:ext cx="1320181" cy="13201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Student accommodation providers</a:t>
          </a:r>
        </a:p>
      </dsp:txBody>
      <dsp:txXfrm>
        <a:off x="3351060" y="394123"/>
        <a:ext cx="933509" cy="933509"/>
      </dsp:txXfrm>
    </dsp:sp>
    <dsp:sp modelId="{E1CAE9D0-1ABB-4FFA-B6A4-D2EE70FF50B1}">
      <dsp:nvSpPr>
        <dsp:cNvPr id="0" name=""/>
        <dsp:cNvSpPr/>
      </dsp:nvSpPr>
      <dsp:spPr>
        <a:xfrm>
          <a:off x="4645385" y="2777491"/>
          <a:ext cx="1320181" cy="13201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Government </a:t>
          </a:r>
        </a:p>
      </dsp:txBody>
      <dsp:txXfrm>
        <a:off x="4838721" y="2970827"/>
        <a:ext cx="933509" cy="933509"/>
      </dsp:txXfrm>
    </dsp:sp>
    <dsp:sp modelId="{7621D780-B65A-474C-90EF-C7313B7ECB4F}">
      <dsp:nvSpPr>
        <dsp:cNvPr id="0" name=""/>
        <dsp:cNvSpPr/>
      </dsp:nvSpPr>
      <dsp:spPr>
        <a:xfrm>
          <a:off x="1670063" y="2777491"/>
          <a:ext cx="1320181" cy="13201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Education providers</a:t>
          </a:r>
        </a:p>
      </dsp:txBody>
      <dsp:txXfrm>
        <a:off x="1863399" y="2970827"/>
        <a:ext cx="933509" cy="93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CE9C-B370-4332-90C0-938353FE722C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D17E2-8DAC-4AA0-B386-F092EB80DCB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53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B466E-1479-45B0-9E37-FE5BE4EB7166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268AA-E806-41F2-B621-33CCB7B95A4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21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5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9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7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8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17A09-3235-6B6D-FA00-D930C038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4755E-A507-6630-3D4C-74602411F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DFC90-4337-AE5F-8A99-F9B03B5E3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Current reality. But this needs to be changed to define the quality accommodation and also meet the expectations of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D9F55-EE30-EB33-FFE8-E68778D7B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8AA-E806-41F2-B621-33CCB7B95A4D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410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8AA-E806-41F2-B621-33CCB7B95A4D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C237-E437-448D-ABBF-997B9AB0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8232-7F47-44CC-95DC-F08C4173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7EE4-1775-40C9-B327-CB9BA88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10846A9D-9AFE-4D86-803B-8E44526969CB" descr="AD855FC9-6B94-441F-AD9E-CFF9628BBE0C">
            <a:extLst>
              <a:ext uri="{FF2B5EF4-FFF2-40B4-BE49-F238E27FC236}">
                <a16:creationId xmlns:a16="http://schemas.microsoft.com/office/drawing/2014/main" id="{3FB5DF0D-87F9-4ECA-94AF-85147E954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08" y="1414753"/>
            <a:ext cx="4989598" cy="28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7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F4AD-CD9C-4EE2-96E4-A80AE7A8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65E2-5BF5-4AC4-B452-EC4D30B4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6DE8B-ACFA-4A19-BFCC-8F29EE06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B3B0-2A36-4915-A011-EB68ED49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D72E4-832A-4864-B555-7A4D2886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23B01-FEC2-4583-B385-AA0064DA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66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8849-DDCA-4759-AE40-D1C92D68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D600F-DCBD-43B8-A0A0-1D5EDDD18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9458-E0EB-4C01-B17B-03584DC3A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E5A2-A850-47EE-BFC5-F2E585FA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6844-0CB3-4DA6-A1F0-F98F16A4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5421A-376D-40B1-8760-E8C2DD4C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6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77EC-127A-4CD0-972B-63667796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9DC20-8519-49B6-B259-6F3391E0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0F98-F20F-4F84-8461-F4814B8F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A35E-98E0-457A-9D5B-EBEEECF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631-6640-495A-B7FA-FB610B8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81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6921E-7D92-4B70-94EF-DD138925C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25D09-B2D2-4A79-BFC3-E6D1D7282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1E87-5455-45B3-BB4A-F2F1A5D4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A35B-306D-4FA7-91F1-33457423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63C1-0893-44EC-BCED-77B9223A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33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86102" y="-171450"/>
            <a:ext cx="12564206" cy="720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6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C237-E437-448D-ABBF-997B9AB0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8232-7F47-44CC-95DC-F08C4173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7EE4-1775-40C9-B327-CB9BA88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10846A9D-9AFE-4D86-803B-8E44526969CB" descr="AD855FC9-6B94-441F-AD9E-CFF9628BBE0C">
            <a:extLst>
              <a:ext uri="{FF2B5EF4-FFF2-40B4-BE49-F238E27FC236}">
                <a16:creationId xmlns:a16="http://schemas.microsoft.com/office/drawing/2014/main" id="{3FB5DF0D-87F9-4ECA-94AF-85147E954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708" y="1414753"/>
            <a:ext cx="4989598" cy="28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2051" name="D4DD2063-E6EF-46F2-B695-C1EB93BAF1C0" descr="7DBC1553-CB79-4D76-B278-8D8D1AFDCA8C">
            <a:extLst>
              <a:ext uri="{FF2B5EF4-FFF2-40B4-BE49-F238E27FC236}">
                <a16:creationId xmlns:a16="http://schemas.microsoft.com/office/drawing/2014/main" id="{13583122-542E-4B4F-8EDB-3C4E61C4B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717" y="-59433"/>
            <a:ext cx="2524432" cy="14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0" name="D4DD2063-E6EF-46F2-B695-C1EB93BAF1C0" descr="7DBC1553-CB79-4D76-B278-8D8D1AFDCA8C">
            <a:extLst>
              <a:ext uri="{FF2B5EF4-FFF2-40B4-BE49-F238E27FC236}">
                <a16:creationId xmlns:a16="http://schemas.microsoft.com/office/drawing/2014/main" id="{3F7FD324-57EC-447F-B015-E1D8278CB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717" y="-59433"/>
            <a:ext cx="2524432" cy="14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41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D862-20E0-4834-A094-26E6B9FD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9EBF1-049B-4450-B92B-CDCEB70F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2BB1-C3E2-4A65-B01E-664E9AE3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CCEC-37DC-4E2C-8D32-CFDFDFEA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5E354-5DB8-4315-A0B9-05D8C5DC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9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2051" name="D4DD2063-E6EF-46F2-B695-C1EB93BAF1C0" descr="7DBC1553-CB79-4D76-B278-8D8D1AFDCA8C">
            <a:extLst>
              <a:ext uri="{FF2B5EF4-FFF2-40B4-BE49-F238E27FC236}">
                <a16:creationId xmlns:a16="http://schemas.microsoft.com/office/drawing/2014/main" id="{13583122-542E-4B4F-8EDB-3C4E61C4B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17" y="-59433"/>
            <a:ext cx="2524432" cy="14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19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2B3C-9A2C-4304-9881-29C5B60A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D10A-51C5-4B4B-A80C-4791D2A0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DA482-B2F9-4ADE-9010-DF339BB4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D13D-7382-407A-9A74-399A08EA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309F6-1534-40C8-A55D-785A83B2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BAA26-4367-4BAA-AAD4-3CAB9FD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6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4533-E797-4DEC-8373-40A14E55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66D2F-209E-4BD4-BA2F-99E0C2A2C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54E70-54E9-4BCC-B8A6-6F95B54B4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7E73B-EFB8-4494-8660-6FAA6CC7B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28022-B328-4C1E-8BDB-082E93ED4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15FB5-7B0E-4791-80F8-6D04FDE9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60ED3-9FC5-4786-BCA3-F8A30B8F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72306-4238-48FC-8DDC-9391A41D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81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90A6-FD97-4D35-95A1-19B4E8B3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FF780-8095-419B-A3FE-68D9A723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6489-6CAB-4378-A119-D18A9F06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40F55-6252-4274-A269-AE7D071F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7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B9991-F806-4929-9E7C-74F56594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8A401-D122-4A90-ACBF-BA7C6155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8E79-8824-4D2C-878F-E5138C4E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7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F4AD-CD9C-4EE2-96E4-A80AE7A8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65E2-5BF5-4AC4-B452-EC4D30B4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6DE8B-ACFA-4A19-BFCC-8F29EE06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B3B0-2A36-4915-A011-EB68ED49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D72E4-832A-4864-B555-7A4D2886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23B01-FEC2-4583-B385-AA0064DA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48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8849-DDCA-4759-AE40-D1C92D68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D600F-DCBD-43B8-A0A0-1D5EDDD18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9458-E0EB-4C01-B17B-03584DC3A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E5A2-A850-47EE-BFC5-F2E585FA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6844-0CB3-4DA6-A1F0-F98F16A4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5421A-376D-40B1-8760-E8C2DD4C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33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77EC-127A-4CD0-972B-63667796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9DC20-8519-49B6-B259-6F3391E0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0F98-F20F-4F84-8461-F4814B8F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A35E-98E0-457A-9D5B-EBEEECF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631-6640-495A-B7FA-FB610B8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1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6921E-7D92-4B70-94EF-DD138925C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25D09-B2D2-4A79-BFC3-E6D1D7282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1E87-5455-45B3-BB4A-F2F1A5D4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A35B-306D-4FA7-91F1-33457423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63C1-0893-44EC-BCED-77B9223A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21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86102" y="-171450"/>
            <a:ext cx="12564206" cy="720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1B50-31E2-7624-B86B-6BB658912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76BD-2058-7380-60FB-07D93BB3F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0F22-5884-73ED-4B69-C2C23F7F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1CC0-CBB0-48F9-A01B-2CE74FDAE731}" type="datetimeFigureOut">
              <a:rPr lang="en-AU" smtClean="0"/>
              <a:t>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CAC8-A19C-D7FA-07AC-1F04606D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AABA-424B-B6B7-0B2D-E676309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B52-06E2-4241-9E39-E68245711E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84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0" name="D4DD2063-E6EF-46F2-B695-C1EB93BAF1C0" descr="7DBC1553-CB79-4D76-B278-8D8D1AFDCA8C">
            <a:extLst>
              <a:ext uri="{FF2B5EF4-FFF2-40B4-BE49-F238E27FC236}">
                <a16:creationId xmlns:a16="http://schemas.microsoft.com/office/drawing/2014/main" id="{3F7FD324-57EC-447F-B015-E1D8278CB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17" y="-59433"/>
            <a:ext cx="2524432" cy="14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6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C237-E437-448D-ABBF-997B9AB0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8232-7F47-44CC-95DC-F08C4173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7EE4-1775-40C9-B327-CB9BA88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10846A9D-9AFE-4D86-803B-8E44526969CB" descr="AD855FC9-6B94-441F-AD9E-CFF9628BBE0C">
            <a:extLst>
              <a:ext uri="{FF2B5EF4-FFF2-40B4-BE49-F238E27FC236}">
                <a16:creationId xmlns:a16="http://schemas.microsoft.com/office/drawing/2014/main" id="{3FB5DF0D-87F9-4ECA-94AF-85147E954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708" y="1414753"/>
            <a:ext cx="4989598" cy="28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C19C2D-BF72-387B-E424-FCD5B5F24710}"/>
              </a:ext>
            </a:extLst>
          </p:cNvPr>
          <p:cNvSpPr/>
          <p:nvPr userDrawn="1"/>
        </p:nvSpPr>
        <p:spPr>
          <a:xfrm>
            <a:off x="131885" y="-1"/>
            <a:ext cx="11922370" cy="1151793"/>
          </a:xfrm>
          <a:prstGeom prst="roundRect">
            <a:avLst/>
          </a:prstGeom>
          <a:solidFill>
            <a:srgbClr val="0F3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A213C7B-6F45-9E5E-9A5D-4ECBA5085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41" y="136525"/>
            <a:ext cx="1710267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3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9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D862-20E0-4834-A094-26E6B9FD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9EBF1-049B-4450-B92B-CDCEB70F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2BB1-C3E2-4A65-B01E-664E9AE3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CCEC-37DC-4E2C-8D32-CFDFDFEA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5E354-5DB8-4315-A0B9-05D8C5DC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2B3C-9A2C-4304-9881-29C5B60A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D10A-51C5-4B4B-A80C-4791D2A0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DA482-B2F9-4ADE-9010-DF339BB4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D13D-7382-407A-9A74-399A08EA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309F6-1534-40C8-A55D-785A83B2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BAA26-4367-4BAA-AAD4-3CAB9FD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3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4533-E797-4DEC-8373-40A14E55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66D2F-209E-4BD4-BA2F-99E0C2A2C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54E70-54E9-4BCC-B8A6-6F95B54B4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7E73B-EFB8-4494-8660-6FAA6CC7B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28022-B328-4C1E-8BDB-082E93ED4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15FB5-7B0E-4791-80F8-6D04FDE9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60ED3-9FC5-4786-BCA3-F8A30B8F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72306-4238-48FC-8DDC-9391A41D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99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90A6-FD97-4D35-95A1-19B4E8B3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FF780-8095-419B-A3FE-68D9A723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6489-6CAB-4378-A119-D18A9F06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40F55-6252-4274-A269-AE7D071F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55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B9991-F806-4929-9E7C-74F56594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8A401-D122-4A90-ACBF-BA7C6155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8E79-8824-4D2C-878F-E5138C4E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34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F4AD-CD9C-4EE2-96E4-A80AE7A8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65E2-5BF5-4AC4-B452-EC4D30B4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6DE8B-ACFA-4A19-BFCC-8F29EE06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B3B0-2A36-4915-A011-EB68ED49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D72E4-832A-4864-B555-7A4D2886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23B01-FEC2-4583-B385-AA0064DA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1A9E-1FB2-4DD4-9F4E-C491EE59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827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EC13-5876-48CF-BA05-883BB3A3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7D9F-8671-4452-8977-15BD7EB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8A9B-BE96-43FF-A0E2-C925EA31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5BCC-CAE0-4A85-913A-345CE610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4597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8849-DDCA-4759-AE40-D1C92D68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D600F-DCBD-43B8-A0A0-1D5EDDD18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9458-E0EB-4C01-B17B-03584DC3A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E5A2-A850-47EE-BFC5-F2E585FA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6844-0CB3-4DA6-A1F0-F98F16A4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5421A-376D-40B1-8760-E8C2DD4C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23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77EC-127A-4CD0-972B-63667796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9DC20-8519-49B6-B259-6F3391E0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0F98-F20F-4F84-8461-F4814B8F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A35E-98E0-457A-9D5B-EBEEECF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631-6640-495A-B7FA-FB610B8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78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6921E-7D92-4B70-94EF-DD138925C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25D09-B2D2-4A79-BFC3-E6D1D7282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1E87-5455-45B3-BB4A-F2F1A5D4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A35B-306D-4FA7-91F1-33457423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63C1-0893-44EC-BCED-77B9223A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50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1B50-31E2-7624-B86B-6BB658912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76BD-2058-7380-60FB-07D93BB3F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0F22-5884-73ED-4B69-C2C23F7F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1CC0-CBB0-48F9-A01B-2CE74FDAE731}" type="datetimeFigureOut">
              <a:rPr lang="en-AU" smtClean="0"/>
              <a:t>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CAC8-A19C-D7FA-07AC-1F04606D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AABA-424B-B6B7-0B2D-E676309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B52-06E2-4241-9E39-E68245711E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6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86102" y="-171450"/>
            <a:ext cx="12564206" cy="720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D862-20E0-4834-A094-26E6B9FD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9EBF1-049B-4450-B92B-CDCEB70F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2BB1-C3E2-4A65-B01E-664E9AE3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CCEC-37DC-4E2C-8D32-CFDFDFEA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5E354-5DB8-4315-A0B9-05D8C5DC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321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2B3C-9A2C-4304-9881-29C5B60A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D10A-51C5-4B4B-A80C-4791D2A0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DA482-B2F9-4ADE-9010-DF339BB4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D13D-7382-407A-9A74-399A08EA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309F6-1534-40C8-A55D-785A83B2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BAA26-4367-4BAA-AAD4-3CAB9FD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0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4533-E797-4DEC-8373-40A14E55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66D2F-209E-4BD4-BA2F-99E0C2A2C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54E70-54E9-4BCC-B8A6-6F95B54B4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7E73B-EFB8-4494-8660-6FAA6CC7B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28022-B328-4C1E-8BDB-082E93ED4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15FB5-7B0E-4791-80F8-6D04FDE9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60ED3-9FC5-4786-BCA3-F8A30B8F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72306-4238-48FC-8DDC-9391A41D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14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90A6-FD97-4D35-95A1-19B4E8B3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FF780-8095-419B-A3FE-68D9A723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6489-6CAB-4378-A119-D18A9F06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40F55-6252-4274-A269-AE7D071F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94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B9991-F806-4929-9E7C-74F56594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8A401-D122-4A90-ACBF-BA7C6155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8E79-8824-4D2C-878F-E5138C4E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783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D2B99-2768-4566-86FC-23EDD7C1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D0C51-BD4F-43DC-A814-EA98EBF8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CFB7-834E-4CE2-99E5-4FE8C50C4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CB72-70ED-404C-A46A-96653F89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D34A-770E-4ACD-A3D1-ACAFC6001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026" name="2EB28046-64F7-418C-B6AC-F108B4635F15" descr="CF91E1A7-9542-4CD8-82C4-3BD661E55A97">
            <a:extLst>
              <a:ext uri="{FF2B5EF4-FFF2-40B4-BE49-F238E27FC236}">
                <a16:creationId xmlns:a16="http://schemas.microsoft.com/office/drawing/2014/main" id="{B5DED565-827D-41CD-B0B7-B4258722B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7110"/>
            <a:ext cx="12192000" cy="2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D2B99-2768-4566-86FC-23EDD7C1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D0C51-BD4F-43DC-A814-EA98EBF8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CFB7-834E-4CE2-99E5-4FE8C50C4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CB72-70ED-404C-A46A-96653F89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D34A-770E-4ACD-A3D1-ACAFC6001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026" name="2EB28046-64F7-418C-B6AC-F108B4635F15" descr="CF91E1A7-9542-4CD8-82C4-3BD661E55A97">
            <a:extLst>
              <a:ext uri="{FF2B5EF4-FFF2-40B4-BE49-F238E27FC236}">
                <a16:creationId xmlns:a16="http://schemas.microsoft.com/office/drawing/2014/main" id="{B5DED565-827D-41CD-B0B7-B4258722B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17110"/>
            <a:ext cx="12192000" cy="2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D2B99-2768-4566-86FC-23EDD7C1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D0C51-BD4F-43DC-A814-EA98EBF8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CFB7-834E-4CE2-99E5-4FE8C50C4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E226-E5C1-4368-BF85-86386D8E3F1B}" type="datetimeFigureOut">
              <a:rPr lang="en-AU" smtClean="0"/>
              <a:t>6/05/2026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CB72-70ED-404C-A46A-96653F89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D34A-770E-4ACD-A3D1-ACAFC6001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297D-8C10-4ABE-80B2-017D5587E19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svg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em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youtube.com/shorts/Ahvv5jQyjh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indoor, ceiling, floor, furniture&#10;&#10;Description automatically generated">
            <a:extLst>
              <a:ext uri="{FF2B5EF4-FFF2-40B4-BE49-F238E27FC236}">
                <a16:creationId xmlns:a16="http://schemas.microsoft.com/office/drawing/2014/main" id="{E46837B2-FD56-49A7-A232-C3FA510F7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186103" y="-171450"/>
            <a:ext cx="12564205" cy="720089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17437D-966F-6840-BA87-F579AD275309}"/>
              </a:ext>
            </a:extLst>
          </p:cNvPr>
          <p:cNvGrpSpPr/>
          <p:nvPr/>
        </p:nvGrpSpPr>
        <p:grpSpPr>
          <a:xfrm>
            <a:off x="-83407" y="395827"/>
            <a:ext cx="11361523" cy="4355916"/>
            <a:chOff x="3613904" y="6068946"/>
            <a:chExt cx="14632606" cy="69870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17580-BD6D-6A4F-905F-C607ABB41CF9}"/>
                </a:ext>
              </a:extLst>
            </p:cNvPr>
            <p:cNvSpPr txBox="1"/>
            <p:nvPr/>
          </p:nvSpPr>
          <p:spPr>
            <a:xfrm>
              <a:off x="3613904" y="6095036"/>
              <a:ext cx="7813203" cy="69609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National Property Accreditation Scheme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Prof. Kent Anderson and Geoff Denison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SAA National Committee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391CCD-3F3F-B545-96AC-437F5DF85672}"/>
                </a:ext>
              </a:extLst>
            </p:cNvPr>
            <p:cNvSpPr/>
            <p:nvPr/>
          </p:nvSpPr>
          <p:spPr>
            <a:xfrm>
              <a:off x="12073790" y="6198567"/>
              <a:ext cx="126017" cy="6701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01BEE2A6-1C61-A04B-BF6C-B0BFB862373F}"/>
                </a:ext>
              </a:extLst>
            </p:cNvPr>
            <p:cNvSpPr txBox="1">
              <a:spLocks/>
            </p:cNvSpPr>
            <p:nvPr/>
          </p:nvSpPr>
          <p:spPr>
            <a:xfrm>
              <a:off x="12941298" y="6068946"/>
              <a:ext cx="5305212" cy="1398856"/>
            </a:xfrm>
            <a:prstGeom prst="rect">
              <a:avLst/>
            </a:prstGeom>
          </p:spPr>
          <p:txBody>
            <a:bodyPr vert="horz" wrap="square" lIns="108717" tIns="54359" rIns="108717" bIns="5435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1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studentaccassoc.com.au</a:t>
              </a:r>
            </a:p>
            <a:p>
              <a:pPr marL="0" marR="0" lvl="0" indent="0" algn="l" defTabSz="1087636" rtl="0" eaLnBrk="1" fontAlgn="auto" latinLnBrk="0" hangingPunct="1">
                <a:lnSpc>
                  <a:spcPts val="21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npas.org.au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2" name="Picture 1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3D76854A-B506-0EC4-020F-622F70526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128" y="6414569"/>
            <a:ext cx="1567648" cy="486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DAB14-5962-ECA3-18A3-40D94E6231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570" r="11630" b="-1"/>
          <a:stretch/>
        </p:blipFill>
        <p:spPr>
          <a:xfrm>
            <a:off x="3974896" y="6414569"/>
            <a:ext cx="1462599" cy="486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3A614-449E-1673-CD14-FE72A38E184F}"/>
              </a:ext>
            </a:extLst>
          </p:cNvPr>
          <p:cNvSpPr txBox="1"/>
          <p:nvPr/>
        </p:nvSpPr>
        <p:spPr>
          <a:xfrm>
            <a:off x="5388714" y="5936154"/>
            <a:ext cx="24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SPONSORS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0B46B-6C85-103D-C137-8C84D33A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71" y="6421038"/>
            <a:ext cx="1801689" cy="4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1404355" y="727608"/>
            <a:ext cx="598178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NPAS ACCREDITATION FRAMEWORK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4F15D98D-9C21-B24C-8D50-3D2ADBEAB0C5}"/>
              </a:ext>
            </a:extLst>
          </p:cNvPr>
          <p:cNvSpPr/>
          <p:nvPr/>
        </p:nvSpPr>
        <p:spPr>
          <a:xfrm>
            <a:off x="3933273" y="4434572"/>
            <a:ext cx="1389049" cy="5231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5" h="285">
                <a:moveTo>
                  <a:pt x="755" y="285"/>
                </a:moveTo>
                <a:lnTo>
                  <a:pt x="142" y="285"/>
                </a:lnTo>
                <a:cubicBezTo>
                  <a:pt x="64" y="285"/>
                  <a:pt x="0" y="221"/>
                  <a:pt x="0" y="143"/>
                </a:cubicBezTo>
                <a:cubicBezTo>
                  <a:pt x="0" y="63"/>
                  <a:pt x="64" y="0"/>
                  <a:pt x="142" y="0"/>
                </a:cubicBezTo>
                <a:lnTo>
                  <a:pt x="755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A053E9B-CF46-144B-B3A9-7D88AC89D1F1}"/>
              </a:ext>
            </a:extLst>
          </p:cNvPr>
          <p:cNvSpPr/>
          <p:nvPr/>
        </p:nvSpPr>
        <p:spPr>
          <a:xfrm>
            <a:off x="5097228" y="4200530"/>
            <a:ext cx="1119874" cy="9700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778">
                <a:moveTo>
                  <a:pt x="674" y="0"/>
                </a:moveTo>
                <a:lnTo>
                  <a:pt x="225" y="0"/>
                </a:lnTo>
                <a:lnTo>
                  <a:pt x="0" y="390"/>
                </a:lnTo>
                <a:lnTo>
                  <a:pt x="225" y="778"/>
                </a:lnTo>
                <a:lnTo>
                  <a:pt x="674" y="778"/>
                </a:lnTo>
                <a:lnTo>
                  <a:pt x="898" y="39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3D64C8AA-B10A-0249-A0E2-9143A766F236}"/>
              </a:ext>
            </a:extLst>
          </p:cNvPr>
          <p:cNvSpPr/>
          <p:nvPr/>
        </p:nvSpPr>
        <p:spPr>
          <a:xfrm>
            <a:off x="3933273" y="2418301"/>
            <a:ext cx="1389049" cy="5231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5" h="285">
                <a:moveTo>
                  <a:pt x="755" y="285"/>
                </a:moveTo>
                <a:lnTo>
                  <a:pt x="142" y="285"/>
                </a:lnTo>
                <a:cubicBezTo>
                  <a:pt x="64" y="285"/>
                  <a:pt x="0" y="221"/>
                  <a:pt x="0" y="142"/>
                </a:cubicBezTo>
                <a:cubicBezTo>
                  <a:pt x="0" y="64"/>
                  <a:pt x="64" y="0"/>
                  <a:pt x="142" y="0"/>
                </a:cubicBezTo>
                <a:lnTo>
                  <a:pt x="755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CB447AC5-EC80-C745-BA7F-0E2EAD3FC800}"/>
              </a:ext>
            </a:extLst>
          </p:cNvPr>
          <p:cNvSpPr/>
          <p:nvPr/>
        </p:nvSpPr>
        <p:spPr>
          <a:xfrm>
            <a:off x="5097228" y="2185507"/>
            <a:ext cx="1119874" cy="9700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778">
                <a:moveTo>
                  <a:pt x="674" y="0"/>
                </a:moveTo>
                <a:lnTo>
                  <a:pt x="225" y="0"/>
                </a:lnTo>
                <a:lnTo>
                  <a:pt x="0" y="389"/>
                </a:lnTo>
                <a:lnTo>
                  <a:pt x="225" y="778"/>
                </a:lnTo>
                <a:lnTo>
                  <a:pt x="674" y="778"/>
                </a:lnTo>
                <a:lnTo>
                  <a:pt x="898" y="389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D7DE22DC-6315-EE40-AE92-DE14FCABE87A}"/>
              </a:ext>
            </a:extLst>
          </p:cNvPr>
          <p:cNvSpPr/>
          <p:nvPr/>
        </p:nvSpPr>
        <p:spPr>
          <a:xfrm>
            <a:off x="6834073" y="3427061"/>
            <a:ext cx="1389049" cy="5231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5" h="285">
                <a:moveTo>
                  <a:pt x="0" y="285"/>
                </a:moveTo>
                <a:lnTo>
                  <a:pt x="613" y="285"/>
                </a:lnTo>
                <a:cubicBezTo>
                  <a:pt x="692" y="285"/>
                  <a:pt x="755" y="221"/>
                  <a:pt x="755" y="143"/>
                </a:cubicBezTo>
                <a:cubicBezTo>
                  <a:pt x="755" y="65"/>
                  <a:pt x="692" y="0"/>
                  <a:pt x="6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14100545-7523-E846-9305-768A168E9348}"/>
              </a:ext>
            </a:extLst>
          </p:cNvPr>
          <p:cNvSpPr/>
          <p:nvPr/>
        </p:nvSpPr>
        <p:spPr>
          <a:xfrm>
            <a:off x="5917470" y="3194267"/>
            <a:ext cx="1121122" cy="9700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9" h="778">
                <a:moveTo>
                  <a:pt x="674" y="0"/>
                </a:moveTo>
                <a:lnTo>
                  <a:pt x="225" y="0"/>
                </a:lnTo>
                <a:lnTo>
                  <a:pt x="0" y="388"/>
                </a:lnTo>
                <a:lnTo>
                  <a:pt x="225" y="778"/>
                </a:lnTo>
                <a:lnTo>
                  <a:pt x="674" y="778"/>
                </a:lnTo>
                <a:lnTo>
                  <a:pt x="899" y="38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863BF56-4D39-3049-91D3-BBA50B5DDF2D}"/>
              </a:ext>
            </a:extLst>
          </p:cNvPr>
          <p:cNvSpPr/>
          <p:nvPr/>
        </p:nvSpPr>
        <p:spPr>
          <a:xfrm>
            <a:off x="6834073" y="5432096"/>
            <a:ext cx="1389049" cy="5231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5" h="285">
                <a:moveTo>
                  <a:pt x="0" y="285"/>
                </a:moveTo>
                <a:lnTo>
                  <a:pt x="613" y="285"/>
                </a:lnTo>
                <a:cubicBezTo>
                  <a:pt x="692" y="285"/>
                  <a:pt x="755" y="222"/>
                  <a:pt x="755" y="143"/>
                </a:cubicBezTo>
                <a:cubicBezTo>
                  <a:pt x="755" y="64"/>
                  <a:pt x="692" y="0"/>
                  <a:pt x="6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7223C818-7DC6-0E47-B6B5-A5023825C4F2}"/>
              </a:ext>
            </a:extLst>
          </p:cNvPr>
          <p:cNvSpPr/>
          <p:nvPr/>
        </p:nvSpPr>
        <p:spPr>
          <a:xfrm>
            <a:off x="5917470" y="5208042"/>
            <a:ext cx="1121122" cy="9713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9" h="779">
                <a:moveTo>
                  <a:pt x="674" y="0"/>
                </a:moveTo>
                <a:lnTo>
                  <a:pt x="225" y="0"/>
                </a:lnTo>
                <a:lnTo>
                  <a:pt x="0" y="390"/>
                </a:lnTo>
                <a:lnTo>
                  <a:pt x="225" y="779"/>
                </a:lnTo>
                <a:lnTo>
                  <a:pt x="674" y="779"/>
                </a:lnTo>
                <a:lnTo>
                  <a:pt x="899" y="39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8EAB88C-9A94-F34F-9CE8-77E44415166F}"/>
              </a:ext>
            </a:extLst>
          </p:cNvPr>
          <p:cNvSpPr/>
          <p:nvPr/>
        </p:nvSpPr>
        <p:spPr>
          <a:xfrm>
            <a:off x="6400626" y="2487636"/>
            <a:ext cx="78654" cy="923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" h="75">
                <a:moveTo>
                  <a:pt x="64" y="38"/>
                </a:move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E61E8734-46E6-0042-9DF7-777C777CAAB8}"/>
              </a:ext>
            </a:extLst>
          </p:cNvPr>
          <p:cNvSpPr/>
          <p:nvPr/>
        </p:nvSpPr>
        <p:spPr>
          <a:xfrm>
            <a:off x="6400626" y="4507653"/>
            <a:ext cx="78654" cy="8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" h="72">
                <a:moveTo>
                  <a:pt x="64" y="37"/>
                </a:move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1698E1F-73BA-4646-BFFD-0E03CC6EAF03}"/>
              </a:ext>
            </a:extLst>
          </p:cNvPr>
          <p:cNvSpPr/>
          <p:nvPr/>
        </p:nvSpPr>
        <p:spPr>
          <a:xfrm>
            <a:off x="5645304" y="3497644"/>
            <a:ext cx="78654" cy="911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" h="74">
                <a:moveTo>
                  <a:pt x="0" y="37"/>
                </a:moveTo>
                <a:lnTo>
                  <a:pt x="64" y="74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4863B242-7E9C-494B-A52C-FAB05A81B44E}"/>
              </a:ext>
            </a:extLst>
          </p:cNvPr>
          <p:cNvSpPr/>
          <p:nvPr/>
        </p:nvSpPr>
        <p:spPr>
          <a:xfrm>
            <a:off x="5645304" y="5510170"/>
            <a:ext cx="78654" cy="911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" h="74">
                <a:moveTo>
                  <a:pt x="0" y="37"/>
                </a:moveTo>
                <a:lnTo>
                  <a:pt x="64" y="74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EFDEF59B-614F-1744-BA56-916CCED6AAE3}"/>
              </a:ext>
            </a:extLst>
          </p:cNvPr>
          <p:cNvSpPr/>
          <p:nvPr/>
        </p:nvSpPr>
        <p:spPr>
          <a:xfrm>
            <a:off x="6218346" y="2671160"/>
            <a:ext cx="260930" cy="5218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0" h="419" fill="none">
                <a:moveTo>
                  <a:pt x="0" y="0"/>
                </a:moveTo>
                <a:lnTo>
                  <a:pt x="210" y="0"/>
                </a:lnTo>
                <a:lnTo>
                  <a:pt x="210" y="419"/>
                </a:lnTo>
              </a:path>
            </a:pathLst>
          </a:custGeom>
          <a:noFill/>
          <a:ln w="900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2160" tIns="2160" rIns="2160" bIns="216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69DC54D6-1E67-6C47-B5CA-81066B046E16}"/>
              </a:ext>
            </a:extLst>
          </p:cNvPr>
          <p:cNvSpPr/>
          <p:nvPr/>
        </p:nvSpPr>
        <p:spPr>
          <a:xfrm>
            <a:off x="6218346" y="4687432"/>
            <a:ext cx="260930" cy="5218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0" h="419" fill="none">
                <a:moveTo>
                  <a:pt x="0" y="0"/>
                </a:moveTo>
                <a:lnTo>
                  <a:pt x="210" y="0"/>
                </a:lnTo>
                <a:lnTo>
                  <a:pt x="210" y="419"/>
                </a:lnTo>
              </a:path>
            </a:pathLst>
          </a:custGeom>
          <a:noFill/>
          <a:ln w="900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2160" tIns="2160" rIns="2160" bIns="216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84AFE465-09E1-AD40-AB35-A9724E95749E}"/>
              </a:ext>
            </a:extLst>
          </p:cNvPr>
          <p:cNvSpPr/>
          <p:nvPr/>
        </p:nvSpPr>
        <p:spPr>
          <a:xfrm>
            <a:off x="5657789" y="3678672"/>
            <a:ext cx="258433" cy="5218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8" h="419" fill="none">
                <a:moveTo>
                  <a:pt x="208" y="0"/>
                </a:moveTo>
                <a:lnTo>
                  <a:pt x="0" y="0"/>
                </a:lnTo>
                <a:lnTo>
                  <a:pt x="0" y="419"/>
                </a:lnTo>
              </a:path>
            </a:pathLst>
          </a:custGeom>
          <a:noFill/>
          <a:ln w="900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2160" tIns="2160" rIns="2160" bIns="216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6DC4B669-C911-AE42-A60C-D7C3DD697C92}"/>
              </a:ext>
            </a:extLst>
          </p:cNvPr>
          <p:cNvSpPr/>
          <p:nvPr/>
        </p:nvSpPr>
        <p:spPr>
          <a:xfrm>
            <a:off x="5657789" y="5694944"/>
            <a:ext cx="258433" cy="88848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8" h="389" fill="none">
                <a:moveTo>
                  <a:pt x="208" y="0"/>
                </a:moveTo>
                <a:lnTo>
                  <a:pt x="0" y="0"/>
                </a:lnTo>
                <a:lnTo>
                  <a:pt x="0" y="389"/>
                </a:lnTo>
              </a:path>
            </a:pathLst>
          </a:custGeom>
          <a:noFill/>
          <a:ln w="900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2160" tIns="2160" rIns="2160" bIns="2160" anchor="ctr" anchorCtr="1" compatLnSpc="0"/>
          <a:lstStyle/>
          <a:p>
            <a:pPr hangingPunct="0"/>
            <a:endParaRPr lang="en-US" sz="900" dirty="0">
              <a:ea typeface="Arial Unicode MS" pitchFamily="2"/>
              <a:cs typeface="Arial Unicode MS" pitchFamily="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114B3F-CA2C-F54C-A78B-2B10DE002D9C}"/>
              </a:ext>
            </a:extLst>
          </p:cNvPr>
          <p:cNvSpPr txBox="1"/>
          <p:nvPr/>
        </p:nvSpPr>
        <p:spPr>
          <a:xfrm>
            <a:off x="4089947" y="2413396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Business </a:t>
            </a:r>
          </a:p>
          <a:p>
            <a:r>
              <a:rPr lang="en-US" sz="1400" b="1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Profile 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4F584DFC-8C23-164F-AF84-C4EAB987E20D}"/>
              </a:ext>
            </a:extLst>
          </p:cNvPr>
          <p:cNvSpPr txBox="1">
            <a:spLocks/>
          </p:cNvSpPr>
          <p:nvPr/>
        </p:nvSpPr>
        <p:spPr>
          <a:xfrm>
            <a:off x="6625561" y="1591628"/>
            <a:ext cx="3565055" cy="1359353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Tenancy compliance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Dispute jurisdiction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Bond treatment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Tax compliance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Insurance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FD61F7-5EB0-5A48-8C32-8563635D9E14}"/>
              </a:ext>
            </a:extLst>
          </p:cNvPr>
          <p:cNvSpPr txBox="1"/>
          <p:nvPr/>
        </p:nvSpPr>
        <p:spPr>
          <a:xfrm>
            <a:off x="4048986" y="4449855"/>
            <a:ext cx="117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Management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 Model 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DF567076-9A55-494E-8089-6BB773C69045}"/>
              </a:ext>
            </a:extLst>
          </p:cNvPr>
          <p:cNvSpPr txBox="1">
            <a:spLocks/>
          </p:cNvSpPr>
          <p:nvPr/>
        </p:nvSpPr>
        <p:spPr>
          <a:xfrm>
            <a:off x="6625561" y="4220207"/>
            <a:ext cx="3565055" cy="583756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Internal grievance resolution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Access to customer service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51FD9EA4-5333-1448-950D-E68EEEC2D3FB}"/>
              </a:ext>
            </a:extLst>
          </p:cNvPr>
          <p:cNvSpPr txBox="1">
            <a:spLocks/>
          </p:cNvSpPr>
          <p:nvPr/>
        </p:nvSpPr>
        <p:spPr>
          <a:xfrm>
            <a:off x="2478920" y="2915952"/>
            <a:ext cx="2048442" cy="1574796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Building code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Furniture provision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Fire code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Internet provision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Communal study and recreational spaces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76DF3564-50E1-F444-BCBA-2BB99A9B0EA3}"/>
              </a:ext>
            </a:extLst>
          </p:cNvPr>
          <p:cNvSpPr txBox="1">
            <a:spLocks/>
          </p:cNvSpPr>
          <p:nvPr/>
        </p:nvSpPr>
        <p:spPr>
          <a:xfrm>
            <a:off x="3012912" y="5261726"/>
            <a:ext cx="3612649" cy="842288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Emergency management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Student customer education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Rules of occupancy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0CF6BF-2A4D-8549-B654-95CEE78A471E}"/>
              </a:ext>
            </a:extLst>
          </p:cNvPr>
          <p:cNvSpPr txBox="1"/>
          <p:nvPr/>
        </p:nvSpPr>
        <p:spPr>
          <a:xfrm>
            <a:off x="6957950" y="3436739"/>
            <a:ext cx="1067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Facility and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Amenity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B11D27-9D94-5D42-85B4-A3AD8F3FB2BE}"/>
              </a:ext>
            </a:extLst>
          </p:cNvPr>
          <p:cNvSpPr txBox="1"/>
          <p:nvPr/>
        </p:nvSpPr>
        <p:spPr>
          <a:xfrm>
            <a:off x="6972611" y="5432096"/>
            <a:ext cx="111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Operational 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Plan </a:t>
            </a:r>
          </a:p>
        </p:txBody>
      </p:sp>
      <p:sp>
        <p:nvSpPr>
          <p:cNvPr id="80" name="Shape 2617">
            <a:extLst>
              <a:ext uri="{FF2B5EF4-FFF2-40B4-BE49-F238E27FC236}">
                <a16:creationId xmlns:a16="http://schemas.microsoft.com/office/drawing/2014/main" id="{E9246ED8-1714-B245-A264-18EC1F9DAC39}"/>
              </a:ext>
            </a:extLst>
          </p:cNvPr>
          <p:cNvSpPr/>
          <p:nvPr/>
        </p:nvSpPr>
        <p:spPr>
          <a:xfrm>
            <a:off x="6255155" y="5509272"/>
            <a:ext cx="445752" cy="364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81" name="Shape 2808">
            <a:extLst>
              <a:ext uri="{FF2B5EF4-FFF2-40B4-BE49-F238E27FC236}">
                <a16:creationId xmlns:a16="http://schemas.microsoft.com/office/drawing/2014/main" id="{55911C2A-FBBE-244A-B7D0-9792126EDAE3}"/>
              </a:ext>
            </a:extLst>
          </p:cNvPr>
          <p:cNvSpPr/>
          <p:nvPr/>
        </p:nvSpPr>
        <p:spPr>
          <a:xfrm>
            <a:off x="6220004" y="3461365"/>
            <a:ext cx="445752" cy="445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82" name="Shape 2944">
            <a:extLst>
              <a:ext uri="{FF2B5EF4-FFF2-40B4-BE49-F238E27FC236}">
                <a16:creationId xmlns:a16="http://schemas.microsoft.com/office/drawing/2014/main" id="{D1107D42-B201-4948-837D-5F726A0B14B6}"/>
              </a:ext>
            </a:extLst>
          </p:cNvPr>
          <p:cNvSpPr/>
          <p:nvPr/>
        </p:nvSpPr>
        <p:spPr>
          <a:xfrm>
            <a:off x="5458847" y="2460382"/>
            <a:ext cx="445752" cy="445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83" name="Shape 2633">
            <a:extLst>
              <a:ext uri="{FF2B5EF4-FFF2-40B4-BE49-F238E27FC236}">
                <a16:creationId xmlns:a16="http://schemas.microsoft.com/office/drawing/2014/main" id="{576D22B8-93E3-7849-9A3E-C6A771E939F9}"/>
              </a:ext>
            </a:extLst>
          </p:cNvPr>
          <p:cNvSpPr/>
          <p:nvPr/>
        </p:nvSpPr>
        <p:spPr>
          <a:xfrm>
            <a:off x="5432963" y="4512017"/>
            <a:ext cx="445752" cy="445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0387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1404356" y="727608"/>
            <a:ext cx="77002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Lato Light" panose="020F0502020204030203" pitchFamily="34" charset="0"/>
              </a:rPr>
              <a:t>NPAS ASSESSMENT PROCESS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14481" y="1108888"/>
          <a:ext cx="10687123" cy="372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658186" y="42359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Mr Ron De Haan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Co-opted SAA board member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Extensive experience in the accommodation sector</a:t>
            </a:r>
          </a:p>
        </p:txBody>
      </p:sp>
      <p:pic>
        <p:nvPicPr>
          <p:cNvPr id="2" name="Picture 1" descr="A person smiling in a circle&#10;&#10;AI-generated content may be incorrect.">
            <a:extLst>
              <a:ext uri="{FF2B5EF4-FFF2-40B4-BE49-F238E27FC236}">
                <a16:creationId xmlns:a16="http://schemas.microsoft.com/office/drawing/2014/main" id="{8505F1AD-5FCD-6730-EA1D-5E5AB5958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4" y="3733575"/>
            <a:ext cx="1869223" cy="21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C6AFA-249D-681A-C8DE-8AD173B8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6950E-95EE-ED20-6F9E-0469885EC02A}"/>
              </a:ext>
            </a:extLst>
          </p:cNvPr>
          <p:cNvSpPr/>
          <p:nvPr/>
        </p:nvSpPr>
        <p:spPr>
          <a:xfrm>
            <a:off x="0" y="3261360"/>
            <a:ext cx="4646005" cy="3901440"/>
          </a:xfrm>
          <a:prstGeom prst="rect">
            <a:avLst/>
          </a:prstGeom>
          <a:solidFill>
            <a:srgbClr val="0F3A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AA426B63-C4E3-2346-66A1-695AB3FF4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25" y="-253558"/>
            <a:ext cx="1727251" cy="1727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2528A-FD2E-B29D-940C-695C8EC56B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6622" cy="3261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92D9F-4090-B522-2B6D-CCA7411B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005" y="1187013"/>
            <a:ext cx="7545995" cy="529636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0047C22-2C8E-E42A-3E84-92250D168B28}"/>
              </a:ext>
            </a:extLst>
          </p:cNvPr>
          <p:cNvSpPr/>
          <p:nvPr/>
        </p:nvSpPr>
        <p:spPr>
          <a:xfrm>
            <a:off x="2541744" y="3982225"/>
            <a:ext cx="986685" cy="986684"/>
          </a:xfrm>
          <a:prstGeom prst="ellipse">
            <a:avLst/>
          </a:prstGeom>
          <a:solidFill>
            <a:srgbClr val="0C8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F27CF1-823C-36FC-22C9-CEB8209B8D83}"/>
              </a:ext>
            </a:extLst>
          </p:cNvPr>
          <p:cNvSpPr/>
          <p:nvPr/>
        </p:nvSpPr>
        <p:spPr>
          <a:xfrm>
            <a:off x="877533" y="3982225"/>
            <a:ext cx="986685" cy="986684"/>
          </a:xfrm>
          <a:prstGeom prst="ellipse">
            <a:avLst/>
          </a:prstGeom>
          <a:solidFill>
            <a:srgbClr val="0C8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8" name="Graphic 17" descr="Building with solid fill">
            <a:extLst>
              <a:ext uri="{FF2B5EF4-FFF2-40B4-BE49-F238E27FC236}">
                <a16:creationId xmlns:a16="http://schemas.microsoft.com/office/drawing/2014/main" id="{664B48C0-8B13-7875-8DD9-3688C26C9E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609" y="4175301"/>
            <a:ext cx="600531" cy="600531"/>
          </a:xfrm>
          <a:prstGeom prst="rect">
            <a:avLst/>
          </a:prstGeom>
        </p:spPr>
      </p:pic>
      <p:pic>
        <p:nvPicPr>
          <p:cNvPr id="16" name="Graphic 15" descr="Bed with solid fill">
            <a:extLst>
              <a:ext uri="{FF2B5EF4-FFF2-40B4-BE49-F238E27FC236}">
                <a16:creationId xmlns:a16="http://schemas.microsoft.com/office/drawing/2014/main" id="{3209EA73-CE53-85BF-28AE-04CC30653E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2281" y="4092761"/>
            <a:ext cx="765610" cy="7656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3AC0D1-7B9E-3B70-E3F5-B10B04D2D7B6}"/>
              </a:ext>
            </a:extLst>
          </p:cNvPr>
          <p:cNvSpPr txBox="1"/>
          <p:nvPr/>
        </p:nvSpPr>
        <p:spPr>
          <a:xfrm>
            <a:off x="838448" y="4968907"/>
            <a:ext cx="106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40+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8151B8-DB75-A6DC-F8BF-F6AF12CF6AFF}"/>
              </a:ext>
            </a:extLst>
          </p:cNvPr>
          <p:cNvSpPr txBox="1"/>
          <p:nvPr/>
        </p:nvSpPr>
        <p:spPr>
          <a:xfrm>
            <a:off x="2093095" y="4968907"/>
            <a:ext cx="211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23,500+</a:t>
            </a:r>
            <a:endParaRPr lang="en-US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4662F-987E-D88C-849B-29189A112A31}"/>
              </a:ext>
            </a:extLst>
          </p:cNvPr>
          <p:cNvSpPr txBox="1"/>
          <p:nvPr/>
        </p:nvSpPr>
        <p:spPr>
          <a:xfrm>
            <a:off x="435394" y="5300849"/>
            <a:ext cx="187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NPAS Accredited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1C9442-7FF5-F5A5-1FC9-29000392130D}"/>
              </a:ext>
            </a:extLst>
          </p:cNvPr>
          <p:cNvSpPr txBox="1"/>
          <p:nvPr/>
        </p:nvSpPr>
        <p:spPr>
          <a:xfrm>
            <a:off x="2242001" y="5293477"/>
            <a:ext cx="187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Beds in the NPAS Accredited Portfolio</a:t>
            </a:r>
          </a:p>
        </p:txBody>
      </p:sp>
    </p:spTree>
    <p:extLst>
      <p:ext uri="{BB962C8B-B14F-4D97-AF65-F5344CB8AC3E}">
        <p14:creationId xmlns:p14="http://schemas.microsoft.com/office/powerpoint/2010/main" val="36681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B419D8D-1C67-4357-BE9D-BF3822C29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/>
          <a:stretch/>
        </p:blipFill>
        <p:spPr bwMode="auto">
          <a:xfrm>
            <a:off x="871539" y="1586428"/>
            <a:ext cx="9869828" cy="48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FE8508-BBD3-48EE-A623-32BF950E0CDB}"/>
              </a:ext>
            </a:extLst>
          </p:cNvPr>
          <p:cNvSpPr txBox="1"/>
          <p:nvPr/>
        </p:nvSpPr>
        <p:spPr>
          <a:xfrm>
            <a:off x="1404356" y="727608"/>
            <a:ext cx="34235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INFORMED </a:t>
            </a:r>
          </a:p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CHOICE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ACE13-F041-45F4-9884-2B4C82BD5DDE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16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ED541-1CFF-5E55-58A1-7F4878BFB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8D69-EC55-71AB-29F8-B77E0AEC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3252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Evolving Regulatory Framework</a:t>
            </a:r>
          </a:p>
        </p:txBody>
      </p:sp>
    </p:spTree>
    <p:extLst>
      <p:ext uri="{BB962C8B-B14F-4D97-AF65-F5344CB8AC3E}">
        <p14:creationId xmlns:p14="http://schemas.microsoft.com/office/powerpoint/2010/main" val="414851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650B-F9B1-5CF3-A0BF-2581104D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F4C6E5-3560-097F-9606-EC300A57F998}"/>
              </a:ext>
            </a:extLst>
          </p:cNvPr>
          <p:cNvSpPr/>
          <p:nvPr/>
        </p:nvSpPr>
        <p:spPr>
          <a:xfrm>
            <a:off x="809442" y="777899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6F98C-5C14-9843-1B4F-247E758C5476}"/>
              </a:ext>
            </a:extLst>
          </p:cNvPr>
          <p:cNvSpPr txBox="1"/>
          <p:nvPr/>
        </p:nvSpPr>
        <p:spPr>
          <a:xfrm>
            <a:off x="1126834" y="681037"/>
            <a:ext cx="77002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NEW REGULATORY LANDSCAPE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F11BC9-C140-626D-8E73-171F48355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447722"/>
              </p:ext>
            </p:extLst>
          </p:nvPr>
        </p:nvGraphicFramePr>
        <p:xfrm>
          <a:off x="3055188" y="1932317"/>
          <a:ext cx="6081623" cy="346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E7EC79-249C-CBE5-4DA3-4E58780F0444}"/>
              </a:ext>
            </a:extLst>
          </p:cNvPr>
          <p:cNvSpPr txBox="1"/>
          <p:nvPr/>
        </p:nvSpPr>
        <p:spPr>
          <a:xfrm>
            <a:off x="1687551" y="1997956"/>
            <a:ext cx="2329132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New Overseas Student Commencement (NOSC) Framework is 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Australian Government managed system regulating the number of new international students permitted to start study</a:t>
            </a:r>
            <a:r>
              <a:rPr lang="en-AU" sz="14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 sets 2026 caps (National Planning Level) of 295,000 places to ensure sustainable education growth, utilizing Ministerial Directions for VET and higher education providers to manage provider-level allocations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95B18-B940-FA8B-BADD-E77BB01FD4BD}"/>
              </a:ext>
            </a:extLst>
          </p:cNvPr>
          <p:cNvSpPr txBox="1"/>
          <p:nvPr/>
        </p:nvSpPr>
        <p:spPr>
          <a:xfrm>
            <a:off x="8077445" y="1997956"/>
            <a:ext cx="232913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National Code establishes mandatory requirements for higher education providers across 7 legally enforceable standards. They are the foundation of a new culture that prioritises gender-based violence prevention, ensures safe and timely responses, and embeds accountability at every level.</a:t>
            </a:r>
          </a:p>
        </p:txBody>
      </p:sp>
    </p:spTree>
    <p:extLst>
      <p:ext uri="{BB962C8B-B14F-4D97-AF65-F5344CB8AC3E}">
        <p14:creationId xmlns:p14="http://schemas.microsoft.com/office/powerpoint/2010/main" val="192032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75948-1369-BDCC-01E0-CACD2714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B974B1-3E5D-31F7-A236-022306A3791D}"/>
              </a:ext>
            </a:extLst>
          </p:cNvPr>
          <p:cNvSpPr/>
          <p:nvPr/>
        </p:nvSpPr>
        <p:spPr>
          <a:xfrm>
            <a:off x="809442" y="777899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568C0-A36B-6F78-B62F-EC999EDD3D0C}"/>
              </a:ext>
            </a:extLst>
          </p:cNvPr>
          <p:cNvSpPr txBox="1"/>
          <p:nvPr/>
        </p:nvSpPr>
        <p:spPr>
          <a:xfrm>
            <a:off x="1018774" y="826201"/>
            <a:ext cx="963030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SHARED COMMITMENT TO ENHANCING STUDENT SAFETY AND WELLBEING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8D7D59-C872-185E-A6AD-2A3AD91ED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256944"/>
              </p:ext>
            </p:extLst>
          </p:nvPr>
        </p:nvGraphicFramePr>
        <p:xfrm>
          <a:off x="2602523" y="1922585"/>
          <a:ext cx="7635631" cy="429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33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indoor, ceiling, floor, furniture&#10;&#10;Description automatically generated">
            <a:extLst>
              <a:ext uri="{FF2B5EF4-FFF2-40B4-BE49-F238E27FC236}">
                <a16:creationId xmlns:a16="http://schemas.microsoft.com/office/drawing/2014/main" id="{E46837B2-FD56-49A7-A232-C3FA510F7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7032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0" y="0"/>
            <a:ext cx="1218882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17437D-966F-6840-BA87-F579AD275309}"/>
              </a:ext>
            </a:extLst>
          </p:cNvPr>
          <p:cNvGrpSpPr/>
          <p:nvPr/>
        </p:nvGrpSpPr>
        <p:grpSpPr>
          <a:xfrm>
            <a:off x="2500097" y="2629877"/>
            <a:ext cx="7191802" cy="1598246"/>
            <a:chOff x="3862907" y="5107260"/>
            <a:chExt cx="14383603" cy="319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17580-BD6D-6A4F-905F-C607ABB41CF9}"/>
                </a:ext>
              </a:extLst>
            </p:cNvPr>
            <p:cNvSpPr txBox="1"/>
            <p:nvPr/>
          </p:nvSpPr>
          <p:spPr>
            <a:xfrm>
              <a:off x="3862907" y="5889898"/>
              <a:ext cx="7458405" cy="17235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THANK YOU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391CCD-3F3F-B545-96AC-437F5DF85672}"/>
                </a:ext>
              </a:extLst>
            </p:cNvPr>
            <p:cNvSpPr/>
            <p:nvPr/>
          </p:nvSpPr>
          <p:spPr>
            <a:xfrm>
              <a:off x="12073791" y="5107260"/>
              <a:ext cx="115030" cy="3196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01BEE2A6-1C61-A04B-BF6C-B0BFB862373F}"/>
                </a:ext>
              </a:extLst>
            </p:cNvPr>
            <p:cNvSpPr txBox="1">
              <a:spLocks/>
            </p:cNvSpPr>
            <p:nvPr/>
          </p:nvSpPr>
          <p:spPr>
            <a:xfrm>
              <a:off x="12941298" y="6068946"/>
              <a:ext cx="5305212" cy="1398856"/>
            </a:xfrm>
            <a:prstGeom prst="rect">
              <a:avLst/>
            </a:prstGeom>
          </p:spPr>
          <p:txBody>
            <a:bodyPr vert="horz" wrap="square" lIns="108717" tIns="54359" rIns="108717" bIns="5435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studentaccassoc.com.au</a:t>
              </a:r>
            </a:p>
            <a:p>
              <a:pPr algn="l">
                <a:lnSpc>
                  <a:spcPts val="215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npas.org.au</a:t>
              </a:r>
              <a:endParaRPr lang="en-US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30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indoor, ceiling, floor, furniture&#10;&#10;Description automatically generated">
            <a:extLst>
              <a:ext uri="{FF2B5EF4-FFF2-40B4-BE49-F238E27FC236}">
                <a16:creationId xmlns:a16="http://schemas.microsoft.com/office/drawing/2014/main" id="{E46837B2-FD56-49A7-A232-C3FA510F7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0" y="0"/>
            <a:ext cx="1218882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Bitrix24 Live Q&amp;A Sessions Every Thursday">
            <a:extLst>
              <a:ext uri="{FF2B5EF4-FFF2-40B4-BE49-F238E27FC236}">
                <a16:creationId xmlns:a16="http://schemas.microsoft.com/office/drawing/2014/main" id="{9C4730C5-72B2-40E8-914C-918DE21B2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3F368-617E-9794-3CCC-0B482021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447C-23EE-D8AA-205B-B3842BE8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3252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Student Accommodation Association </a:t>
            </a:r>
          </a:p>
        </p:txBody>
      </p:sp>
    </p:spTree>
    <p:extLst>
      <p:ext uri="{BB962C8B-B14F-4D97-AF65-F5344CB8AC3E}">
        <p14:creationId xmlns:p14="http://schemas.microsoft.com/office/powerpoint/2010/main" val="89208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98CDAE2-D42E-4A3A-9E80-73FA474FEB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7013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2C85F-7FF7-2048-90C1-2280186E7428}"/>
              </a:ext>
            </a:extLst>
          </p:cNvPr>
          <p:cNvSpPr/>
          <p:nvPr/>
        </p:nvSpPr>
        <p:spPr>
          <a:xfrm rot="10800000" flipV="1">
            <a:off x="0" y="0"/>
            <a:ext cx="1218882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332D3-6DA8-0147-A0F1-95796ECE7E32}"/>
              </a:ext>
            </a:extLst>
          </p:cNvPr>
          <p:cNvSpPr/>
          <p:nvPr/>
        </p:nvSpPr>
        <p:spPr>
          <a:xfrm>
            <a:off x="6614659" y="2729552"/>
            <a:ext cx="5575752" cy="3220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5D15D-BD88-2346-92AE-B43559081270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71DAA-1C41-4C9A-9942-369913ECD41E}"/>
              </a:ext>
            </a:extLst>
          </p:cNvPr>
          <p:cNvSpPr txBox="1"/>
          <p:nvPr/>
        </p:nvSpPr>
        <p:spPr>
          <a:xfrm>
            <a:off x="1262764" y="713960"/>
            <a:ext cx="45784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DEFINITION OF STUDENT ACCOMMODATION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14EC3-DF5B-4EF9-8BF2-F9D9F424ED30}"/>
              </a:ext>
            </a:extLst>
          </p:cNvPr>
          <p:cNvSpPr txBox="1"/>
          <p:nvPr/>
        </p:nvSpPr>
        <p:spPr>
          <a:xfrm>
            <a:off x="6705601" y="2983003"/>
            <a:ext cx="54848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Accommodation which is provided for the exclusive use of students to support and enhance the education experience</a:t>
            </a:r>
          </a:p>
        </p:txBody>
      </p:sp>
    </p:spTree>
    <p:extLst>
      <p:ext uri="{BB962C8B-B14F-4D97-AF65-F5344CB8AC3E}">
        <p14:creationId xmlns:p14="http://schemas.microsoft.com/office/powerpoint/2010/main" val="253235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1404356" y="727608"/>
            <a:ext cx="77002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SAA NATIONAL COMMITTEE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F2CA00-5FBE-FBB1-21E9-13F94701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442" y="1318999"/>
            <a:ext cx="1965249" cy="2258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D028A-BC54-E029-3D31-6ED11923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741" y="1316604"/>
            <a:ext cx="1965248" cy="2258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E90442-1E0D-1BA1-C4E6-8FA072238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247" y="1318999"/>
            <a:ext cx="1965248" cy="2258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331585-A1D5-BA1B-1147-F7B93234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803" y="3954621"/>
            <a:ext cx="1965248" cy="2258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7E297-1A50-D8EB-F9D1-55AA1753D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381" y="3917948"/>
            <a:ext cx="1965248" cy="22587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43DD7D-0456-F767-140A-D4F67A45EE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311" y="3954621"/>
            <a:ext cx="1965248" cy="22587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C91F44-A390-E1B8-22DF-FF60C96CD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803" y="1377452"/>
            <a:ext cx="1965248" cy="2258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0599-4564-CA8D-169F-EACBF5B7EC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5829" y="3917947"/>
            <a:ext cx="1965248" cy="22587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E089D9-6518-35CA-38AB-91FD8DC634D0}"/>
              </a:ext>
            </a:extLst>
          </p:cNvPr>
          <p:cNvSpPr/>
          <p:nvPr/>
        </p:nvSpPr>
        <p:spPr>
          <a:xfrm>
            <a:off x="1643765" y="3486529"/>
            <a:ext cx="13066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President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Geoff Denison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49CC6F-C7AF-0D1F-56C6-0A2E4076351E}"/>
              </a:ext>
            </a:extLst>
          </p:cNvPr>
          <p:cNvSpPr/>
          <p:nvPr/>
        </p:nvSpPr>
        <p:spPr>
          <a:xfrm>
            <a:off x="3608190" y="3472861"/>
            <a:ext cx="18269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Vice President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Matt Row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B305FB-259F-A1D4-2F38-A9CE9CE7047D}"/>
              </a:ext>
            </a:extLst>
          </p:cNvPr>
          <p:cNvSpPr/>
          <p:nvPr/>
        </p:nvSpPr>
        <p:spPr>
          <a:xfrm>
            <a:off x="5725039" y="3472861"/>
            <a:ext cx="2432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Committee Member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Alex </a:t>
            </a:r>
            <a:r>
              <a:rPr lang="en-AU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Elibank</a:t>
            </a: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Murray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97F804-C55C-38FE-E25B-0D99547E4AA8}"/>
              </a:ext>
            </a:extLst>
          </p:cNvPr>
          <p:cNvSpPr/>
          <p:nvPr/>
        </p:nvSpPr>
        <p:spPr>
          <a:xfrm>
            <a:off x="8777347" y="5936323"/>
            <a:ext cx="2432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Committee Member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Ron de Haan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F1474-8318-F1F8-CB12-B92C5414E386}"/>
              </a:ext>
            </a:extLst>
          </p:cNvPr>
          <p:cNvSpPr/>
          <p:nvPr/>
        </p:nvSpPr>
        <p:spPr>
          <a:xfrm>
            <a:off x="8856803" y="3465810"/>
            <a:ext cx="2432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Committee Member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Rebecca Bendall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51DF1D-2A8B-B052-400D-F5BA40B0F5A0}"/>
              </a:ext>
            </a:extLst>
          </p:cNvPr>
          <p:cNvSpPr/>
          <p:nvPr/>
        </p:nvSpPr>
        <p:spPr>
          <a:xfrm>
            <a:off x="962912" y="5953713"/>
            <a:ext cx="2432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Committee Member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Craig Carracher AM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91DF29-8EFE-5E49-54EF-DCCAB2EED8E1}"/>
              </a:ext>
            </a:extLst>
          </p:cNvPr>
          <p:cNvSpPr/>
          <p:nvPr/>
        </p:nvSpPr>
        <p:spPr>
          <a:xfrm>
            <a:off x="3414688" y="5936460"/>
            <a:ext cx="2432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Committee Member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Tim </a:t>
            </a:r>
            <a:r>
              <a:rPr lang="en-AU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Klitscher</a:t>
            </a:r>
            <a:endParaRPr lang="en-AU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AECBAD-EA1F-1DCB-C059-25941857C336}"/>
              </a:ext>
            </a:extLst>
          </p:cNvPr>
          <p:cNvSpPr/>
          <p:nvPr/>
        </p:nvSpPr>
        <p:spPr>
          <a:xfrm>
            <a:off x="6003389" y="5899649"/>
            <a:ext cx="2432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0C80C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Committee Member</a:t>
            </a:r>
          </a:p>
          <a:p>
            <a:pPr algn="ctr">
              <a:spcAft>
                <a:spcPts val="0"/>
              </a:spcAft>
            </a:pPr>
            <a:r>
              <a:rPr lang="en-A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Prof. Kent Anderson</a:t>
            </a:r>
          </a:p>
        </p:txBody>
      </p:sp>
    </p:spTree>
    <p:extLst>
      <p:ext uri="{BB962C8B-B14F-4D97-AF65-F5344CB8AC3E}">
        <p14:creationId xmlns:p14="http://schemas.microsoft.com/office/powerpoint/2010/main" val="405012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FCD9F0-51DB-6694-4BC2-3F3591D349B2}"/>
              </a:ext>
            </a:extLst>
          </p:cNvPr>
          <p:cNvSpPr/>
          <p:nvPr/>
        </p:nvSpPr>
        <p:spPr>
          <a:xfrm>
            <a:off x="809442" y="777899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82F58-E0DE-5782-651B-60B9924790D3}"/>
              </a:ext>
            </a:extLst>
          </p:cNvPr>
          <p:cNvSpPr txBox="1"/>
          <p:nvPr/>
        </p:nvSpPr>
        <p:spPr>
          <a:xfrm>
            <a:off x="1126834" y="681037"/>
            <a:ext cx="77002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SAA EXECUTIVE MEMBERSHIP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D0CC56-6441-CAAE-F29D-003191EAB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70" y="2231903"/>
            <a:ext cx="573074" cy="780356"/>
          </a:xfrm>
          <a:prstGeom prst="rect">
            <a:avLst/>
          </a:prstGeom>
        </p:spPr>
      </p:pic>
      <p:pic>
        <p:nvPicPr>
          <p:cNvPr id="8" name="Picture 2" descr="Campus Living Villages | LinkedIn">
            <a:extLst>
              <a:ext uri="{FF2B5EF4-FFF2-40B4-BE49-F238E27FC236}">
                <a16:creationId xmlns:a16="http://schemas.microsoft.com/office/drawing/2014/main" id="{36541E5E-C760-CBF7-4CA2-D63178E75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8" b="32867"/>
          <a:stretch/>
        </p:blipFill>
        <p:spPr bwMode="auto">
          <a:xfrm>
            <a:off x="1525627" y="2330686"/>
            <a:ext cx="1263827" cy="4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1FF92B-82DB-757B-2486-934422647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346" y="1888337"/>
            <a:ext cx="1328171" cy="132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2B720-3E96-D8BF-DC06-0F40AD317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819" y="2014728"/>
            <a:ext cx="1026021" cy="1026021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08AFB46-D23E-97E2-2346-C8538954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7" y="2100043"/>
            <a:ext cx="1281775" cy="9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studentaccassoc.com.au/Content/Pictures/UserPicture.ashx?memberId=48607583&amp;id=1348106349&amp;t=637371200237091075">
            <a:extLst>
              <a:ext uri="{FF2B5EF4-FFF2-40B4-BE49-F238E27FC236}">
                <a16:creationId xmlns:a16="http://schemas.microsoft.com/office/drawing/2014/main" id="{CE69B049-4FAC-B277-7331-5FD60418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510" y="1888337"/>
            <a:ext cx="1139620" cy="113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F6844-53CB-281C-FB3F-3C350C5BB3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999" y="2330686"/>
            <a:ext cx="1187817" cy="506569"/>
          </a:xfrm>
          <a:prstGeom prst="rect">
            <a:avLst/>
          </a:prstGeom>
        </p:spPr>
      </p:pic>
      <p:pic>
        <p:nvPicPr>
          <p:cNvPr id="14" name="Picture 2" descr="https://studentaccassoc.com.au/Content/Pictures/UserPicture.ashx?memberId=55548076&amp;id=1620595512&amp;t=637371183200178904">
            <a:extLst>
              <a:ext uri="{FF2B5EF4-FFF2-40B4-BE49-F238E27FC236}">
                <a16:creationId xmlns:a16="http://schemas.microsoft.com/office/drawing/2014/main" id="{F60B4DAC-73FD-7C2A-111D-E0A8BF3D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685" y="1950540"/>
            <a:ext cx="1203763" cy="12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842A9DC-84C0-29EB-6865-73779116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5" y="3365283"/>
            <a:ext cx="1215220" cy="9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ome | St Mark's College">
            <a:extLst>
              <a:ext uri="{FF2B5EF4-FFF2-40B4-BE49-F238E27FC236}">
                <a16:creationId xmlns:a16="http://schemas.microsoft.com/office/drawing/2014/main" id="{D83F8E65-7887-7AED-124C-D4A3BEA1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61" y="3751699"/>
            <a:ext cx="2027864" cy="4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43B2D57-BD2B-41BA-9A7D-4F09C2D8E63B" descr="D43B2D57-BD2B-41BA-9A7D-4F09C2D8E63B">
            <a:extLst>
              <a:ext uri="{FF2B5EF4-FFF2-40B4-BE49-F238E27FC236}">
                <a16:creationId xmlns:a16="http://schemas.microsoft.com/office/drawing/2014/main" id="{464E09DA-7152-EB68-7372-0C5037AA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221" y="3714205"/>
            <a:ext cx="1362677" cy="5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F5977E-E9D6-C3AE-5FB6-D6A0CE7BC7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0103" y="3236558"/>
            <a:ext cx="1362676" cy="1362676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A63D305-415C-6E31-95C2-F0A88E77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56" y="3365283"/>
            <a:ext cx="1422094" cy="10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D5FCF070-9B2E-A117-4860-8933D2F67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05" y="3470523"/>
            <a:ext cx="1281775" cy="9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44CB49-0F43-DE99-9F91-A4A813772F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6685" y="3240101"/>
            <a:ext cx="1281775" cy="1398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675ACE-FF3F-765A-8C70-5EB4C0257E5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82" y="4837294"/>
            <a:ext cx="1119527" cy="411808"/>
          </a:xfrm>
          <a:prstGeom prst="rect">
            <a:avLst/>
          </a:prstGeom>
        </p:spPr>
      </p:pic>
      <p:pic>
        <p:nvPicPr>
          <p:cNvPr id="23" name="Picture 8" descr="https://studentaccassoc.com.au/Content/Pictures/UserPicture.ashx?memberId=49569602&amp;id=1598686908&amp;t=637371183744867789">
            <a:extLst>
              <a:ext uri="{FF2B5EF4-FFF2-40B4-BE49-F238E27FC236}">
                <a16:creationId xmlns:a16="http://schemas.microsoft.com/office/drawing/2014/main" id="{C162FEBC-DB14-F56F-3FC4-CFE99E97F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0" b="19197"/>
          <a:stretch>
            <a:fillRect/>
          </a:stretch>
        </p:blipFill>
        <p:spPr bwMode="auto">
          <a:xfrm>
            <a:off x="2494138" y="4734315"/>
            <a:ext cx="1446320" cy="7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1126F-643D-83B0-1205-FCEB6147A2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14681" y="4626978"/>
            <a:ext cx="995622" cy="99562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77038CD-7813-A298-43E2-53A21A5D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26" y="441041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A69B15B5-B97C-6FA9-3C14-D042282A01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590" y="4576871"/>
            <a:ext cx="934030" cy="934030"/>
          </a:xfrm>
          <a:prstGeom prst="rect">
            <a:avLst/>
          </a:prstGeom>
        </p:spPr>
      </p:pic>
      <p:pic>
        <p:nvPicPr>
          <p:cNvPr id="27" name="Picture 26" descr="A picture containing logo&#10;&#10;Description automatically generated">
            <a:extLst>
              <a:ext uri="{FF2B5EF4-FFF2-40B4-BE49-F238E27FC236}">
                <a16:creationId xmlns:a16="http://schemas.microsoft.com/office/drawing/2014/main" id="{5ABE38C9-6572-3B0E-1778-75E5356BD72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98" y="4576871"/>
            <a:ext cx="1166617" cy="1023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7B42D1-8B3C-8B9C-7273-F0D952DBF17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703" y="4724924"/>
            <a:ext cx="817855" cy="8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1404356" y="727608"/>
            <a:ext cx="77002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SUPPORT FROM INTERNATIONAL EDUCATION STAKEHOLDERS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3" name="Picture 2" descr="A computer with a website on the screen&#10;&#10;Description automatically generated">
            <a:extLst>
              <a:ext uri="{FF2B5EF4-FFF2-40B4-BE49-F238E27FC236}">
                <a16:creationId xmlns:a16="http://schemas.microsoft.com/office/drawing/2014/main" id="{AAB1D408-03BD-A88E-1E3D-04FF2CC3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1" y="2050257"/>
            <a:ext cx="3211889" cy="2692520"/>
          </a:xfrm>
          <a:prstGeom prst="rect">
            <a:avLst/>
          </a:prstGeom>
        </p:spPr>
      </p:pic>
      <p:pic>
        <p:nvPicPr>
          <p:cNvPr id="6" name="Picture 5" descr="A computer with a screen showing a website&#10;&#10;Description automatically generated">
            <a:extLst>
              <a:ext uri="{FF2B5EF4-FFF2-40B4-BE49-F238E27FC236}">
                <a16:creationId xmlns:a16="http://schemas.microsoft.com/office/drawing/2014/main" id="{61BE9E2E-15FA-D9E3-EC87-D2AE409C1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57" y="2050257"/>
            <a:ext cx="3211889" cy="2692520"/>
          </a:xfrm>
          <a:prstGeom prst="rect">
            <a:avLst/>
          </a:prstGeom>
        </p:spPr>
      </p:pic>
      <p:pic>
        <p:nvPicPr>
          <p:cNvPr id="8" name="Picture 7" descr="A computer with a screen showing a website&#10;&#10;Description automatically generated">
            <a:extLst>
              <a:ext uri="{FF2B5EF4-FFF2-40B4-BE49-F238E27FC236}">
                <a16:creationId xmlns:a16="http://schemas.microsoft.com/office/drawing/2014/main" id="{289624F3-5911-D304-32F1-88D49A46E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02" y="2050257"/>
            <a:ext cx="3211889" cy="2692520"/>
          </a:xfrm>
          <a:prstGeom prst="rect">
            <a:avLst/>
          </a:prstGeom>
        </p:spPr>
      </p:pic>
      <p:pic>
        <p:nvPicPr>
          <p:cNvPr id="10" name="Picture 9" descr="A computer with a screen showing a website&#10;&#10;Description automatically generated">
            <a:extLst>
              <a:ext uri="{FF2B5EF4-FFF2-40B4-BE49-F238E27FC236}">
                <a16:creationId xmlns:a16="http://schemas.microsoft.com/office/drawing/2014/main" id="{7143B666-20E0-5BAC-2EEB-A3A1D97B69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11320"/>
          <a:stretch/>
        </p:blipFill>
        <p:spPr>
          <a:xfrm>
            <a:off x="2320284" y="4500282"/>
            <a:ext cx="3211889" cy="2052918"/>
          </a:xfrm>
          <a:prstGeom prst="rect">
            <a:avLst/>
          </a:prstGeom>
        </p:spPr>
      </p:pic>
      <p:pic>
        <p:nvPicPr>
          <p:cNvPr id="14" name="Picture 13" descr="A computer with a screen showing a website&#10;&#10;Description automatically generated">
            <a:extLst>
              <a:ext uri="{FF2B5EF4-FFF2-40B4-BE49-F238E27FC236}">
                <a16:creationId xmlns:a16="http://schemas.microsoft.com/office/drawing/2014/main" id="{0D48160A-8E90-9C64-2BAB-8E9F161F2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b="10631"/>
          <a:stretch/>
        </p:blipFill>
        <p:spPr>
          <a:xfrm>
            <a:off x="6732495" y="4500282"/>
            <a:ext cx="3211889" cy="20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4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03FD-E9AD-9AFD-A944-BF6B731FA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FF79-0987-67EB-1D0B-8B13CD5F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3252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			National Property 						     Accreditation Scheme (NPAS)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7B44645-7AC6-B619-E0C2-6914E3A9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8" y="1325293"/>
            <a:ext cx="2702630" cy="47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3" y="1240104"/>
            <a:ext cx="3238589" cy="481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978" y="1240104"/>
            <a:ext cx="3286794" cy="462801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71" y="1240104"/>
            <a:ext cx="3242386" cy="4628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72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38D088-86A3-5847-888A-B17C686BEB6E}"/>
              </a:ext>
            </a:extLst>
          </p:cNvPr>
          <p:cNvSpPr txBox="1"/>
          <p:nvPr/>
        </p:nvSpPr>
        <p:spPr>
          <a:xfrm>
            <a:off x="1404355" y="727608"/>
            <a:ext cx="561129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Roboto" panose="02000000000000000000" pitchFamily="2" charset="0"/>
                <a:cs typeface="Lato Light" panose="020F0502020204030203" pitchFamily="34" charset="0"/>
              </a:rPr>
              <a:t>NPAS ASSESSMENT CATEGORIES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4D614C-4E27-7D49-9E34-114206BA8C26}"/>
              </a:ext>
            </a:extLst>
          </p:cNvPr>
          <p:cNvSpPr/>
          <p:nvPr/>
        </p:nvSpPr>
        <p:spPr>
          <a:xfrm>
            <a:off x="1017561" y="830200"/>
            <a:ext cx="57515" cy="122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06092-5A97-AA4E-B84A-6CB807A4FB0B}"/>
              </a:ext>
            </a:extLst>
          </p:cNvPr>
          <p:cNvSpPr txBox="1"/>
          <p:nvPr/>
        </p:nvSpPr>
        <p:spPr>
          <a:xfrm>
            <a:off x="1347034" y="2243939"/>
            <a:ext cx="138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ea typeface="Roboto" panose="02000000000000000000" pitchFamily="2" charset="0"/>
                <a:cs typeface="Montserrat" charset="0"/>
              </a:rPr>
              <a:t>University Managed </a:t>
            </a:r>
            <a:endParaRPr lang="en-US" sz="2400" b="1" dirty="0">
              <a:solidFill>
                <a:schemeClr val="tx2"/>
              </a:solidFill>
              <a:ea typeface="Roboto" panose="02000000000000000000" pitchFamily="2" charset="0"/>
              <a:cs typeface="Montserrat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876ACB-C5A4-2647-959F-868D368F93B7}"/>
              </a:ext>
            </a:extLst>
          </p:cNvPr>
          <p:cNvCxnSpPr>
            <a:cxnSpLocks/>
          </p:cNvCxnSpPr>
          <p:nvPr/>
        </p:nvCxnSpPr>
        <p:spPr>
          <a:xfrm>
            <a:off x="3032270" y="2366399"/>
            <a:ext cx="0" cy="37409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4D1C286-DAE3-3141-86E2-08BB601D9BD1}"/>
              </a:ext>
            </a:extLst>
          </p:cNvPr>
          <p:cNvCxnSpPr>
            <a:cxnSpLocks/>
          </p:cNvCxnSpPr>
          <p:nvPr/>
        </p:nvCxnSpPr>
        <p:spPr>
          <a:xfrm>
            <a:off x="5058497" y="2366399"/>
            <a:ext cx="0" cy="37409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3DAA9FE-C333-DE49-A3CA-2F28A241CF16}"/>
              </a:ext>
            </a:extLst>
          </p:cNvPr>
          <p:cNvCxnSpPr>
            <a:cxnSpLocks/>
          </p:cNvCxnSpPr>
          <p:nvPr/>
        </p:nvCxnSpPr>
        <p:spPr>
          <a:xfrm>
            <a:off x="7105506" y="2366399"/>
            <a:ext cx="0" cy="37409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B345F94-1B34-FF4F-8642-A5FF80C9AD6E}"/>
              </a:ext>
            </a:extLst>
          </p:cNvPr>
          <p:cNvCxnSpPr>
            <a:cxnSpLocks/>
          </p:cNvCxnSpPr>
          <p:nvPr/>
        </p:nvCxnSpPr>
        <p:spPr>
          <a:xfrm>
            <a:off x="9142124" y="2366399"/>
            <a:ext cx="0" cy="37409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3883C3C-90F1-F447-A075-0105F6050877}"/>
              </a:ext>
            </a:extLst>
          </p:cNvPr>
          <p:cNvSpPr txBox="1"/>
          <p:nvPr/>
        </p:nvSpPr>
        <p:spPr>
          <a:xfrm>
            <a:off x="3357794" y="2243939"/>
            <a:ext cx="138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ea typeface="Roboto" panose="02000000000000000000" pitchFamily="2" charset="0"/>
                <a:cs typeface="Montserrat" charset="0"/>
              </a:rPr>
              <a:t>Residential Colleges </a:t>
            </a:r>
            <a:endParaRPr lang="en-US" sz="2400" b="1" dirty="0">
              <a:solidFill>
                <a:schemeClr val="tx2"/>
              </a:solidFill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1195B2E-2212-1441-8C9A-FF53CCBF5F7B}"/>
              </a:ext>
            </a:extLst>
          </p:cNvPr>
          <p:cNvSpPr txBox="1"/>
          <p:nvPr/>
        </p:nvSpPr>
        <p:spPr>
          <a:xfrm>
            <a:off x="5050695" y="2252154"/>
            <a:ext cx="204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ea typeface="Roboto" panose="02000000000000000000" pitchFamily="2" charset="0"/>
                <a:cs typeface="Montserrat" charset="0"/>
              </a:rPr>
              <a:t>Purpose Built Student Accommodation (Commercial) </a:t>
            </a:r>
            <a:endParaRPr lang="en-US" sz="2400" b="1" dirty="0">
              <a:solidFill>
                <a:schemeClr val="tx2"/>
              </a:solidFill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611AA5F-2C40-B64D-BF14-0C5FE0C4A666}"/>
              </a:ext>
            </a:extLst>
          </p:cNvPr>
          <p:cNvSpPr txBox="1"/>
          <p:nvPr/>
        </p:nvSpPr>
        <p:spPr>
          <a:xfrm>
            <a:off x="7421735" y="2252154"/>
            <a:ext cx="138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ea typeface="Roboto" panose="02000000000000000000" pitchFamily="2" charset="0"/>
                <a:cs typeface="Montserrat" charset="0"/>
              </a:rPr>
              <a:t>Student Hostels </a:t>
            </a:r>
            <a:endParaRPr lang="en-US" sz="2400" b="1" dirty="0">
              <a:solidFill>
                <a:schemeClr val="tx2"/>
              </a:solidFill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9D705B-BDD6-A542-8D1B-FC12EDDB7B0B}"/>
              </a:ext>
            </a:extLst>
          </p:cNvPr>
          <p:cNvSpPr txBox="1"/>
          <p:nvPr/>
        </p:nvSpPr>
        <p:spPr>
          <a:xfrm>
            <a:off x="9224783" y="2252154"/>
            <a:ext cx="195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ea typeface="Roboto" panose="02000000000000000000" pitchFamily="2" charset="0"/>
                <a:cs typeface="Montserrat" charset="0"/>
              </a:rPr>
              <a:t>Managed Student Housing Portfolios </a:t>
            </a:r>
            <a:endParaRPr lang="en-US" sz="2400" b="1" dirty="0">
              <a:solidFill>
                <a:schemeClr val="tx2"/>
              </a:solidFill>
              <a:ea typeface="Roboto" panose="02000000000000000000" pitchFamily="2" charset="0"/>
              <a:cs typeface="Montserrat" charset="0"/>
            </a:endParaRPr>
          </a:p>
        </p:txBody>
      </p:sp>
      <p:sp>
        <p:nvSpPr>
          <p:cNvPr id="132" name="Subtitle 2">
            <a:extLst>
              <a:ext uri="{FF2B5EF4-FFF2-40B4-BE49-F238E27FC236}">
                <a16:creationId xmlns:a16="http://schemas.microsoft.com/office/drawing/2014/main" id="{FE20F9CB-1849-174F-B296-2ACCB6CB9731}"/>
              </a:ext>
            </a:extLst>
          </p:cNvPr>
          <p:cNvSpPr txBox="1">
            <a:spLocks/>
          </p:cNvSpPr>
          <p:nvPr/>
        </p:nvSpPr>
        <p:spPr>
          <a:xfrm>
            <a:off x="1100837" y="3018167"/>
            <a:ext cx="1953951" cy="1772864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Lato Light" panose="020F0502020204030203" pitchFamily="34" charset="0"/>
              </a:rPr>
              <a:t>Accommodation and facilities operated or controlled by a University for the exclusive use of students.</a:t>
            </a:r>
          </a:p>
        </p:txBody>
      </p:sp>
      <p:sp>
        <p:nvSpPr>
          <p:cNvPr id="133" name="Subtitle 2">
            <a:extLst>
              <a:ext uri="{FF2B5EF4-FFF2-40B4-BE49-F238E27FC236}">
                <a16:creationId xmlns:a16="http://schemas.microsoft.com/office/drawing/2014/main" id="{555A7FF5-7B16-F142-A85B-70A8B0104DED}"/>
              </a:ext>
            </a:extLst>
          </p:cNvPr>
          <p:cNvSpPr txBox="1">
            <a:spLocks/>
          </p:cNvSpPr>
          <p:nvPr/>
        </p:nvSpPr>
        <p:spPr>
          <a:xfrm>
            <a:off x="3114462" y="3018167"/>
            <a:ext cx="1953951" cy="3190047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Lato Light" panose="020F0502020204030203" pitchFamily="34" charset="0"/>
              </a:rPr>
              <a:t> Accommodation and facilities for the exclusive use of students demonstrating priorities around quality pastoral programs, academic support, sporting, cultural and leadership development opportunities.</a:t>
            </a:r>
          </a:p>
        </p:txBody>
      </p:sp>
      <p:sp>
        <p:nvSpPr>
          <p:cNvPr id="134" name="Subtitle 2">
            <a:extLst>
              <a:ext uri="{FF2B5EF4-FFF2-40B4-BE49-F238E27FC236}">
                <a16:creationId xmlns:a16="http://schemas.microsoft.com/office/drawing/2014/main" id="{6034C9B3-1274-974E-9476-F2E61E6CF221}"/>
              </a:ext>
            </a:extLst>
          </p:cNvPr>
          <p:cNvSpPr txBox="1">
            <a:spLocks/>
          </p:cNvSpPr>
          <p:nvPr/>
        </p:nvSpPr>
        <p:spPr>
          <a:xfrm>
            <a:off x="5156612" y="3018167"/>
            <a:ext cx="1953951" cy="3472175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Lato Light" panose="020F0502020204030203" pitchFamily="34" charset="0"/>
              </a:rPr>
              <a:t>Accommodation and facilities specifically designed and utilised for the exclusive use of students. Operated by experienced student accommodation providers who demonstrate a commitment to residential community engagement.</a:t>
            </a:r>
          </a:p>
        </p:txBody>
      </p:sp>
      <p:sp>
        <p:nvSpPr>
          <p:cNvPr id="135" name="Subtitle 2">
            <a:extLst>
              <a:ext uri="{FF2B5EF4-FFF2-40B4-BE49-F238E27FC236}">
                <a16:creationId xmlns:a16="http://schemas.microsoft.com/office/drawing/2014/main" id="{0546B8ED-7A36-9947-8845-591B75D56743}"/>
              </a:ext>
            </a:extLst>
          </p:cNvPr>
          <p:cNvSpPr txBox="1">
            <a:spLocks/>
          </p:cNvSpPr>
          <p:nvPr/>
        </p:nvSpPr>
        <p:spPr>
          <a:xfrm>
            <a:off x="7179608" y="3018167"/>
            <a:ext cx="1953951" cy="3472175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Lato Light" panose="020F0502020204030203" pitchFamily="34" charset="0"/>
              </a:rPr>
              <a:t>Accommodation and facilities specifically designed or adapted for the exclusive use of students. Operated by experienced student accommodation providers specialising in providing low cost accommodation for short to mid-term periods.</a:t>
            </a:r>
          </a:p>
        </p:txBody>
      </p:sp>
      <p:sp>
        <p:nvSpPr>
          <p:cNvPr id="136" name="Subtitle 2">
            <a:extLst>
              <a:ext uri="{FF2B5EF4-FFF2-40B4-BE49-F238E27FC236}">
                <a16:creationId xmlns:a16="http://schemas.microsoft.com/office/drawing/2014/main" id="{5D069775-0525-B347-9830-9C69B816CEC6}"/>
              </a:ext>
            </a:extLst>
          </p:cNvPr>
          <p:cNvSpPr txBox="1">
            <a:spLocks/>
          </p:cNvSpPr>
          <p:nvPr/>
        </p:nvSpPr>
        <p:spPr>
          <a:xfrm>
            <a:off x="9224783" y="3018167"/>
            <a:ext cx="1953951" cy="2907918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Lato Light" panose="020F0502020204030203" pitchFamily="34" charset="0"/>
              </a:rPr>
              <a:t>Residential student housing portfolio of 50 beds or more, operated by experienced student accommodation providers specialising in quality shared rental properties for the exclusive use of students.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913120-9C97-4F8A-880C-01F62F43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85" y="1547912"/>
            <a:ext cx="453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19DAABF-8F83-4A5C-9ADE-78A3BD35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72" y="1547912"/>
            <a:ext cx="453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476777D-44B1-41A8-B409-87F8D5E5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59" y="1547912"/>
            <a:ext cx="453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AE6E1D0-2E7F-4BCE-AF40-1DE28AFF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48" y="1547912"/>
            <a:ext cx="453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D8D7F71-B6F0-4AF5-AF97-CCE99A05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03" y="1547912"/>
            <a:ext cx="453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44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CDF2D0F0E784990855012FA6C96F2" ma:contentTypeVersion="20" ma:contentTypeDescription="Create a new document." ma:contentTypeScope="" ma:versionID="d5159aecd5dbac4c023032b45ceb603d">
  <xsd:schema xmlns:xsd="http://www.w3.org/2001/XMLSchema" xmlns:xs="http://www.w3.org/2001/XMLSchema" xmlns:p="http://schemas.microsoft.com/office/2006/metadata/properties" xmlns:ns2="625ce9dc-d0f5-4bcd-92ef-9f13df565d2c" xmlns:ns3="424c84df-a2fb-47a8-8ab1-6af9ffdd3e1f" targetNamespace="http://schemas.microsoft.com/office/2006/metadata/properties" ma:root="true" ma:fieldsID="a3a4e0d868005960c33a48563a03916a" ns2:_="" ns3:_="">
    <xsd:import namespace="625ce9dc-d0f5-4bcd-92ef-9f13df565d2c"/>
    <xsd:import namespace="424c84df-a2fb-47a8-8ab1-6af9ffdd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JeevikaIsrani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ce9dc-d0f5-4bcd-92ef-9f13df565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d987339-d72f-4816-ad79-287ec5a6b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JeevikaIsrani" ma:index="25" nillable="true" ma:displayName="Order" ma:format="Dropdown" ma:internalName="JeevikaIsrani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c84df-a2fb-47a8-8ab1-6af9ffdd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78d92e-2481-4d9f-8af9-f7ccbf92df77}" ma:internalName="TaxCatchAll" ma:showField="CatchAllData" ma:web="424c84df-a2fb-47a8-8ab1-6af9ffdd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5ce9dc-d0f5-4bcd-92ef-9f13df565d2c">
      <Terms xmlns="http://schemas.microsoft.com/office/infopath/2007/PartnerControls"/>
    </lcf76f155ced4ddcb4097134ff3c332f>
    <JeevikaIsrani xmlns="625ce9dc-d0f5-4bcd-92ef-9f13df565d2c" xsi:nil="true"/>
    <TaxCatchAll xmlns="424c84df-a2fb-47a8-8ab1-6af9ffdd3e1f" xsi:nil="true"/>
  </documentManagement>
</p:properties>
</file>

<file path=customXml/itemProps1.xml><?xml version="1.0" encoding="utf-8"?>
<ds:datastoreItem xmlns:ds="http://schemas.openxmlformats.org/officeDocument/2006/customXml" ds:itemID="{606F9E5D-A200-4A53-8D70-037BD7966305}"/>
</file>

<file path=customXml/itemProps2.xml><?xml version="1.0" encoding="utf-8"?>
<ds:datastoreItem xmlns:ds="http://schemas.openxmlformats.org/officeDocument/2006/customXml" ds:itemID="{351DBB54-D161-45C0-AA71-95004C2A5E8F}"/>
</file>

<file path=customXml/itemProps3.xml><?xml version="1.0" encoding="utf-8"?>
<ds:datastoreItem xmlns:ds="http://schemas.openxmlformats.org/officeDocument/2006/customXml" ds:itemID="{EEDE408E-52F5-4D06-B7DE-AA65E8570D5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643</Words>
  <Application>Microsoft Office PowerPoint</Application>
  <PresentationFormat>Widescreen</PresentationFormat>
  <Paragraphs>116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Century Gothic</vt:lpstr>
      <vt:lpstr>Roboto</vt:lpstr>
      <vt:lpstr>Roboto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Bendall</dc:creator>
  <cp:lastModifiedBy>Geoffrey Denison</cp:lastModifiedBy>
  <cp:revision>133</cp:revision>
  <cp:lastPrinted>2026-04-20T07:54:22Z</cp:lastPrinted>
  <dcterms:created xsi:type="dcterms:W3CDTF">2018-08-19T23:04:57Z</dcterms:created>
  <dcterms:modified xsi:type="dcterms:W3CDTF">2026-05-06T12:26:17Z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0x0101009B6CDF2D0F0E784990855012FA6C96F2</vt:lpwstr>
  </property>
</Properties>
</file>