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18.xml" ContentType="application/vnd.openxmlformats-officedocument.presentationml.slide+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ppt/notesSlides/notesSlide4.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notesSlides/notesSlide14.xml" ContentType="application/vnd.openxmlformats-officedocument.presentationml.notesSlide+xml"/>
  <Override PartName="/ppt/diagrams/drawing2.xml" ContentType="application/vnd.ms-office.drawingml.diagramDrawing+xml"/>
  <Override PartName="/ppt/diagrams/layout1.xml" ContentType="application/vnd.openxmlformats-officedocument.drawingml.diagramLayout+xml"/>
  <Override PartName="/ppt/slideLayouts/slideLayout3.xml" ContentType="application/vnd.openxmlformats-officedocument.presentationml.slide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Slides/notesSlide15.xml" ContentType="application/vnd.openxmlformats-officedocument.presentationml.notesSlide+xml"/>
  <Override PartName="/ppt/theme/theme3.xml" ContentType="application/vnd.openxmlformats-officedocument.theme+xml"/>
  <Override PartName="/ppt/slides/slide29.xml" ContentType="application/vnd.openxmlformats-officedocument.presentationml.slide+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Slides/notesSlide3.xml" ContentType="application/vnd.openxmlformats-officedocument.presentationml.notesSlide+xml"/>
  <Override PartName="/ppt/slides/slide5.xml" ContentType="application/vnd.openxmlformats-officedocument.presentationml.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revisionInfo.xml" ContentType="application/vnd.ms-powerpoint.revisioninfo+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6" r:id="rId3"/>
    <p:sldId id="257" r:id="rId4"/>
    <p:sldId id="277" r:id="rId5"/>
    <p:sldId id="278" r:id="rId6"/>
    <p:sldId id="283" r:id="rId7"/>
    <p:sldId id="271" r:id="rId8"/>
    <p:sldId id="259" r:id="rId9"/>
    <p:sldId id="274" r:id="rId10"/>
    <p:sldId id="279" r:id="rId11"/>
    <p:sldId id="258" r:id="rId12"/>
    <p:sldId id="276" r:id="rId13"/>
    <p:sldId id="280" r:id="rId14"/>
    <p:sldId id="281" r:id="rId15"/>
    <p:sldId id="282" r:id="rId16"/>
    <p:sldId id="330" r:id="rId17"/>
    <p:sldId id="340" r:id="rId18"/>
    <p:sldId id="333" r:id="rId19"/>
    <p:sldId id="347" r:id="rId20"/>
    <p:sldId id="341" r:id="rId21"/>
    <p:sldId id="342" r:id="rId22"/>
    <p:sldId id="348" r:id="rId23"/>
    <p:sldId id="343" r:id="rId24"/>
    <p:sldId id="344" r:id="rId25"/>
    <p:sldId id="345" r:id="rId26"/>
    <p:sldId id="346" r:id="rId27"/>
    <p:sldId id="263" r:id="rId28"/>
    <p:sldId id="267" r:id="rId29"/>
    <p:sldId id="268" r:id="rId30"/>
    <p:sldId id="273"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A18A4-A1F9-4D18-B812-E26AF2C2D3EE}" v="27" dt="2026-05-04T07:32:19.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4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84399-8187-48A9-BAE8-8DB46ED3729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992394F-C4A5-4B9F-AC28-F51CFC3D2C65}">
      <dgm:prSet/>
      <dgm:spPr/>
      <dgm:t>
        <a:bodyPr/>
        <a:lstStyle/>
        <a:p>
          <a:pPr algn="l">
            <a:lnSpc>
              <a:spcPct val="90000"/>
            </a:lnSpc>
          </a:pPr>
          <a:r>
            <a:rPr lang="en-US" sz="3700">
              <a:solidFill>
                <a:srgbClr val="FFFFFF"/>
              </a:solidFill>
              <a:latin typeface="Aptos"/>
              <a:ea typeface="+mn-ea"/>
              <a:cs typeface="+mn-cs"/>
            </a:rPr>
            <a:t>…</a:t>
          </a:r>
          <a:r>
            <a:rPr lang="en-US" sz="3700">
              <a:solidFill>
                <a:srgbClr val="FFFFFF"/>
              </a:solidFill>
              <a:latin typeface="Avenir Next LT Pro Light"/>
              <a:ea typeface="+mn-ea"/>
              <a:cs typeface="+mn-cs"/>
            </a:rPr>
            <a:t> it is built through systems, standards and share responsibility.</a:t>
          </a:r>
        </a:p>
      </dgm:t>
    </dgm:pt>
    <dgm:pt modelId="{7BDD70F1-A6A1-4E11-93AA-B8DF1D3435A7}" type="parTrans" cxnId="{1272866B-200D-40FE-A7BB-80AA62E5E799}">
      <dgm:prSet/>
      <dgm:spPr/>
      <dgm:t>
        <a:bodyPr/>
        <a:lstStyle/>
        <a:p>
          <a:endParaRPr lang="en-US"/>
        </a:p>
      </dgm:t>
    </dgm:pt>
    <dgm:pt modelId="{ABA65940-D18C-4BB4-81AF-AF24E84D7CF5}" type="sibTrans" cxnId="{1272866B-200D-40FE-A7BB-80AA62E5E799}">
      <dgm:prSet/>
      <dgm:spPr/>
      <dgm:t>
        <a:bodyPr/>
        <a:lstStyle/>
        <a:p>
          <a:endParaRPr lang="en-US"/>
        </a:p>
      </dgm:t>
    </dgm:pt>
    <dgm:pt modelId="{CE87C6E5-4763-41F0-871D-BE5725EBD278}">
      <dgm:prSet/>
      <dgm:spPr/>
      <dgm:t>
        <a:bodyPr/>
        <a:lstStyle/>
        <a:p>
          <a:pPr algn="l">
            <a:lnSpc>
              <a:spcPct val="90000"/>
            </a:lnSpc>
          </a:pPr>
          <a:r>
            <a:rPr lang="en-US" sz="3700" dirty="0">
              <a:latin typeface="Avenir Next LT Pro Light"/>
              <a:ea typeface="+mn-ea"/>
              <a:cs typeface="+mn-cs"/>
            </a:rPr>
            <a:t>It is embedded in a shared culture of openness, transparency, integrity and professionalism.</a:t>
          </a:r>
        </a:p>
      </dgm:t>
    </dgm:pt>
    <dgm:pt modelId="{7678CC26-22D7-46AA-B09E-C87E7B0AA8A0}" type="parTrans" cxnId="{AA64FC89-E1C8-49BB-ADC5-A13D6088BFF1}">
      <dgm:prSet/>
      <dgm:spPr/>
      <dgm:t>
        <a:bodyPr/>
        <a:lstStyle/>
        <a:p>
          <a:endParaRPr lang="en-US"/>
        </a:p>
      </dgm:t>
    </dgm:pt>
    <dgm:pt modelId="{445B67FD-E95B-4C29-B7B3-45DAFFEF59BC}" type="sibTrans" cxnId="{AA64FC89-E1C8-49BB-ADC5-A13D6088BFF1}">
      <dgm:prSet/>
      <dgm:spPr/>
      <dgm:t>
        <a:bodyPr/>
        <a:lstStyle/>
        <a:p>
          <a:endParaRPr lang="en-US"/>
        </a:p>
      </dgm:t>
    </dgm:pt>
    <dgm:pt modelId="{D47B8619-2C54-4C85-A623-21AC1EE66CC4}" type="pres">
      <dgm:prSet presAssocID="{86A84399-8187-48A9-BAE8-8DB46ED37298}" presName="linear" presStyleCnt="0">
        <dgm:presLayoutVars>
          <dgm:animLvl val="lvl"/>
          <dgm:resizeHandles val="exact"/>
        </dgm:presLayoutVars>
      </dgm:prSet>
      <dgm:spPr/>
    </dgm:pt>
    <dgm:pt modelId="{4D4E12D7-3A7B-4A60-9A58-6FE64D6F7FEB}" type="pres">
      <dgm:prSet presAssocID="{2992394F-C4A5-4B9F-AC28-F51CFC3D2C65}" presName="parentText" presStyleLbl="node1" presStyleIdx="0" presStyleCnt="2">
        <dgm:presLayoutVars>
          <dgm:chMax val="0"/>
          <dgm:bulletEnabled val="1"/>
        </dgm:presLayoutVars>
      </dgm:prSet>
      <dgm:spPr/>
    </dgm:pt>
    <dgm:pt modelId="{316D1DB0-8C3C-48B0-8984-A788D66723E3}" type="pres">
      <dgm:prSet presAssocID="{ABA65940-D18C-4BB4-81AF-AF24E84D7CF5}" presName="spacer" presStyleCnt="0"/>
      <dgm:spPr/>
    </dgm:pt>
    <dgm:pt modelId="{91D8AB49-02EA-4880-B388-EAF8901D360F}" type="pres">
      <dgm:prSet presAssocID="{CE87C6E5-4763-41F0-871D-BE5725EBD278}" presName="parentText" presStyleLbl="node1" presStyleIdx="1" presStyleCnt="2">
        <dgm:presLayoutVars>
          <dgm:chMax val="0"/>
          <dgm:bulletEnabled val="1"/>
        </dgm:presLayoutVars>
      </dgm:prSet>
      <dgm:spPr/>
    </dgm:pt>
  </dgm:ptLst>
  <dgm:cxnLst>
    <dgm:cxn modelId="{D3F56C35-2AC0-4866-8142-5ECC29140C1E}" type="presOf" srcId="{CE87C6E5-4763-41F0-871D-BE5725EBD278}" destId="{91D8AB49-02EA-4880-B388-EAF8901D360F}" srcOrd="0" destOrd="0" presId="urn:microsoft.com/office/officeart/2005/8/layout/vList2"/>
    <dgm:cxn modelId="{1272866B-200D-40FE-A7BB-80AA62E5E799}" srcId="{86A84399-8187-48A9-BAE8-8DB46ED37298}" destId="{2992394F-C4A5-4B9F-AC28-F51CFC3D2C65}" srcOrd="0" destOrd="0" parTransId="{7BDD70F1-A6A1-4E11-93AA-B8DF1D3435A7}" sibTransId="{ABA65940-D18C-4BB4-81AF-AF24E84D7CF5}"/>
    <dgm:cxn modelId="{AA64FC89-E1C8-49BB-ADC5-A13D6088BFF1}" srcId="{86A84399-8187-48A9-BAE8-8DB46ED37298}" destId="{CE87C6E5-4763-41F0-871D-BE5725EBD278}" srcOrd="1" destOrd="0" parTransId="{7678CC26-22D7-46AA-B09E-C87E7B0AA8A0}" sibTransId="{445B67FD-E95B-4C29-B7B3-45DAFFEF59BC}"/>
    <dgm:cxn modelId="{DC734391-9918-459C-A197-9ECBFA6BADB0}" type="presOf" srcId="{2992394F-C4A5-4B9F-AC28-F51CFC3D2C65}" destId="{4D4E12D7-3A7B-4A60-9A58-6FE64D6F7FEB}" srcOrd="0" destOrd="0" presId="urn:microsoft.com/office/officeart/2005/8/layout/vList2"/>
    <dgm:cxn modelId="{5D60D495-3551-4916-813A-98CC26CF6ED7}" type="presOf" srcId="{86A84399-8187-48A9-BAE8-8DB46ED37298}" destId="{D47B8619-2C54-4C85-A623-21AC1EE66CC4}" srcOrd="0" destOrd="0" presId="urn:microsoft.com/office/officeart/2005/8/layout/vList2"/>
    <dgm:cxn modelId="{F7E7DA2C-64BC-492A-9B36-3649158542DE}" type="presParOf" srcId="{D47B8619-2C54-4C85-A623-21AC1EE66CC4}" destId="{4D4E12D7-3A7B-4A60-9A58-6FE64D6F7FEB}" srcOrd="0" destOrd="0" presId="urn:microsoft.com/office/officeart/2005/8/layout/vList2"/>
    <dgm:cxn modelId="{E94470DC-2F34-418A-8C42-90EA6508DF50}" type="presParOf" srcId="{D47B8619-2C54-4C85-A623-21AC1EE66CC4}" destId="{316D1DB0-8C3C-48B0-8984-A788D66723E3}" srcOrd="1" destOrd="0" presId="urn:microsoft.com/office/officeart/2005/8/layout/vList2"/>
    <dgm:cxn modelId="{B34C8FA8-67BC-4577-8AA5-45C92D343313}" type="presParOf" srcId="{D47B8619-2C54-4C85-A623-21AC1EE66CC4}" destId="{91D8AB49-02EA-4880-B388-EAF8901D360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BEA53-97D8-4E0D-9C3F-28DFF8D123E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1794ADA4-65E8-47DB-BE23-A68105F27063}">
      <dgm:prSet/>
      <dgm:spPr/>
      <dgm:t>
        <a:bodyPr/>
        <a:lstStyle/>
        <a:p>
          <a:r>
            <a:rPr lang="en-US"/>
            <a:t>Believe in the power of Quality Assurance</a:t>
          </a:r>
        </a:p>
      </dgm:t>
    </dgm:pt>
    <dgm:pt modelId="{EEE18881-0A5C-4EB2-844D-51D344847337}" type="parTrans" cxnId="{BD66AB55-6342-4E21-94FF-FAAEADB2924E}">
      <dgm:prSet/>
      <dgm:spPr/>
      <dgm:t>
        <a:bodyPr/>
        <a:lstStyle/>
        <a:p>
          <a:endParaRPr lang="en-US"/>
        </a:p>
      </dgm:t>
    </dgm:pt>
    <dgm:pt modelId="{CA233B86-3342-4B06-A3B0-7BE61D0B81C7}" type="sibTrans" cxnId="{BD66AB55-6342-4E21-94FF-FAAEADB2924E}">
      <dgm:prSet phldrT="1" phldr="0"/>
      <dgm:spPr/>
      <dgm:t>
        <a:bodyPr/>
        <a:lstStyle/>
        <a:p>
          <a:r>
            <a:rPr lang="en-US"/>
            <a:t>1</a:t>
          </a:r>
        </a:p>
      </dgm:t>
    </dgm:pt>
    <dgm:pt modelId="{F8230582-56CB-4B2B-9A8A-43E444A0DCB4}">
      <dgm:prSet/>
      <dgm:spPr/>
      <dgm:t>
        <a:bodyPr/>
        <a:lstStyle/>
        <a:p>
          <a:r>
            <a:rPr lang="en-US"/>
            <a:t>Believe in the frameworks</a:t>
          </a:r>
        </a:p>
      </dgm:t>
    </dgm:pt>
    <dgm:pt modelId="{E1F541BB-66E1-486E-BBD6-8B7D6BC15C30}" type="parTrans" cxnId="{E47AE538-CB10-45F7-A7A1-93D82C2178A7}">
      <dgm:prSet/>
      <dgm:spPr/>
      <dgm:t>
        <a:bodyPr/>
        <a:lstStyle/>
        <a:p>
          <a:endParaRPr lang="en-US"/>
        </a:p>
      </dgm:t>
    </dgm:pt>
    <dgm:pt modelId="{30FCE904-34DA-4BBF-BABC-448CA1CAEDAA}" type="sibTrans" cxnId="{E47AE538-CB10-45F7-A7A1-93D82C2178A7}">
      <dgm:prSet phldrT="2" phldr="0"/>
      <dgm:spPr/>
      <dgm:t>
        <a:bodyPr/>
        <a:lstStyle/>
        <a:p>
          <a:r>
            <a:rPr lang="en-US"/>
            <a:t>2</a:t>
          </a:r>
        </a:p>
      </dgm:t>
    </dgm:pt>
    <dgm:pt modelId="{51BCA60E-3A49-42B3-9671-1F25E38B7ADD}">
      <dgm:prSet/>
      <dgm:spPr/>
      <dgm:t>
        <a:bodyPr/>
        <a:lstStyle/>
        <a:p>
          <a:r>
            <a:rPr lang="en-US"/>
            <a:t>Believe in the evidence</a:t>
          </a:r>
        </a:p>
      </dgm:t>
    </dgm:pt>
    <dgm:pt modelId="{F7ABD09C-4002-4336-AD0E-4AF4EC45BD73}" type="parTrans" cxnId="{9C80D093-6F5E-4DC8-90A4-7D43B6A82B4E}">
      <dgm:prSet/>
      <dgm:spPr/>
      <dgm:t>
        <a:bodyPr/>
        <a:lstStyle/>
        <a:p>
          <a:endParaRPr lang="en-US"/>
        </a:p>
      </dgm:t>
    </dgm:pt>
    <dgm:pt modelId="{A9FF734E-466D-4BB1-A64A-F5896BD559AC}" type="sibTrans" cxnId="{9C80D093-6F5E-4DC8-90A4-7D43B6A82B4E}">
      <dgm:prSet phldrT="3" phldr="0"/>
      <dgm:spPr/>
      <dgm:t>
        <a:bodyPr/>
        <a:lstStyle/>
        <a:p>
          <a:r>
            <a:rPr lang="en-US"/>
            <a:t>3</a:t>
          </a:r>
        </a:p>
      </dgm:t>
    </dgm:pt>
    <dgm:pt modelId="{46BBA543-5227-4D3A-BEC8-D801741BB13A}">
      <dgm:prSet/>
      <dgm:spPr/>
      <dgm:t>
        <a:bodyPr/>
        <a:lstStyle/>
        <a:p>
          <a:r>
            <a:rPr lang="en-US"/>
            <a:t>Believe in the profession</a:t>
          </a:r>
        </a:p>
      </dgm:t>
    </dgm:pt>
    <dgm:pt modelId="{554A8BDD-FAC6-4A10-8125-F60339B3FFEE}" type="parTrans" cxnId="{89601E3B-A769-4882-9612-015C72BEE9F6}">
      <dgm:prSet/>
      <dgm:spPr/>
      <dgm:t>
        <a:bodyPr/>
        <a:lstStyle/>
        <a:p>
          <a:endParaRPr lang="en-US"/>
        </a:p>
      </dgm:t>
    </dgm:pt>
    <dgm:pt modelId="{56B01F49-B81D-462A-AF85-92B7F77A5E55}" type="sibTrans" cxnId="{89601E3B-A769-4882-9612-015C72BEE9F6}">
      <dgm:prSet phldrT="4" phldr="0"/>
      <dgm:spPr/>
      <dgm:t>
        <a:bodyPr/>
        <a:lstStyle/>
        <a:p>
          <a:r>
            <a:rPr lang="en-US"/>
            <a:t>4</a:t>
          </a:r>
        </a:p>
      </dgm:t>
    </dgm:pt>
    <dgm:pt modelId="{05057E4D-E59D-4821-BC3D-074E0C6CAE06}">
      <dgm:prSet/>
      <dgm:spPr/>
      <dgm:t>
        <a:bodyPr/>
        <a:lstStyle/>
        <a:p>
          <a:r>
            <a:rPr lang="en-US"/>
            <a:t>Believe in the learners</a:t>
          </a:r>
        </a:p>
      </dgm:t>
    </dgm:pt>
    <dgm:pt modelId="{68B41794-167B-4DAA-BBF6-46AE73C677D4}" type="parTrans" cxnId="{66DEF85B-E010-4442-9FD8-D519267AB314}">
      <dgm:prSet/>
      <dgm:spPr/>
      <dgm:t>
        <a:bodyPr/>
        <a:lstStyle/>
        <a:p>
          <a:endParaRPr lang="en-US"/>
        </a:p>
      </dgm:t>
    </dgm:pt>
    <dgm:pt modelId="{69756214-2C3F-44C2-BDD6-C86335D8C604}" type="sibTrans" cxnId="{66DEF85B-E010-4442-9FD8-D519267AB314}">
      <dgm:prSet phldrT="5" phldr="0"/>
      <dgm:spPr/>
      <dgm:t>
        <a:bodyPr/>
        <a:lstStyle/>
        <a:p>
          <a:r>
            <a:rPr lang="en-US"/>
            <a:t>5</a:t>
          </a:r>
        </a:p>
      </dgm:t>
    </dgm:pt>
    <dgm:pt modelId="{BCB29318-FD1D-4666-9BF0-23F810871641}" type="pres">
      <dgm:prSet presAssocID="{871BEA53-97D8-4E0D-9C3F-28DFF8D123E3}" presName="Name0" presStyleCnt="0">
        <dgm:presLayoutVars>
          <dgm:animLvl val="lvl"/>
          <dgm:resizeHandles val="exact"/>
        </dgm:presLayoutVars>
      </dgm:prSet>
      <dgm:spPr/>
    </dgm:pt>
    <dgm:pt modelId="{1D4C0464-4FA3-484D-9571-EE9992337EAC}" type="pres">
      <dgm:prSet presAssocID="{1794ADA4-65E8-47DB-BE23-A68105F27063}" presName="compositeNode" presStyleCnt="0">
        <dgm:presLayoutVars>
          <dgm:bulletEnabled val="1"/>
        </dgm:presLayoutVars>
      </dgm:prSet>
      <dgm:spPr/>
    </dgm:pt>
    <dgm:pt modelId="{5FDCF762-011A-4B0F-A007-A962DD6A7744}" type="pres">
      <dgm:prSet presAssocID="{1794ADA4-65E8-47DB-BE23-A68105F27063}" presName="bgRect" presStyleLbl="bgAccFollowNode1" presStyleIdx="0" presStyleCnt="5"/>
      <dgm:spPr/>
    </dgm:pt>
    <dgm:pt modelId="{7367B7E1-B85C-4440-AD0D-7A44CB402E0C}" type="pres">
      <dgm:prSet presAssocID="{CA233B86-3342-4B06-A3B0-7BE61D0B81C7}" presName="sibTransNodeCircle" presStyleLbl="alignNode1" presStyleIdx="0" presStyleCnt="10">
        <dgm:presLayoutVars>
          <dgm:chMax val="0"/>
          <dgm:bulletEnabled/>
        </dgm:presLayoutVars>
      </dgm:prSet>
      <dgm:spPr/>
    </dgm:pt>
    <dgm:pt modelId="{887ED279-59F9-443A-8A1F-5F7AF5DD17EC}" type="pres">
      <dgm:prSet presAssocID="{1794ADA4-65E8-47DB-BE23-A68105F27063}" presName="bottomLine" presStyleLbl="alignNode1" presStyleIdx="1" presStyleCnt="10">
        <dgm:presLayoutVars/>
      </dgm:prSet>
      <dgm:spPr/>
    </dgm:pt>
    <dgm:pt modelId="{ABF8A273-249A-4BF0-95B0-4CE6C7E20BCC}" type="pres">
      <dgm:prSet presAssocID="{1794ADA4-65E8-47DB-BE23-A68105F27063}" presName="nodeText" presStyleLbl="bgAccFollowNode1" presStyleIdx="0" presStyleCnt="5">
        <dgm:presLayoutVars>
          <dgm:bulletEnabled val="1"/>
        </dgm:presLayoutVars>
      </dgm:prSet>
      <dgm:spPr/>
    </dgm:pt>
    <dgm:pt modelId="{7C57E925-D4F2-4711-947C-B2CBDBE3D0E0}" type="pres">
      <dgm:prSet presAssocID="{CA233B86-3342-4B06-A3B0-7BE61D0B81C7}" presName="sibTrans" presStyleCnt="0"/>
      <dgm:spPr/>
    </dgm:pt>
    <dgm:pt modelId="{2EBFC5E2-9132-41C2-A226-735FADD10A82}" type="pres">
      <dgm:prSet presAssocID="{F8230582-56CB-4B2B-9A8A-43E444A0DCB4}" presName="compositeNode" presStyleCnt="0">
        <dgm:presLayoutVars>
          <dgm:bulletEnabled val="1"/>
        </dgm:presLayoutVars>
      </dgm:prSet>
      <dgm:spPr/>
    </dgm:pt>
    <dgm:pt modelId="{2CECD673-5EAD-4863-97DF-B9F56305C6FE}" type="pres">
      <dgm:prSet presAssocID="{F8230582-56CB-4B2B-9A8A-43E444A0DCB4}" presName="bgRect" presStyleLbl="bgAccFollowNode1" presStyleIdx="1" presStyleCnt="5"/>
      <dgm:spPr/>
    </dgm:pt>
    <dgm:pt modelId="{A4125A3D-99B6-4246-86BB-DC642B726D0C}" type="pres">
      <dgm:prSet presAssocID="{30FCE904-34DA-4BBF-BABC-448CA1CAEDAA}" presName="sibTransNodeCircle" presStyleLbl="alignNode1" presStyleIdx="2" presStyleCnt="10">
        <dgm:presLayoutVars>
          <dgm:chMax val="0"/>
          <dgm:bulletEnabled/>
        </dgm:presLayoutVars>
      </dgm:prSet>
      <dgm:spPr/>
    </dgm:pt>
    <dgm:pt modelId="{06B9FF2D-D3BD-42AB-BEBB-53355FA52C5E}" type="pres">
      <dgm:prSet presAssocID="{F8230582-56CB-4B2B-9A8A-43E444A0DCB4}" presName="bottomLine" presStyleLbl="alignNode1" presStyleIdx="3" presStyleCnt="10">
        <dgm:presLayoutVars/>
      </dgm:prSet>
      <dgm:spPr/>
    </dgm:pt>
    <dgm:pt modelId="{D22CB0A7-E186-4089-8F38-E7B37DBF93A8}" type="pres">
      <dgm:prSet presAssocID="{F8230582-56CB-4B2B-9A8A-43E444A0DCB4}" presName="nodeText" presStyleLbl="bgAccFollowNode1" presStyleIdx="1" presStyleCnt="5">
        <dgm:presLayoutVars>
          <dgm:bulletEnabled val="1"/>
        </dgm:presLayoutVars>
      </dgm:prSet>
      <dgm:spPr/>
    </dgm:pt>
    <dgm:pt modelId="{6FBA4ABD-B7E4-4E15-997B-1A322D283F31}" type="pres">
      <dgm:prSet presAssocID="{30FCE904-34DA-4BBF-BABC-448CA1CAEDAA}" presName="sibTrans" presStyleCnt="0"/>
      <dgm:spPr/>
    </dgm:pt>
    <dgm:pt modelId="{D3231B1F-EB7D-4CEB-8107-750D58101675}" type="pres">
      <dgm:prSet presAssocID="{51BCA60E-3A49-42B3-9671-1F25E38B7ADD}" presName="compositeNode" presStyleCnt="0">
        <dgm:presLayoutVars>
          <dgm:bulletEnabled val="1"/>
        </dgm:presLayoutVars>
      </dgm:prSet>
      <dgm:spPr/>
    </dgm:pt>
    <dgm:pt modelId="{76E2B168-9BA2-4D50-8DE1-AE86325EC670}" type="pres">
      <dgm:prSet presAssocID="{51BCA60E-3A49-42B3-9671-1F25E38B7ADD}" presName="bgRect" presStyleLbl="bgAccFollowNode1" presStyleIdx="2" presStyleCnt="5"/>
      <dgm:spPr/>
    </dgm:pt>
    <dgm:pt modelId="{FB470248-135A-4240-B3BC-184DA57660D8}" type="pres">
      <dgm:prSet presAssocID="{A9FF734E-466D-4BB1-A64A-F5896BD559AC}" presName="sibTransNodeCircle" presStyleLbl="alignNode1" presStyleIdx="4" presStyleCnt="10">
        <dgm:presLayoutVars>
          <dgm:chMax val="0"/>
          <dgm:bulletEnabled/>
        </dgm:presLayoutVars>
      </dgm:prSet>
      <dgm:spPr/>
    </dgm:pt>
    <dgm:pt modelId="{3E6FBF80-CE27-44FD-8DB1-28A6ABD6ED9F}" type="pres">
      <dgm:prSet presAssocID="{51BCA60E-3A49-42B3-9671-1F25E38B7ADD}" presName="bottomLine" presStyleLbl="alignNode1" presStyleIdx="5" presStyleCnt="10">
        <dgm:presLayoutVars/>
      </dgm:prSet>
      <dgm:spPr/>
    </dgm:pt>
    <dgm:pt modelId="{A5FB9929-DB97-4D50-ACAF-1B0F9E91C7C5}" type="pres">
      <dgm:prSet presAssocID="{51BCA60E-3A49-42B3-9671-1F25E38B7ADD}" presName="nodeText" presStyleLbl="bgAccFollowNode1" presStyleIdx="2" presStyleCnt="5">
        <dgm:presLayoutVars>
          <dgm:bulletEnabled val="1"/>
        </dgm:presLayoutVars>
      </dgm:prSet>
      <dgm:spPr/>
    </dgm:pt>
    <dgm:pt modelId="{EFFF792C-2058-4DFE-A70D-CD29FB691DB8}" type="pres">
      <dgm:prSet presAssocID="{A9FF734E-466D-4BB1-A64A-F5896BD559AC}" presName="sibTrans" presStyleCnt="0"/>
      <dgm:spPr/>
    </dgm:pt>
    <dgm:pt modelId="{003698E2-B3F6-4975-827E-9C2CA525EE37}" type="pres">
      <dgm:prSet presAssocID="{46BBA543-5227-4D3A-BEC8-D801741BB13A}" presName="compositeNode" presStyleCnt="0">
        <dgm:presLayoutVars>
          <dgm:bulletEnabled val="1"/>
        </dgm:presLayoutVars>
      </dgm:prSet>
      <dgm:spPr/>
    </dgm:pt>
    <dgm:pt modelId="{6442E019-F8C7-4814-82A9-B2E3A7CA940E}" type="pres">
      <dgm:prSet presAssocID="{46BBA543-5227-4D3A-BEC8-D801741BB13A}" presName="bgRect" presStyleLbl="bgAccFollowNode1" presStyleIdx="3" presStyleCnt="5"/>
      <dgm:spPr/>
    </dgm:pt>
    <dgm:pt modelId="{F40A4585-39D2-4E33-8C18-DC4E3E90D8E5}" type="pres">
      <dgm:prSet presAssocID="{56B01F49-B81D-462A-AF85-92B7F77A5E55}" presName="sibTransNodeCircle" presStyleLbl="alignNode1" presStyleIdx="6" presStyleCnt="10">
        <dgm:presLayoutVars>
          <dgm:chMax val="0"/>
          <dgm:bulletEnabled/>
        </dgm:presLayoutVars>
      </dgm:prSet>
      <dgm:spPr/>
    </dgm:pt>
    <dgm:pt modelId="{7911B23C-A3CD-41B9-A8F8-8346250F1546}" type="pres">
      <dgm:prSet presAssocID="{46BBA543-5227-4D3A-BEC8-D801741BB13A}" presName="bottomLine" presStyleLbl="alignNode1" presStyleIdx="7" presStyleCnt="10">
        <dgm:presLayoutVars/>
      </dgm:prSet>
      <dgm:spPr/>
    </dgm:pt>
    <dgm:pt modelId="{0E9A9C49-2304-4647-A9C5-99DDA5B63380}" type="pres">
      <dgm:prSet presAssocID="{46BBA543-5227-4D3A-BEC8-D801741BB13A}" presName="nodeText" presStyleLbl="bgAccFollowNode1" presStyleIdx="3" presStyleCnt="5">
        <dgm:presLayoutVars>
          <dgm:bulletEnabled val="1"/>
        </dgm:presLayoutVars>
      </dgm:prSet>
      <dgm:spPr/>
    </dgm:pt>
    <dgm:pt modelId="{95A5A432-2A02-49AA-A48C-6FA27D866DE1}" type="pres">
      <dgm:prSet presAssocID="{56B01F49-B81D-462A-AF85-92B7F77A5E55}" presName="sibTrans" presStyleCnt="0"/>
      <dgm:spPr/>
    </dgm:pt>
    <dgm:pt modelId="{2B719364-72C6-4175-93E0-EA64EFA8508F}" type="pres">
      <dgm:prSet presAssocID="{05057E4D-E59D-4821-BC3D-074E0C6CAE06}" presName="compositeNode" presStyleCnt="0">
        <dgm:presLayoutVars>
          <dgm:bulletEnabled val="1"/>
        </dgm:presLayoutVars>
      </dgm:prSet>
      <dgm:spPr/>
    </dgm:pt>
    <dgm:pt modelId="{83763738-3FB0-459D-8B3D-6F4F1D423D48}" type="pres">
      <dgm:prSet presAssocID="{05057E4D-E59D-4821-BC3D-074E0C6CAE06}" presName="bgRect" presStyleLbl="bgAccFollowNode1" presStyleIdx="4" presStyleCnt="5"/>
      <dgm:spPr/>
    </dgm:pt>
    <dgm:pt modelId="{78E6A475-C77A-4CC9-B77C-39D951F33280}" type="pres">
      <dgm:prSet presAssocID="{69756214-2C3F-44C2-BDD6-C86335D8C604}" presName="sibTransNodeCircle" presStyleLbl="alignNode1" presStyleIdx="8" presStyleCnt="10">
        <dgm:presLayoutVars>
          <dgm:chMax val="0"/>
          <dgm:bulletEnabled/>
        </dgm:presLayoutVars>
      </dgm:prSet>
      <dgm:spPr/>
    </dgm:pt>
    <dgm:pt modelId="{E77604BA-07D3-4224-93E0-940633535573}" type="pres">
      <dgm:prSet presAssocID="{05057E4D-E59D-4821-BC3D-074E0C6CAE06}" presName="bottomLine" presStyleLbl="alignNode1" presStyleIdx="9" presStyleCnt="10">
        <dgm:presLayoutVars/>
      </dgm:prSet>
      <dgm:spPr/>
    </dgm:pt>
    <dgm:pt modelId="{78742644-7734-48C7-B9C6-B3B511B4731A}" type="pres">
      <dgm:prSet presAssocID="{05057E4D-E59D-4821-BC3D-074E0C6CAE06}" presName="nodeText" presStyleLbl="bgAccFollowNode1" presStyleIdx="4" presStyleCnt="5">
        <dgm:presLayoutVars>
          <dgm:bulletEnabled val="1"/>
        </dgm:presLayoutVars>
      </dgm:prSet>
      <dgm:spPr/>
    </dgm:pt>
  </dgm:ptLst>
  <dgm:cxnLst>
    <dgm:cxn modelId="{734EBD02-A978-4898-BEAD-B97F06B3FE9A}" type="presOf" srcId="{51BCA60E-3A49-42B3-9671-1F25E38B7ADD}" destId="{76E2B168-9BA2-4D50-8DE1-AE86325EC670}" srcOrd="0" destOrd="0" presId="urn:microsoft.com/office/officeart/2016/7/layout/BasicLinearProcessNumbered"/>
    <dgm:cxn modelId="{0EC1AB0B-AD18-47E0-89CF-8E14C618B968}" type="presOf" srcId="{05057E4D-E59D-4821-BC3D-074E0C6CAE06}" destId="{78742644-7734-48C7-B9C6-B3B511B4731A}" srcOrd="1" destOrd="0" presId="urn:microsoft.com/office/officeart/2016/7/layout/BasicLinearProcessNumbered"/>
    <dgm:cxn modelId="{5CBF940F-079A-453B-ABB8-8E565B5DAAF7}" type="presOf" srcId="{CA233B86-3342-4B06-A3B0-7BE61D0B81C7}" destId="{7367B7E1-B85C-4440-AD0D-7A44CB402E0C}" srcOrd="0" destOrd="0" presId="urn:microsoft.com/office/officeart/2016/7/layout/BasicLinearProcessNumbered"/>
    <dgm:cxn modelId="{8E562422-76F2-4C81-80F4-B135E13DD5C1}" type="presOf" srcId="{05057E4D-E59D-4821-BC3D-074E0C6CAE06}" destId="{83763738-3FB0-459D-8B3D-6F4F1D423D48}" srcOrd="0" destOrd="0" presId="urn:microsoft.com/office/officeart/2016/7/layout/BasicLinearProcessNumbered"/>
    <dgm:cxn modelId="{E47AE538-CB10-45F7-A7A1-93D82C2178A7}" srcId="{871BEA53-97D8-4E0D-9C3F-28DFF8D123E3}" destId="{F8230582-56CB-4B2B-9A8A-43E444A0DCB4}" srcOrd="1" destOrd="0" parTransId="{E1F541BB-66E1-486E-BBD6-8B7D6BC15C30}" sibTransId="{30FCE904-34DA-4BBF-BABC-448CA1CAEDAA}"/>
    <dgm:cxn modelId="{89601E3B-A769-4882-9612-015C72BEE9F6}" srcId="{871BEA53-97D8-4E0D-9C3F-28DFF8D123E3}" destId="{46BBA543-5227-4D3A-BEC8-D801741BB13A}" srcOrd="3" destOrd="0" parTransId="{554A8BDD-FAC6-4A10-8125-F60339B3FFEE}" sibTransId="{56B01F49-B81D-462A-AF85-92B7F77A5E55}"/>
    <dgm:cxn modelId="{66DEF85B-E010-4442-9FD8-D519267AB314}" srcId="{871BEA53-97D8-4E0D-9C3F-28DFF8D123E3}" destId="{05057E4D-E59D-4821-BC3D-074E0C6CAE06}" srcOrd="4" destOrd="0" parTransId="{68B41794-167B-4DAA-BBF6-46AE73C677D4}" sibTransId="{69756214-2C3F-44C2-BDD6-C86335D8C604}"/>
    <dgm:cxn modelId="{CD431449-C9C5-4E6A-A42C-E487ACBEDAE6}" type="presOf" srcId="{1794ADA4-65E8-47DB-BE23-A68105F27063}" destId="{ABF8A273-249A-4BF0-95B0-4CE6C7E20BCC}" srcOrd="1" destOrd="0" presId="urn:microsoft.com/office/officeart/2016/7/layout/BasicLinearProcessNumbered"/>
    <dgm:cxn modelId="{D87F066F-526E-4372-A759-5954B8A277CF}" type="presOf" srcId="{69756214-2C3F-44C2-BDD6-C86335D8C604}" destId="{78E6A475-C77A-4CC9-B77C-39D951F33280}" srcOrd="0" destOrd="0" presId="urn:microsoft.com/office/officeart/2016/7/layout/BasicLinearProcessNumbered"/>
    <dgm:cxn modelId="{1F5DA675-F857-4509-8AF6-D6927E865A2F}" type="presOf" srcId="{51BCA60E-3A49-42B3-9671-1F25E38B7ADD}" destId="{A5FB9929-DB97-4D50-ACAF-1B0F9E91C7C5}" srcOrd="1" destOrd="0" presId="urn:microsoft.com/office/officeart/2016/7/layout/BasicLinearProcessNumbered"/>
    <dgm:cxn modelId="{BD66AB55-6342-4E21-94FF-FAAEADB2924E}" srcId="{871BEA53-97D8-4E0D-9C3F-28DFF8D123E3}" destId="{1794ADA4-65E8-47DB-BE23-A68105F27063}" srcOrd="0" destOrd="0" parTransId="{EEE18881-0A5C-4EB2-844D-51D344847337}" sibTransId="{CA233B86-3342-4B06-A3B0-7BE61D0B81C7}"/>
    <dgm:cxn modelId="{132A5C7A-C738-4F3B-9187-A53813F7FE9B}" type="presOf" srcId="{30FCE904-34DA-4BBF-BABC-448CA1CAEDAA}" destId="{A4125A3D-99B6-4246-86BB-DC642B726D0C}" srcOrd="0" destOrd="0" presId="urn:microsoft.com/office/officeart/2016/7/layout/BasicLinearProcessNumbered"/>
    <dgm:cxn modelId="{9C80D093-6F5E-4DC8-90A4-7D43B6A82B4E}" srcId="{871BEA53-97D8-4E0D-9C3F-28DFF8D123E3}" destId="{51BCA60E-3A49-42B3-9671-1F25E38B7ADD}" srcOrd="2" destOrd="0" parTransId="{F7ABD09C-4002-4336-AD0E-4AF4EC45BD73}" sibTransId="{A9FF734E-466D-4BB1-A64A-F5896BD559AC}"/>
    <dgm:cxn modelId="{E6DBBB9F-043D-49CB-926E-4F958898C078}" type="presOf" srcId="{56B01F49-B81D-462A-AF85-92B7F77A5E55}" destId="{F40A4585-39D2-4E33-8C18-DC4E3E90D8E5}" srcOrd="0" destOrd="0" presId="urn:microsoft.com/office/officeart/2016/7/layout/BasicLinearProcessNumbered"/>
    <dgm:cxn modelId="{73F8ED9F-96D2-476A-873B-8AC54D12DADC}" type="presOf" srcId="{871BEA53-97D8-4E0D-9C3F-28DFF8D123E3}" destId="{BCB29318-FD1D-4666-9BF0-23F810871641}" srcOrd="0" destOrd="0" presId="urn:microsoft.com/office/officeart/2016/7/layout/BasicLinearProcessNumbered"/>
    <dgm:cxn modelId="{563406B7-A449-44A0-ACFA-8ED10A19D726}" type="presOf" srcId="{F8230582-56CB-4B2B-9A8A-43E444A0DCB4}" destId="{2CECD673-5EAD-4863-97DF-B9F56305C6FE}" srcOrd="0" destOrd="0" presId="urn:microsoft.com/office/officeart/2016/7/layout/BasicLinearProcessNumbered"/>
    <dgm:cxn modelId="{E9A38DC1-F185-4B90-8BD4-650EE83A0FDF}" type="presOf" srcId="{1794ADA4-65E8-47DB-BE23-A68105F27063}" destId="{5FDCF762-011A-4B0F-A007-A962DD6A7744}" srcOrd="0" destOrd="0" presId="urn:microsoft.com/office/officeart/2016/7/layout/BasicLinearProcessNumbered"/>
    <dgm:cxn modelId="{E4CDF8C5-F970-49D0-994D-D82CAA3FDD4F}" type="presOf" srcId="{46BBA543-5227-4D3A-BEC8-D801741BB13A}" destId="{6442E019-F8C7-4814-82A9-B2E3A7CA940E}" srcOrd="0" destOrd="0" presId="urn:microsoft.com/office/officeart/2016/7/layout/BasicLinearProcessNumbered"/>
    <dgm:cxn modelId="{03BF2DCF-76CE-4CCC-96C0-6634CE5A48E1}" type="presOf" srcId="{F8230582-56CB-4B2B-9A8A-43E444A0DCB4}" destId="{D22CB0A7-E186-4089-8F38-E7B37DBF93A8}" srcOrd="1" destOrd="0" presId="urn:microsoft.com/office/officeart/2016/7/layout/BasicLinearProcessNumbered"/>
    <dgm:cxn modelId="{304470EB-5FB8-4744-8917-B7CEE9031D91}" type="presOf" srcId="{46BBA543-5227-4D3A-BEC8-D801741BB13A}" destId="{0E9A9C49-2304-4647-A9C5-99DDA5B63380}" srcOrd="1" destOrd="0" presId="urn:microsoft.com/office/officeart/2016/7/layout/BasicLinearProcessNumbered"/>
    <dgm:cxn modelId="{18FDB5F2-90D2-493F-80CB-7A4538C9CA41}" type="presOf" srcId="{A9FF734E-466D-4BB1-A64A-F5896BD559AC}" destId="{FB470248-135A-4240-B3BC-184DA57660D8}" srcOrd="0" destOrd="0" presId="urn:microsoft.com/office/officeart/2016/7/layout/BasicLinearProcessNumbered"/>
    <dgm:cxn modelId="{457B2D35-E681-4D60-BC06-16D0A98A1A0C}" type="presParOf" srcId="{BCB29318-FD1D-4666-9BF0-23F810871641}" destId="{1D4C0464-4FA3-484D-9571-EE9992337EAC}" srcOrd="0" destOrd="0" presId="urn:microsoft.com/office/officeart/2016/7/layout/BasicLinearProcessNumbered"/>
    <dgm:cxn modelId="{A927701D-2173-4B9C-B564-3DC56D4B4A56}" type="presParOf" srcId="{1D4C0464-4FA3-484D-9571-EE9992337EAC}" destId="{5FDCF762-011A-4B0F-A007-A962DD6A7744}" srcOrd="0" destOrd="0" presId="urn:microsoft.com/office/officeart/2016/7/layout/BasicLinearProcessNumbered"/>
    <dgm:cxn modelId="{D9EA3822-25B9-4B82-AE4E-049520ECC7DF}" type="presParOf" srcId="{1D4C0464-4FA3-484D-9571-EE9992337EAC}" destId="{7367B7E1-B85C-4440-AD0D-7A44CB402E0C}" srcOrd="1" destOrd="0" presId="urn:microsoft.com/office/officeart/2016/7/layout/BasicLinearProcessNumbered"/>
    <dgm:cxn modelId="{7B39A52F-A402-4ACC-A874-6B8D1A4320E3}" type="presParOf" srcId="{1D4C0464-4FA3-484D-9571-EE9992337EAC}" destId="{887ED279-59F9-443A-8A1F-5F7AF5DD17EC}" srcOrd="2" destOrd="0" presId="urn:microsoft.com/office/officeart/2016/7/layout/BasicLinearProcessNumbered"/>
    <dgm:cxn modelId="{B2F5E550-077B-4BA4-AE44-A87DF9584047}" type="presParOf" srcId="{1D4C0464-4FA3-484D-9571-EE9992337EAC}" destId="{ABF8A273-249A-4BF0-95B0-4CE6C7E20BCC}" srcOrd="3" destOrd="0" presId="urn:microsoft.com/office/officeart/2016/7/layout/BasicLinearProcessNumbered"/>
    <dgm:cxn modelId="{D1CA260B-077C-4B29-9D5A-166B49942C6F}" type="presParOf" srcId="{BCB29318-FD1D-4666-9BF0-23F810871641}" destId="{7C57E925-D4F2-4711-947C-B2CBDBE3D0E0}" srcOrd="1" destOrd="0" presId="urn:microsoft.com/office/officeart/2016/7/layout/BasicLinearProcessNumbered"/>
    <dgm:cxn modelId="{F71FB0F0-37E9-4EA8-9C87-F1CDA7B5425C}" type="presParOf" srcId="{BCB29318-FD1D-4666-9BF0-23F810871641}" destId="{2EBFC5E2-9132-41C2-A226-735FADD10A82}" srcOrd="2" destOrd="0" presId="urn:microsoft.com/office/officeart/2016/7/layout/BasicLinearProcessNumbered"/>
    <dgm:cxn modelId="{D8253D9E-36F9-435A-84BD-49E54127C277}" type="presParOf" srcId="{2EBFC5E2-9132-41C2-A226-735FADD10A82}" destId="{2CECD673-5EAD-4863-97DF-B9F56305C6FE}" srcOrd="0" destOrd="0" presId="urn:microsoft.com/office/officeart/2016/7/layout/BasicLinearProcessNumbered"/>
    <dgm:cxn modelId="{3328B4FB-0496-470E-A0FE-EE071E15F792}" type="presParOf" srcId="{2EBFC5E2-9132-41C2-A226-735FADD10A82}" destId="{A4125A3D-99B6-4246-86BB-DC642B726D0C}" srcOrd="1" destOrd="0" presId="urn:microsoft.com/office/officeart/2016/7/layout/BasicLinearProcessNumbered"/>
    <dgm:cxn modelId="{EE565CC2-AB80-4C54-B043-805E6DDE2E18}" type="presParOf" srcId="{2EBFC5E2-9132-41C2-A226-735FADD10A82}" destId="{06B9FF2D-D3BD-42AB-BEBB-53355FA52C5E}" srcOrd="2" destOrd="0" presId="urn:microsoft.com/office/officeart/2016/7/layout/BasicLinearProcessNumbered"/>
    <dgm:cxn modelId="{73D34BD4-F1AD-4855-A8EA-4001749BA9E3}" type="presParOf" srcId="{2EBFC5E2-9132-41C2-A226-735FADD10A82}" destId="{D22CB0A7-E186-4089-8F38-E7B37DBF93A8}" srcOrd="3" destOrd="0" presId="urn:microsoft.com/office/officeart/2016/7/layout/BasicLinearProcessNumbered"/>
    <dgm:cxn modelId="{875DAA7E-3D1C-45AF-BEDF-2204308EC519}" type="presParOf" srcId="{BCB29318-FD1D-4666-9BF0-23F810871641}" destId="{6FBA4ABD-B7E4-4E15-997B-1A322D283F31}" srcOrd="3" destOrd="0" presId="urn:microsoft.com/office/officeart/2016/7/layout/BasicLinearProcessNumbered"/>
    <dgm:cxn modelId="{B78C6C6B-15DA-472A-821B-00E95227738F}" type="presParOf" srcId="{BCB29318-FD1D-4666-9BF0-23F810871641}" destId="{D3231B1F-EB7D-4CEB-8107-750D58101675}" srcOrd="4" destOrd="0" presId="urn:microsoft.com/office/officeart/2016/7/layout/BasicLinearProcessNumbered"/>
    <dgm:cxn modelId="{AC1B09AA-DE20-4BD7-82D5-59B4A5DFF2C4}" type="presParOf" srcId="{D3231B1F-EB7D-4CEB-8107-750D58101675}" destId="{76E2B168-9BA2-4D50-8DE1-AE86325EC670}" srcOrd="0" destOrd="0" presId="urn:microsoft.com/office/officeart/2016/7/layout/BasicLinearProcessNumbered"/>
    <dgm:cxn modelId="{95C76ECC-69E0-4581-BCA8-A40A4BBAFFC3}" type="presParOf" srcId="{D3231B1F-EB7D-4CEB-8107-750D58101675}" destId="{FB470248-135A-4240-B3BC-184DA57660D8}" srcOrd="1" destOrd="0" presId="urn:microsoft.com/office/officeart/2016/7/layout/BasicLinearProcessNumbered"/>
    <dgm:cxn modelId="{4F6E322E-4B82-4932-A9F0-6CDCC69007A1}" type="presParOf" srcId="{D3231B1F-EB7D-4CEB-8107-750D58101675}" destId="{3E6FBF80-CE27-44FD-8DB1-28A6ABD6ED9F}" srcOrd="2" destOrd="0" presId="urn:microsoft.com/office/officeart/2016/7/layout/BasicLinearProcessNumbered"/>
    <dgm:cxn modelId="{02D4A4FF-8EDE-4D92-9084-0920B642C79E}" type="presParOf" srcId="{D3231B1F-EB7D-4CEB-8107-750D58101675}" destId="{A5FB9929-DB97-4D50-ACAF-1B0F9E91C7C5}" srcOrd="3" destOrd="0" presId="urn:microsoft.com/office/officeart/2016/7/layout/BasicLinearProcessNumbered"/>
    <dgm:cxn modelId="{1B421451-3885-41D2-A18E-4E841194A621}" type="presParOf" srcId="{BCB29318-FD1D-4666-9BF0-23F810871641}" destId="{EFFF792C-2058-4DFE-A70D-CD29FB691DB8}" srcOrd="5" destOrd="0" presId="urn:microsoft.com/office/officeart/2016/7/layout/BasicLinearProcessNumbered"/>
    <dgm:cxn modelId="{29E86E33-3A88-4E45-833A-D9F35C3B8362}" type="presParOf" srcId="{BCB29318-FD1D-4666-9BF0-23F810871641}" destId="{003698E2-B3F6-4975-827E-9C2CA525EE37}" srcOrd="6" destOrd="0" presId="urn:microsoft.com/office/officeart/2016/7/layout/BasicLinearProcessNumbered"/>
    <dgm:cxn modelId="{D4D1ED1D-DD05-42CE-8DE5-36782F8B350C}" type="presParOf" srcId="{003698E2-B3F6-4975-827E-9C2CA525EE37}" destId="{6442E019-F8C7-4814-82A9-B2E3A7CA940E}" srcOrd="0" destOrd="0" presId="urn:microsoft.com/office/officeart/2016/7/layout/BasicLinearProcessNumbered"/>
    <dgm:cxn modelId="{D17C996B-9776-4E65-8988-4F50F8BB420E}" type="presParOf" srcId="{003698E2-B3F6-4975-827E-9C2CA525EE37}" destId="{F40A4585-39D2-4E33-8C18-DC4E3E90D8E5}" srcOrd="1" destOrd="0" presId="urn:microsoft.com/office/officeart/2016/7/layout/BasicLinearProcessNumbered"/>
    <dgm:cxn modelId="{A4F7639E-E5CF-461C-8238-E89866F29278}" type="presParOf" srcId="{003698E2-B3F6-4975-827E-9C2CA525EE37}" destId="{7911B23C-A3CD-41B9-A8F8-8346250F1546}" srcOrd="2" destOrd="0" presId="urn:microsoft.com/office/officeart/2016/7/layout/BasicLinearProcessNumbered"/>
    <dgm:cxn modelId="{BD63666B-94FE-4479-AFB4-C1FAFF13ACA6}" type="presParOf" srcId="{003698E2-B3F6-4975-827E-9C2CA525EE37}" destId="{0E9A9C49-2304-4647-A9C5-99DDA5B63380}" srcOrd="3" destOrd="0" presId="urn:microsoft.com/office/officeart/2016/7/layout/BasicLinearProcessNumbered"/>
    <dgm:cxn modelId="{EC3B05BB-1CD5-4C4B-8F0E-DF806F8DCBCB}" type="presParOf" srcId="{BCB29318-FD1D-4666-9BF0-23F810871641}" destId="{95A5A432-2A02-49AA-A48C-6FA27D866DE1}" srcOrd="7" destOrd="0" presId="urn:microsoft.com/office/officeart/2016/7/layout/BasicLinearProcessNumbered"/>
    <dgm:cxn modelId="{5804DCF6-BA24-461B-A9DD-668BCE950DB2}" type="presParOf" srcId="{BCB29318-FD1D-4666-9BF0-23F810871641}" destId="{2B719364-72C6-4175-93E0-EA64EFA8508F}" srcOrd="8" destOrd="0" presId="urn:microsoft.com/office/officeart/2016/7/layout/BasicLinearProcessNumbered"/>
    <dgm:cxn modelId="{7ADE1477-070F-42CB-9E43-6D08B6D194BE}" type="presParOf" srcId="{2B719364-72C6-4175-93E0-EA64EFA8508F}" destId="{83763738-3FB0-459D-8B3D-6F4F1D423D48}" srcOrd="0" destOrd="0" presId="urn:microsoft.com/office/officeart/2016/7/layout/BasicLinearProcessNumbered"/>
    <dgm:cxn modelId="{2D50BEC5-3A3C-4883-B2FB-299AB246AAE1}" type="presParOf" srcId="{2B719364-72C6-4175-93E0-EA64EFA8508F}" destId="{78E6A475-C77A-4CC9-B77C-39D951F33280}" srcOrd="1" destOrd="0" presId="urn:microsoft.com/office/officeart/2016/7/layout/BasicLinearProcessNumbered"/>
    <dgm:cxn modelId="{0006DC37-126A-4F4F-B01C-6B720AD7E05F}" type="presParOf" srcId="{2B719364-72C6-4175-93E0-EA64EFA8508F}" destId="{E77604BA-07D3-4224-93E0-940633535573}" srcOrd="2" destOrd="0" presId="urn:microsoft.com/office/officeart/2016/7/layout/BasicLinearProcessNumbered"/>
    <dgm:cxn modelId="{09B2532C-F202-4AB8-94FF-B9C3B470E377}" type="presParOf" srcId="{2B719364-72C6-4175-93E0-EA64EFA8508F}" destId="{78742644-7734-48C7-B9C6-B3B511B4731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E12D7-3A7B-4A60-9A58-6FE64D6F7FEB}">
      <dsp:nvSpPr>
        <dsp:cNvPr id="0" name=""/>
        <dsp:cNvSpPr/>
      </dsp:nvSpPr>
      <dsp:spPr>
        <a:xfrm>
          <a:off x="0" y="66810"/>
          <a:ext cx="6666833" cy="26068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rgbClr val="FFFFFF"/>
              </a:solidFill>
              <a:latin typeface="Aptos"/>
              <a:ea typeface="+mn-ea"/>
              <a:cs typeface="+mn-cs"/>
            </a:rPr>
            <a:t>…</a:t>
          </a:r>
          <a:r>
            <a:rPr lang="en-US" sz="3700" kern="1200">
              <a:solidFill>
                <a:srgbClr val="FFFFFF"/>
              </a:solidFill>
              <a:latin typeface="Avenir Next LT Pro Light"/>
              <a:ea typeface="+mn-ea"/>
              <a:cs typeface="+mn-cs"/>
            </a:rPr>
            <a:t> it is built through systems, standards and share responsibility.</a:t>
          </a:r>
        </a:p>
      </dsp:txBody>
      <dsp:txXfrm>
        <a:off x="127257" y="194067"/>
        <a:ext cx="6412319" cy="2352355"/>
      </dsp:txXfrm>
    </dsp:sp>
    <dsp:sp modelId="{91D8AB49-02EA-4880-B388-EAF8901D360F}">
      <dsp:nvSpPr>
        <dsp:cNvPr id="0" name=""/>
        <dsp:cNvSpPr/>
      </dsp:nvSpPr>
      <dsp:spPr>
        <a:xfrm>
          <a:off x="0" y="2780239"/>
          <a:ext cx="6666833" cy="260686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Avenir Next LT Pro Light"/>
              <a:ea typeface="+mn-ea"/>
              <a:cs typeface="+mn-cs"/>
            </a:rPr>
            <a:t>It is embedded in a shared culture of openness, transparency, integrity and professionalism.</a:t>
          </a:r>
        </a:p>
      </dsp:txBody>
      <dsp:txXfrm>
        <a:off x="127257" y="2907496"/>
        <a:ext cx="6412319" cy="2352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CF762-011A-4B0F-A007-A962DD6A7744}">
      <dsp:nvSpPr>
        <dsp:cNvPr id="0" name=""/>
        <dsp:cNvSpPr/>
      </dsp:nvSpPr>
      <dsp:spPr>
        <a:xfrm>
          <a:off x="3735" y="680800"/>
          <a:ext cx="2022288" cy="283120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844550">
            <a:lnSpc>
              <a:spcPct val="90000"/>
            </a:lnSpc>
            <a:spcBef>
              <a:spcPct val="0"/>
            </a:spcBef>
            <a:spcAft>
              <a:spcPct val="35000"/>
            </a:spcAft>
            <a:buNone/>
          </a:pPr>
          <a:r>
            <a:rPr lang="en-US" sz="1900" kern="1200"/>
            <a:t>Believe in the power of Quality Assurance</a:t>
          </a:r>
        </a:p>
      </dsp:txBody>
      <dsp:txXfrm>
        <a:off x="3735" y="1756658"/>
        <a:ext cx="2022288" cy="1698722"/>
      </dsp:txXfrm>
    </dsp:sp>
    <dsp:sp modelId="{7367B7E1-B85C-4440-AD0D-7A44CB402E0C}">
      <dsp:nvSpPr>
        <dsp:cNvPr id="0" name=""/>
        <dsp:cNvSpPr/>
      </dsp:nvSpPr>
      <dsp:spPr>
        <a:xfrm>
          <a:off x="590198" y="963920"/>
          <a:ext cx="849361" cy="84936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14584" y="1088306"/>
        <a:ext cx="600589" cy="600589"/>
      </dsp:txXfrm>
    </dsp:sp>
    <dsp:sp modelId="{887ED279-59F9-443A-8A1F-5F7AF5DD17EC}">
      <dsp:nvSpPr>
        <dsp:cNvPr id="0" name=""/>
        <dsp:cNvSpPr/>
      </dsp:nvSpPr>
      <dsp:spPr>
        <a:xfrm>
          <a:off x="3735" y="3511932"/>
          <a:ext cx="2022288"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CD673-5EAD-4863-97DF-B9F56305C6FE}">
      <dsp:nvSpPr>
        <dsp:cNvPr id="0" name=""/>
        <dsp:cNvSpPr/>
      </dsp:nvSpPr>
      <dsp:spPr>
        <a:xfrm>
          <a:off x="2228252" y="680800"/>
          <a:ext cx="2022288" cy="2831204"/>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844550">
            <a:lnSpc>
              <a:spcPct val="90000"/>
            </a:lnSpc>
            <a:spcBef>
              <a:spcPct val="0"/>
            </a:spcBef>
            <a:spcAft>
              <a:spcPct val="35000"/>
            </a:spcAft>
            <a:buNone/>
          </a:pPr>
          <a:r>
            <a:rPr lang="en-US" sz="1900" kern="1200"/>
            <a:t>Believe in the frameworks</a:t>
          </a:r>
        </a:p>
      </dsp:txBody>
      <dsp:txXfrm>
        <a:off x="2228252" y="1756658"/>
        <a:ext cx="2022288" cy="1698722"/>
      </dsp:txXfrm>
    </dsp:sp>
    <dsp:sp modelId="{A4125A3D-99B6-4246-86BB-DC642B726D0C}">
      <dsp:nvSpPr>
        <dsp:cNvPr id="0" name=""/>
        <dsp:cNvSpPr/>
      </dsp:nvSpPr>
      <dsp:spPr>
        <a:xfrm>
          <a:off x="2814716" y="963920"/>
          <a:ext cx="849361" cy="849361"/>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39102" y="1088306"/>
        <a:ext cx="600589" cy="600589"/>
      </dsp:txXfrm>
    </dsp:sp>
    <dsp:sp modelId="{06B9FF2D-D3BD-42AB-BEBB-53355FA52C5E}">
      <dsp:nvSpPr>
        <dsp:cNvPr id="0" name=""/>
        <dsp:cNvSpPr/>
      </dsp:nvSpPr>
      <dsp:spPr>
        <a:xfrm>
          <a:off x="2228252" y="3511932"/>
          <a:ext cx="2022288"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2B168-9BA2-4D50-8DE1-AE86325EC670}">
      <dsp:nvSpPr>
        <dsp:cNvPr id="0" name=""/>
        <dsp:cNvSpPr/>
      </dsp:nvSpPr>
      <dsp:spPr>
        <a:xfrm>
          <a:off x="4452770" y="680800"/>
          <a:ext cx="2022288" cy="2831204"/>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844550">
            <a:lnSpc>
              <a:spcPct val="90000"/>
            </a:lnSpc>
            <a:spcBef>
              <a:spcPct val="0"/>
            </a:spcBef>
            <a:spcAft>
              <a:spcPct val="35000"/>
            </a:spcAft>
            <a:buNone/>
          </a:pPr>
          <a:r>
            <a:rPr lang="en-US" sz="1900" kern="1200"/>
            <a:t>Believe in the evidence</a:t>
          </a:r>
        </a:p>
      </dsp:txBody>
      <dsp:txXfrm>
        <a:off x="4452770" y="1756658"/>
        <a:ext cx="2022288" cy="1698722"/>
      </dsp:txXfrm>
    </dsp:sp>
    <dsp:sp modelId="{FB470248-135A-4240-B3BC-184DA57660D8}">
      <dsp:nvSpPr>
        <dsp:cNvPr id="0" name=""/>
        <dsp:cNvSpPr/>
      </dsp:nvSpPr>
      <dsp:spPr>
        <a:xfrm>
          <a:off x="5039233" y="963920"/>
          <a:ext cx="849361" cy="849361"/>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63619" y="1088306"/>
        <a:ext cx="600589" cy="600589"/>
      </dsp:txXfrm>
    </dsp:sp>
    <dsp:sp modelId="{3E6FBF80-CE27-44FD-8DB1-28A6ABD6ED9F}">
      <dsp:nvSpPr>
        <dsp:cNvPr id="0" name=""/>
        <dsp:cNvSpPr/>
      </dsp:nvSpPr>
      <dsp:spPr>
        <a:xfrm>
          <a:off x="4452770" y="3511932"/>
          <a:ext cx="2022288"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2E019-F8C7-4814-82A9-B2E3A7CA940E}">
      <dsp:nvSpPr>
        <dsp:cNvPr id="0" name=""/>
        <dsp:cNvSpPr/>
      </dsp:nvSpPr>
      <dsp:spPr>
        <a:xfrm>
          <a:off x="6677287" y="680800"/>
          <a:ext cx="2022288" cy="2831204"/>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844550">
            <a:lnSpc>
              <a:spcPct val="90000"/>
            </a:lnSpc>
            <a:spcBef>
              <a:spcPct val="0"/>
            </a:spcBef>
            <a:spcAft>
              <a:spcPct val="35000"/>
            </a:spcAft>
            <a:buNone/>
          </a:pPr>
          <a:r>
            <a:rPr lang="en-US" sz="1900" kern="1200"/>
            <a:t>Believe in the profession</a:t>
          </a:r>
        </a:p>
      </dsp:txBody>
      <dsp:txXfrm>
        <a:off x="6677287" y="1756658"/>
        <a:ext cx="2022288" cy="1698722"/>
      </dsp:txXfrm>
    </dsp:sp>
    <dsp:sp modelId="{F40A4585-39D2-4E33-8C18-DC4E3E90D8E5}">
      <dsp:nvSpPr>
        <dsp:cNvPr id="0" name=""/>
        <dsp:cNvSpPr/>
      </dsp:nvSpPr>
      <dsp:spPr>
        <a:xfrm>
          <a:off x="7263751" y="963920"/>
          <a:ext cx="849361" cy="849361"/>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88137" y="1088306"/>
        <a:ext cx="600589" cy="600589"/>
      </dsp:txXfrm>
    </dsp:sp>
    <dsp:sp modelId="{7911B23C-A3CD-41B9-A8F8-8346250F1546}">
      <dsp:nvSpPr>
        <dsp:cNvPr id="0" name=""/>
        <dsp:cNvSpPr/>
      </dsp:nvSpPr>
      <dsp:spPr>
        <a:xfrm>
          <a:off x="6677287" y="3511932"/>
          <a:ext cx="2022288"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63738-3FB0-459D-8B3D-6F4F1D423D48}">
      <dsp:nvSpPr>
        <dsp:cNvPr id="0" name=""/>
        <dsp:cNvSpPr/>
      </dsp:nvSpPr>
      <dsp:spPr>
        <a:xfrm>
          <a:off x="8901805" y="680800"/>
          <a:ext cx="2022288" cy="2831204"/>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844550">
            <a:lnSpc>
              <a:spcPct val="90000"/>
            </a:lnSpc>
            <a:spcBef>
              <a:spcPct val="0"/>
            </a:spcBef>
            <a:spcAft>
              <a:spcPct val="35000"/>
            </a:spcAft>
            <a:buNone/>
          </a:pPr>
          <a:r>
            <a:rPr lang="en-US" sz="1900" kern="1200"/>
            <a:t>Believe in the learners</a:t>
          </a:r>
        </a:p>
      </dsp:txBody>
      <dsp:txXfrm>
        <a:off x="8901805" y="1756658"/>
        <a:ext cx="2022288" cy="1698722"/>
      </dsp:txXfrm>
    </dsp:sp>
    <dsp:sp modelId="{78E6A475-C77A-4CC9-B77C-39D951F33280}">
      <dsp:nvSpPr>
        <dsp:cNvPr id="0" name=""/>
        <dsp:cNvSpPr/>
      </dsp:nvSpPr>
      <dsp:spPr>
        <a:xfrm>
          <a:off x="9488268" y="963920"/>
          <a:ext cx="849361" cy="849361"/>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612654" y="1088306"/>
        <a:ext cx="600589" cy="600589"/>
      </dsp:txXfrm>
    </dsp:sp>
    <dsp:sp modelId="{E77604BA-07D3-4224-93E0-940633535573}">
      <dsp:nvSpPr>
        <dsp:cNvPr id="0" name=""/>
        <dsp:cNvSpPr/>
      </dsp:nvSpPr>
      <dsp:spPr>
        <a:xfrm>
          <a:off x="8901805" y="3511932"/>
          <a:ext cx="2022288"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58D23-CDE5-406B-B1C6-09E63B7BBBF3}" type="datetimeFigureOut">
              <a:rPr lang="en-AU" smtClean="0"/>
              <a:t>4/05/2026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F74E7-4738-4BFD-B32A-36EF3A052AD3}" type="slidenum">
              <a:rPr lang="en-AU" smtClean="0"/>
              <a:t>‹#›</a:t>
            </a:fld>
            <a:endParaRPr lang="en-AU"/>
          </a:p>
        </p:txBody>
      </p:sp>
    </p:spTree>
    <p:extLst>
      <p:ext uri="{BB962C8B-B14F-4D97-AF65-F5344CB8AC3E}">
        <p14:creationId xmlns:p14="http://schemas.microsoft.com/office/powerpoint/2010/main" val="83153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Title slide</a:t>
            </a:r>
          </a:p>
        </p:txBody>
      </p:sp>
      <p:sp>
        <p:nvSpPr>
          <p:cNvPr id="4" name="Slide Number Placeholder 3"/>
          <p:cNvSpPr>
            <a:spLocks noGrp="1"/>
          </p:cNvSpPr>
          <p:nvPr>
            <p:ph type="sldNum" sz="quarter" idx="5"/>
          </p:nvPr>
        </p:nvSpPr>
        <p:spPr/>
        <p:txBody>
          <a:bodyPr/>
          <a:lstStyle/>
          <a:p>
            <a:fld id="{AC8F74E7-4738-4BFD-B32A-36EF3A052AD3}" type="slidenum">
              <a:rPr lang="en-AU" smtClean="0"/>
              <a:t>1</a:t>
            </a:fld>
            <a:endParaRPr lang="en-AU"/>
          </a:p>
        </p:txBody>
      </p:sp>
    </p:spTree>
    <p:extLst>
      <p:ext uri="{BB962C8B-B14F-4D97-AF65-F5344CB8AC3E}">
        <p14:creationId xmlns:p14="http://schemas.microsoft.com/office/powerpoint/2010/main" val="92169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E452C-B6AD-4DDB-A7A6-0694126AD2C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11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09CA2-4D86-97D4-1C21-7A515D546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2A398-35CD-DE66-07D1-C04C0C141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F5751-48E5-5245-6B56-1E3EA160AEB5}"/>
              </a:ext>
            </a:extLst>
          </p:cNvPr>
          <p:cNvSpPr>
            <a:spLocks noGrp="1"/>
          </p:cNvSpPr>
          <p:nvPr>
            <p:ph type="body" idx="1"/>
          </p:nvPr>
        </p:nvSpPr>
        <p:spPr/>
        <p:txBody>
          <a:bodyPr/>
          <a:lstStyle/>
          <a:p>
            <a:r>
              <a:rPr lang="en-AU"/>
              <a:t>Vanessa - </a:t>
            </a:r>
            <a:r>
              <a:rPr lang="en-AU" sz="1200" kern="1200">
                <a:solidFill>
                  <a:schemeClr val="tx1"/>
                </a:solidFill>
                <a:effectLst/>
                <a:latin typeface="+mn-lt"/>
                <a:ea typeface="+mn-ea"/>
                <a:cs typeface="+mn-cs"/>
              </a:rPr>
              <a:t>When students feel </a:t>
            </a:r>
            <a:r>
              <a:rPr lang="en-AU" sz="1200" i="1" kern="1200">
                <a:solidFill>
                  <a:schemeClr val="tx1"/>
                </a:solidFill>
                <a:effectLst/>
                <a:latin typeface="+mn-lt"/>
                <a:ea typeface="+mn-ea"/>
                <a:cs typeface="+mn-cs"/>
              </a:rPr>
              <a:t>seen</a:t>
            </a:r>
            <a:r>
              <a:rPr lang="en-AU" sz="1200" kern="1200">
                <a:solidFill>
                  <a:schemeClr val="tx1"/>
                </a:solidFill>
                <a:effectLst/>
                <a:latin typeface="+mn-lt"/>
                <a:ea typeface="+mn-ea"/>
                <a:cs typeface="+mn-cs"/>
              </a:rPr>
              <a:t>, </a:t>
            </a:r>
            <a:r>
              <a:rPr lang="en-AU" sz="1200" i="1" kern="1200">
                <a:solidFill>
                  <a:schemeClr val="tx1"/>
                </a:solidFill>
                <a:effectLst/>
                <a:latin typeface="+mn-lt"/>
                <a:ea typeface="+mn-ea"/>
                <a:cs typeface="+mn-cs"/>
              </a:rPr>
              <a:t>safe</a:t>
            </a:r>
            <a:r>
              <a:rPr lang="en-AU" sz="1200" kern="1200">
                <a:solidFill>
                  <a:schemeClr val="tx1"/>
                </a:solidFill>
                <a:effectLst/>
                <a:latin typeface="+mn-lt"/>
                <a:ea typeface="+mn-ea"/>
                <a:cs typeface="+mn-cs"/>
              </a:rPr>
              <a:t>, and </a:t>
            </a:r>
            <a:r>
              <a:rPr lang="en-AU" sz="1200" i="1" kern="1200">
                <a:solidFill>
                  <a:schemeClr val="tx1"/>
                </a:solidFill>
                <a:effectLst/>
                <a:latin typeface="+mn-lt"/>
                <a:ea typeface="+mn-ea"/>
                <a:cs typeface="+mn-cs"/>
              </a:rPr>
              <a:t>supported</a:t>
            </a:r>
            <a:r>
              <a:rPr lang="en-AU" sz="1200" kern="1200">
                <a:solidFill>
                  <a:schemeClr val="tx1"/>
                </a:solidFill>
                <a:effectLst/>
                <a:latin typeface="+mn-lt"/>
                <a:ea typeface="+mn-ea"/>
                <a:cs typeface="+mn-cs"/>
              </a:rPr>
              <a:t>, belief becomes practical. The support lens translates quality frameworks (NEAS/ASQA) into daily acts of pastoral care, targeted intervention, and active community engagement—so that every learner can say, </a:t>
            </a:r>
            <a:r>
              <a:rPr lang="en-AU" sz="1200" i="1" kern="1200">
                <a:solidFill>
                  <a:schemeClr val="tx1"/>
                </a:solidFill>
                <a:effectLst/>
                <a:latin typeface="+mn-lt"/>
                <a:ea typeface="+mn-ea"/>
                <a:cs typeface="+mn-cs"/>
              </a:rPr>
              <a:t>“I belong here, and I can do this.”</a:t>
            </a:r>
            <a:r>
              <a:rPr lang="en-AU" sz="1200" kern="1200">
                <a:solidFill>
                  <a:schemeClr val="tx1"/>
                </a:solidFill>
                <a:effectLst/>
                <a:latin typeface="+mn-lt"/>
                <a:ea typeface="+mn-ea"/>
                <a:cs typeface="+mn-cs"/>
              </a:rPr>
              <a:t> At Hills, this is not an add‑on; it’s embedded in how we operate and measure quality.</a:t>
            </a:r>
          </a:p>
          <a:p>
            <a:r>
              <a:rPr lang="en-AU" sz="1200" b="1" kern="1200">
                <a:solidFill>
                  <a:schemeClr val="tx1"/>
                </a:solidFill>
                <a:effectLst/>
                <a:latin typeface="+mn-lt"/>
                <a:ea typeface="+mn-ea"/>
                <a:cs typeface="+mn-cs"/>
              </a:rPr>
              <a:t>Powerful quote:</a:t>
            </a:r>
            <a:endParaRPr lang="en-AU" sz="1200" kern="1200">
              <a:solidFill>
                <a:schemeClr val="tx1"/>
              </a:solidFill>
              <a:effectLst/>
              <a:latin typeface="+mn-lt"/>
              <a:ea typeface="+mn-ea"/>
              <a:cs typeface="+mn-cs"/>
            </a:endParaRPr>
          </a:p>
          <a:p>
            <a:r>
              <a:rPr lang="en-AU" sz="1200" i="1" kern="1200">
                <a:solidFill>
                  <a:schemeClr val="tx1"/>
                </a:solidFill>
                <a:effectLst/>
                <a:latin typeface="+mn-lt"/>
                <a:ea typeface="+mn-ea"/>
                <a:cs typeface="+mn-cs"/>
              </a:rPr>
              <a:t>“Compliance lays the rails; connection moves the train</a:t>
            </a:r>
            <a:endParaRPr lang="en-AU"/>
          </a:p>
        </p:txBody>
      </p:sp>
      <p:sp>
        <p:nvSpPr>
          <p:cNvPr id="4" name="Slide Number Placeholder 3">
            <a:extLst>
              <a:ext uri="{FF2B5EF4-FFF2-40B4-BE49-F238E27FC236}">
                <a16:creationId xmlns:a16="http://schemas.microsoft.com/office/drawing/2014/main" id="{A1936F2C-5ABE-0E12-3EF7-28E212318C67}"/>
              </a:ext>
            </a:extLst>
          </p:cNvPr>
          <p:cNvSpPr>
            <a:spLocks noGrp="1"/>
          </p:cNvSpPr>
          <p:nvPr>
            <p:ph type="sldNum" sz="quarter" idx="5"/>
          </p:nvPr>
        </p:nvSpPr>
        <p:spPr/>
        <p:txBody>
          <a:bodyPr/>
          <a:lstStyle/>
          <a:p>
            <a:fld id="{AC8F74E7-4738-4BFD-B32A-36EF3A052AD3}" type="slidenum">
              <a:rPr lang="en-AU" smtClean="0"/>
              <a:t>26</a:t>
            </a:fld>
            <a:endParaRPr lang="en-AU"/>
          </a:p>
        </p:txBody>
      </p:sp>
    </p:spTree>
    <p:extLst>
      <p:ext uri="{BB962C8B-B14F-4D97-AF65-F5344CB8AC3E}">
        <p14:creationId xmlns:p14="http://schemas.microsoft.com/office/powerpoint/2010/main" val="1333508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9846-0BD2-1D66-A404-E532135CC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21140-A60F-61A3-7EB3-524B21AA2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DEBE2-3CB8-924A-B88C-67FEE9B8BFF9}"/>
              </a:ext>
            </a:extLst>
          </p:cNvPr>
          <p:cNvSpPr>
            <a:spLocks noGrp="1"/>
          </p:cNvSpPr>
          <p:nvPr>
            <p:ph type="body" idx="1"/>
          </p:nvPr>
        </p:nvSpPr>
        <p:spPr/>
        <p:txBody>
          <a:bodyPr/>
          <a:lstStyle/>
          <a:p>
            <a:r>
              <a:rPr lang="en-AU"/>
              <a:t>Vanessa</a:t>
            </a:r>
            <a:r>
              <a:rPr lang="en-AU" sz="1200" i="1" kern="1200">
                <a:solidFill>
                  <a:schemeClr val="tx1"/>
                </a:solidFill>
                <a:effectLst/>
                <a:latin typeface="+mn-lt"/>
                <a:ea typeface="+mn-ea"/>
                <a:cs typeface="+mn-cs"/>
              </a:rPr>
              <a:t>.”</a:t>
            </a:r>
            <a:endParaRPr lang="en-AU" sz="120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6822D240-33A0-6684-D67E-201B7796E912}"/>
              </a:ext>
            </a:extLst>
          </p:cNvPr>
          <p:cNvSpPr>
            <a:spLocks noGrp="1"/>
          </p:cNvSpPr>
          <p:nvPr>
            <p:ph type="sldNum" sz="quarter" idx="5"/>
          </p:nvPr>
        </p:nvSpPr>
        <p:spPr/>
        <p:txBody>
          <a:bodyPr/>
          <a:lstStyle/>
          <a:p>
            <a:fld id="{AC8F74E7-4738-4BFD-B32A-36EF3A052AD3}" type="slidenum">
              <a:rPr lang="en-AU" smtClean="0"/>
              <a:t>27</a:t>
            </a:fld>
            <a:endParaRPr lang="en-AU"/>
          </a:p>
        </p:txBody>
      </p:sp>
    </p:spTree>
    <p:extLst>
      <p:ext uri="{BB962C8B-B14F-4D97-AF65-F5344CB8AC3E}">
        <p14:creationId xmlns:p14="http://schemas.microsoft.com/office/powerpoint/2010/main" val="160014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C9BE-9155-9E02-BAAE-2B4A09485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C1C56-D6F2-62D9-C864-EFEDBC003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5051E-1DF3-C6D0-F10C-D2AC188A36FD}"/>
              </a:ext>
            </a:extLst>
          </p:cNvPr>
          <p:cNvSpPr>
            <a:spLocks noGrp="1"/>
          </p:cNvSpPr>
          <p:nvPr>
            <p:ph type="body" idx="1"/>
          </p:nvPr>
        </p:nvSpPr>
        <p:spPr/>
        <p:txBody>
          <a:bodyPr/>
          <a:lstStyle/>
          <a:p>
            <a:r>
              <a:rPr lang="en-AU"/>
              <a:t>Vanessa</a:t>
            </a:r>
          </a:p>
        </p:txBody>
      </p:sp>
      <p:sp>
        <p:nvSpPr>
          <p:cNvPr id="4" name="Slide Number Placeholder 3">
            <a:extLst>
              <a:ext uri="{FF2B5EF4-FFF2-40B4-BE49-F238E27FC236}">
                <a16:creationId xmlns:a16="http://schemas.microsoft.com/office/drawing/2014/main" id="{BFD3E80D-411D-9495-1065-6771F837FAF1}"/>
              </a:ext>
            </a:extLst>
          </p:cNvPr>
          <p:cNvSpPr>
            <a:spLocks noGrp="1"/>
          </p:cNvSpPr>
          <p:nvPr>
            <p:ph type="sldNum" sz="quarter" idx="5"/>
          </p:nvPr>
        </p:nvSpPr>
        <p:spPr/>
        <p:txBody>
          <a:bodyPr/>
          <a:lstStyle/>
          <a:p>
            <a:fld id="{AC8F74E7-4738-4BFD-B32A-36EF3A052AD3}" type="slidenum">
              <a:rPr lang="en-AU" smtClean="0"/>
              <a:t>28</a:t>
            </a:fld>
            <a:endParaRPr lang="en-AU"/>
          </a:p>
        </p:txBody>
      </p:sp>
    </p:spTree>
    <p:extLst>
      <p:ext uri="{BB962C8B-B14F-4D97-AF65-F5344CB8AC3E}">
        <p14:creationId xmlns:p14="http://schemas.microsoft.com/office/powerpoint/2010/main" val="392359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C39E-3DCC-1190-87E4-DF899C64B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0DD78-10EF-D97C-1249-5C9A93D21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55D42-FF2B-531E-D347-B11C3F48F3D3}"/>
              </a:ext>
            </a:extLst>
          </p:cNvPr>
          <p:cNvSpPr>
            <a:spLocks noGrp="1"/>
          </p:cNvSpPr>
          <p:nvPr>
            <p:ph type="body" idx="1"/>
          </p:nvPr>
        </p:nvSpPr>
        <p:spPr/>
        <p:txBody>
          <a:bodyPr/>
          <a:lstStyle/>
          <a:p>
            <a:r>
              <a:rPr lang="en-AU"/>
              <a:t>Vanessa </a:t>
            </a:r>
            <a:r>
              <a:rPr lang="en-AU" sz="1200" b="1" kern="1200">
                <a:solidFill>
                  <a:schemeClr val="tx1"/>
                </a:solidFill>
                <a:effectLst/>
                <a:latin typeface="+mn-lt"/>
                <a:ea typeface="+mn-ea"/>
                <a:cs typeface="+mn-cs"/>
              </a:rPr>
              <a:t>Closing takeaway (20–30 seconds)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Support is not a safety net—it’s a </a:t>
            </a:r>
            <a:r>
              <a:rPr lang="en-AU" sz="1200" b="1" kern="1200">
                <a:solidFill>
                  <a:schemeClr val="tx1"/>
                </a:solidFill>
                <a:effectLst/>
                <a:latin typeface="+mn-lt"/>
                <a:ea typeface="+mn-ea"/>
                <a:cs typeface="+mn-cs"/>
              </a:rPr>
              <a:t>springboard</a:t>
            </a:r>
            <a:r>
              <a:rPr lang="en-AU" sz="1200" kern="1200">
                <a:solidFill>
                  <a:schemeClr val="tx1"/>
                </a:solidFill>
                <a:effectLst/>
                <a:latin typeface="+mn-lt"/>
                <a:ea typeface="+mn-ea"/>
                <a:cs typeface="+mn-cs"/>
              </a:rPr>
              <a:t>. When pastoral care, intervention planning, and community engagement are </a:t>
            </a:r>
            <a:r>
              <a:rPr lang="en-AU" sz="1200" i="1" kern="1200">
                <a:solidFill>
                  <a:schemeClr val="tx1"/>
                </a:solidFill>
                <a:effectLst/>
                <a:latin typeface="+mn-lt"/>
                <a:ea typeface="+mn-ea"/>
                <a:cs typeface="+mn-cs"/>
              </a:rPr>
              <a:t>embedded</a:t>
            </a:r>
            <a:r>
              <a:rPr lang="en-AU" sz="1200" kern="1200">
                <a:solidFill>
                  <a:schemeClr val="tx1"/>
                </a:solidFill>
                <a:effectLst/>
                <a:latin typeface="+mn-lt"/>
                <a:ea typeface="+mn-ea"/>
                <a:cs typeface="+mn-cs"/>
              </a:rPr>
              <a:t> and </a:t>
            </a:r>
            <a:r>
              <a:rPr lang="en-AU" sz="1200" i="1" kern="1200">
                <a:solidFill>
                  <a:schemeClr val="tx1"/>
                </a:solidFill>
                <a:effectLst/>
                <a:latin typeface="+mn-lt"/>
                <a:ea typeface="+mn-ea"/>
                <a:cs typeface="+mn-cs"/>
              </a:rPr>
              <a:t>evidenced</a:t>
            </a:r>
            <a:r>
              <a:rPr lang="en-AU" sz="1200" kern="1200">
                <a:solidFill>
                  <a:schemeClr val="tx1"/>
                </a:solidFill>
                <a:effectLst/>
                <a:latin typeface="+mn-lt"/>
                <a:ea typeface="+mn-ea"/>
                <a:cs typeface="+mn-cs"/>
              </a:rPr>
              <a:t>, quality assurance stops being a checklist and becomes a culture. That culture fuels student belief—and belief fuels transformation.</a:t>
            </a:r>
          </a:p>
          <a:p>
            <a:r>
              <a:rPr lang="en-AU" sz="1200" b="1" kern="1200">
                <a:solidFill>
                  <a:schemeClr val="tx1"/>
                </a:solidFill>
                <a:effectLst/>
                <a:latin typeface="+mn-lt"/>
                <a:ea typeface="+mn-ea"/>
                <a:cs typeface="+mn-cs"/>
              </a:rPr>
              <a:t>One‑line call to action:</a:t>
            </a:r>
            <a:br>
              <a:rPr lang="en-AU" sz="1200" kern="1200">
                <a:solidFill>
                  <a:schemeClr val="tx1"/>
                </a:solidFill>
                <a:effectLst/>
                <a:latin typeface="+mn-lt"/>
                <a:ea typeface="+mn-ea"/>
                <a:cs typeface="+mn-cs"/>
              </a:rPr>
            </a:br>
            <a:r>
              <a:rPr lang="en-AU" sz="1200" i="1" kern="1200">
                <a:solidFill>
                  <a:schemeClr val="tx1"/>
                </a:solidFill>
                <a:effectLst/>
                <a:latin typeface="+mn-lt"/>
                <a:ea typeface="+mn-ea"/>
                <a:cs typeface="+mn-cs"/>
              </a:rPr>
              <a:t>Embed integrity and care by making support visible, planned, and measured—every week, for every learner.</a:t>
            </a:r>
            <a:endParaRPr lang="en-AU" sz="1200" kern="1200">
              <a:solidFill>
                <a:schemeClr val="tx1"/>
              </a:solidFill>
              <a:effectLst/>
              <a:latin typeface="+mn-lt"/>
              <a:ea typeface="+mn-ea"/>
              <a:cs typeface="+mn-cs"/>
            </a:endParaRPr>
          </a:p>
          <a:p>
            <a:endParaRPr lang="en-AU"/>
          </a:p>
        </p:txBody>
      </p:sp>
      <p:sp>
        <p:nvSpPr>
          <p:cNvPr id="4" name="Slide Number Placeholder 3">
            <a:extLst>
              <a:ext uri="{FF2B5EF4-FFF2-40B4-BE49-F238E27FC236}">
                <a16:creationId xmlns:a16="http://schemas.microsoft.com/office/drawing/2014/main" id="{A9B22612-E003-1812-0297-078B9F2137D8}"/>
              </a:ext>
            </a:extLst>
          </p:cNvPr>
          <p:cNvSpPr>
            <a:spLocks noGrp="1"/>
          </p:cNvSpPr>
          <p:nvPr>
            <p:ph type="sldNum" sz="quarter" idx="5"/>
          </p:nvPr>
        </p:nvSpPr>
        <p:spPr/>
        <p:txBody>
          <a:bodyPr/>
          <a:lstStyle/>
          <a:p>
            <a:fld id="{AC8F74E7-4738-4BFD-B32A-36EF3A052AD3}" type="slidenum">
              <a:rPr lang="en-AU" smtClean="0"/>
              <a:t>29</a:t>
            </a:fld>
            <a:endParaRPr lang="en-AU"/>
          </a:p>
        </p:txBody>
      </p:sp>
    </p:spTree>
    <p:extLst>
      <p:ext uri="{BB962C8B-B14F-4D97-AF65-F5344CB8AC3E}">
        <p14:creationId xmlns:p14="http://schemas.microsoft.com/office/powerpoint/2010/main" val="234822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4B46-76EB-8179-5305-B5EBE3862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DFC63-E2CB-AD5C-019E-D8B7993AF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CDA56-30A8-766D-B73B-52C60D07204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CC3749B-D471-5428-74BD-57DF833C200D}"/>
              </a:ext>
            </a:extLst>
          </p:cNvPr>
          <p:cNvSpPr>
            <a:spLocks noGrp="1"/>
          </p:cNvSpPr>
          <p:nvPr>
            <p:ph type="sldNum" sz="quarter" idx="5"/>
          </p:nvPr>
        </p:nvSpPr>
        <p:spPr/>
        <p:txBody>
          <a:bodyPr/>
          <a:lstStyle/>
          <a:p>
            <a:fld id="{AC8F74E7-4738-4BFD-B32A-36EF3A052AD3}" type="slidenum">
              <a:rPr lang="en-AU" smtClean="0"/>
              <a:t>30</a:t>
            </a:fld>
            <a:endParaRPr lang="en-AU"/>
          </a:p>
        </p:txBody>
      </p:sp>
    </p:spTree>
    <p:extLst>
      <p:ext uri="{BB962C8B-B14F-4D97-AF65-F5344CB8AC3E}">
        <p14:creationId xmlns:p14="http://schemas.microsoft.com/office/powerpoint/2010/main" val="141503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Jo – add your PPT background</a:t>
            </a:r>
          </a:p>
        </p:txBody>
      </p:sp>
      <p:sp>
        <p:nvSpPr>
          <p:cNvPr id="4" name="Slide Number Placeholder 3"/>
          <p:cNvSpPr>
            <a:spLocks noGrp="1"/>
          </p:cNvSpPr>
          <p:nvPr>
            <p:ph type="sldNum" sz="quarter" idx="5"/>
          </p:nvPr>
        </p:nvSpPr>
        <p:spPr/>
        <p:txBody>
          <a:bodyPr/>
          <a:lstStyle/>
          <a:p>
            <a:fld id="{AC8F74E7-4738-4BFD-B32A-36EF3A052AD3}" type="slidenum">
              <a:rPr lang="en-AU" smtClean="0"/>
              <a:t>2</a:t>
            </a:fld>
            <a:endParaRPr lang="en-AU"/>
          </a:p>
        </p:txBody>
      </p:sp>
    </p:spTree>
    <p:extLst>
      <p:ext uri="{BB962C8B-B14F-4D97-AF65-F5344CB8AC3E}">
        <p14:creationId xmlns:p14="http://schemas.microsoft.com/office/powerpoint/2010/main" val="2082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F20DF-56DB-C316-1C7C-3BCDEA858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E8621-5619-FDA7-2614-93C608662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C583F-CBED-14AA-890B-CC44A315DCAA}"/>
              </a:ext>
            </a:extLst>
          </p:cNvPr>
          <p:cNvSpPr>
            <a:spLocks noGrp="1"/>
          </p:cNvSpPr>
          <p:nvPr>
            <p:ph type="body" idx="1"/>
          </p:nvPr>
        </p:nvSpPr>
        <p:spPr/>
        <p:txBody>
          <a:bodyPr/>
          <a:lstStyle/>
          <a:p>
            <a:r>
              <a:rPr lang="en-AU"/>
              <a:t>Visible: in our student handbooks; student notices and notice boards; in your written agreement – for parents and agents;  in your policy and procedure documents; in our College strategic document; they form the basis of a trusted connected relationship between the potential family and their children browsing at your schools webpage, or coming on site to visit your campus during an open-day; it could be word-of- mouth – and another family has recommended your school – it is not commission based and commercialised. This is authentic and the spirit is inclusive and welcoming.  At St Peters Lutheran College, the Lutheran Christian values are central and the motto PLUS ULTRA ("ever higher") is the belief that all students have the capacity to learn – and as you learn – you strive 'ever higher'. Central to this are the Lutheran Christian values, Service, academic excellence, and the formation of character.  Parents believe and put trust in the school and all students study Religion – Christian Studies in lower secondary, and Religion and Ethics in senior &amp; QCAA.   The IB students have SERVICE as part of their IB program.   There are strong structures both physically (with the church at the heart of the college campus) and also within the school with sub-schools, YLCS, ISC, chaplaincy, pastoral care and life skills curriculum, as well as sports, music, drama and the arts.  </a:t>
            </a:r>
          </a:p>
        </p:txBody>
      </p:sp>
      <p:sp>
        <p:nvSpPr>
          <p:cNvPr id="4" name="Slide Number Placeholder 3">
            <a:extLst>
              <a:ext uri="{FF2B5EF4-FFF2-40B4-BE49-F238E27FC236}">
                <a16:creationId xmlns:a16="http://schemas.microsoft.com/office/drawing/2014/main" id="{FD4F2F2B-3989-3D4C-BB3F-0360C28683D3}"/>
              </a:ext>
            </a:extLst>
          </p:cNvPr>
          <p:cNvSpPr>
            <a:spLocks noGrp="1"/>
          </p:cNvSpPr>
          <p:nvPr>
            <p:ph type="sldNum" sz="quarter" idx="5"/>
          </p:nvPr>
        </p:nvSpPr>
        <p:spPr/>
        <p:txBody>
          <a:bodyPr/>
          <a:lstStyle/>
          <a:p>
            <a:fld id="{AC8F74E7-4738-4BFD-B32A-36EF3A052AD3}" type="slidenum">
              <a:rPr lang="en-AU" smtClean="0"/>
              <a:t>6</a:t>
            </a:fld>
            <a:endParaRPr lang="en-AU"/>
          </a:p>
        </p:txBody>
      </p:sp>
    </p:spTree>
    <p:extLst>
      <p:ext uri="{BB962C8B-B14F-4D97-AF65-F5344CB8AC3E}">
        <p14:creationId xmlns:p14="http://schemas.microsoft.com/office/powerpoint/2010/main" val="173239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Jo – add your PPT background</a:t>
            </a:r>
          </a:p>
        </p:txBody>
      </p:sp>
      <p:sp>
        <p:nvSpPr>
          <p:cNvPr id="4" name="Slide Number Placeholder 3"/>
          <p:cNvSpPr>
            <a:spLocks noGrp="1"/>
          </p:cNvSpPr>
          <p:nvPr>
            <p:ph type="sldNum" sz="quarter" idx="5"/>
          </p:nvPr>
        </p:nvSpPr>
        <p:spPr/>
        <p:txBody>
          <a:bodyPr/>
          <a:lstStyle/>
          <a:p>
            <a:fld id="{AC8F74E7-4738-4BFD-B32A-36EF3A052AD3}" type="slidenum">
              <a:rPr lang="en-AU" smtClean="0"/>
              <a:t>7</a:t>
            </a:fld>
            <a:endParaRPr lang="en-AU"/>
          </a:p>
        </p:txBody>
      </p:sp>
    </p:spTree>
    <p:extLst>
      <p:ext uri="{BB962C8B-B14F-4D97-AF65-F5344CB8AC3E}">
        <p14:creationId xmlns:p14="http://schemas.microsoft.com/office/powerpoint/2010/main" val="81437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BBB4-5C26-94E9-1F1A-C53DE3C26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C8AB1-278A-A576-2A9D-3341017E6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08288-3A07-0B8D-3563-7AA6906FDCC5}"/>
              </a:ext>
            </a:extLst>
          </p:cNvPr>
          <p:cNvSpPr>
            <a:spLocks noGrp="1"/>
          </p:cNvSpPr>
          <p:nvPr>
            <p:ph type="body" idx="1"/>
          </p:nvPr>
        </p:nvSpPr>
        <p:spPr/>
        <p:txBody>
          <a:bodyPr/>
          <a:lstStyle/>
          <a:p>
            <a:r>
              <a:rPr lang="en-AU"/>
              <a:t>Jo – add your PPT background</a:t>
            </a:r>
          </a:p>
        </p:txBody>
      </p:sp>
      <p:sp>
        <p:nvSpPr>
          <p:cNvPr id="4" name="Slide Number Placeholder 3">
            <a:extLst>
              <a:ext uri="{FF2B5EF4-FFF2-40B4-BE49-F238E27FC236}">
                <a16:creationId xmlns:a16="http://schemas.microsoft.com/office/drawing/2014/main" id="{CE77B128-06B5-07C9-866D-B593A7585489}"/>
              </a:ext>
            </a:extLst>
          </p:cNvPr>
          <p:cNvSpPr>
            <a:spLocks noGrp="1"/>
          </p:cNvSpPr>
          <p:nvPr>
            <p:ph type="sldNum" sz="quarter" idx="5"/>
          </p:nvPr>
        </p:nvSpPr>
        <p:spPr/>
        <p:txBody>
          <a:bodyPr/>
          <a:lstStyle/>
          <a:p>
            <a:fld id="{AC8F74E7-4738-4BFD-B32A-36EF3A052AD3}" type="slidenum">
              <a:rPr lang="en-AU" smtClean="0"/>
              <a:t>8</a:t>
            </a:fld>
            <a:endParaRPr lang="en-AU"/>
          </a:p>
        </p:txBody>
      </p:sp>
    </p:spTree>
    <p:extLst>
      <p:ext uri="{BB962C8B-B14F-4D97-AF65-F5344CB8AC3E}">
        <p14:creationId xmlns:p14="http://schemas.microsoft.com/office/powerpoint/2010/main" val="93191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Jo – add your PPT background</a:t>
            </a:r>
          </a:p>
        </p:txBody>
      </p:sp>
      <p:sp>
        <p:nvSpPr>
          <p:cNvPr id="4" name="Slide Number Placeholder 3"/>
          <p:cNvSpPr>
            <a:spLocks noGrp="1"/>
          </p:cNvSpPr>
          <p:nvPr>
            <p:ph type="sldNum" sz="quarter" idx="5"/>
          </p:nvPr>
        </p:nvSpPr>
        <p:spPr/>
        <p:txBody>
          <a:bodyPr/>
          <a:lstStyle/>
          <a:p>
            <a:fld id="{AC8F74E7-4738-4BFD-B32A-36EF3A052AD3}" type="slidenum">
              <a:rPr lang="en-AU" smtClean="0"/>
              <a:t>10</a:t>
            </a:fld>
            <a:endParaRPr lang="en-AU"/>
          </a:p>
        </p:txBody>
      </p:sp>
    </p:spTree>
    <p:extLst>
      <p:ext uri="{BB962C8B-B14F-4D97-AF65-F5344CB8AC3E}">
        <p14:creationId xmlns:p14="http://schemas.microsoft.com/office/powerpoint/2010/main" val="8832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F79F4-2073-ED72-E5C8-BDEA9AE63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66C1A-5C4D-E53E-C957-D82DF189A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D8AE2-CF5B-05CF-389D-5D91156B77CF}"/>
              </a:ext>
            </a:extLst>
          </p:cNvPr>
          <p:cNvSpPr>
            <a:spLocks noGrp="1"/>
          </p:cNvSpPr>
          <p:nvPr>
            <p:ph type="body" idx="1"/>
          </p:nvPr>
        </p:nvSpPr>
        <p:spPr/>
        <p:txBody>
          <a:bodyPr/>
          <a:lstStyle/>
          <a:p>
            <a:r>
              <a:rPr lang="en-AU"/>
              <a:t>Jo – add your PPT background</a:t>
            </a:r>
          </a:p>
        </p:txBody>
      </p:sp>
      <p:sp>
        <p:nvSpPr>
          <p:cNvPr id="4" name="Slide Number Placeholder 3">
            <a:extLst>
              <a:ext uri="{FF2B5EF4-FFF2-40B4-BE49-F238E27FC236}">
                <a16:creationId xmlns:a16="http://schemas.microsoft.com/office/drawing/2014/main" id="{2F52B768-CF08-3EFD-8A3E-5F67FCEC489D}"/>
              </a:ext>
            </a:extLst>
          </p:cNvPr>
          <p:cNvSpPr>
            <a:spLocks noGrp="1"/>
          </p:cNvSpPr>
          <p:nvPr>
            <p:ph type="sldNum" sz="quarter" idx="5"/>
          </p:nvPr>
        </p:nvSpPr>
        <p:spPr/>
        <p:txBody>
          <a:bodyPr/>
          <a:lstStyle/>
          <a:p>
            <a:fld id="{AC8F74E7-4738-4BFD-B32A-36EF3A052AD3}" type="slidenum">
              <a:rPr lang="en-AU" smtClean="0"/>
              <a:t>11</a:t>
            </a:fld>
            <a:endParaRPr lang="en-AU"/>
          </a:p>
        </p:txBody>
      </p:sp>
    </p:spTree>
    <p:extLst>
      <p:ext uri="{BB962C8B-B14F-4D97-AF65-F5344CB8AC3E}">
        <p14:creationId xmlns:p14="http://schemas.microsoft.com/office/powerpoint/2010/main" val="139651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34F32B-58B3-479B-9FA3-64F6D467C3DA}"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725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8F74E7-4738-4BFD-B32A-36EF3A052AD3}" type="slidenum">
              <a:rPr lang="en-AU" smtClean="0"/>
              <a:t>18</a:t>
            </a:fld>
            <a:endParaRPr lang="en-AU"/>
          </a:p>
        </p:txBody>
      </p:sp>
    </p:spTree>
    <p:extLst>
      <p:ext uri="{BB962C8B-B14F-4D97-AF65-F5344CB8AC3E}">
        <p14:creationId xmlns:p14="http://schemas.microsoft.com/office/powerpoint/2010/main" val="283704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81CB-84D8-7B04-3860-BD40F8713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CD98CF5-CD83-273E-6C3E-16A5038DC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FBEB926-2962-96BB-F2D7-575010E49532}"/>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CB17EA99-189E-717C-75F2-482CFBF063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D3CDBC6-B9BB-75BB-A5A7-B81D7AD0535F}"/>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188434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9973-9194-FA17-D9AA-FBC0FEBE753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CA37965-7C2E-9919-21E0-DA647B88C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82AD00-79F0-1EA6-9076-85F0822B15BE}"/>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F88F198B-95FE-DA22-1550-A3ADCF9657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731111-8E50-E93F-9362-EB5F53C107D9}"/>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428315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22FA5-D812-BF16-7806-A5ED239A46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4ED0555-7BCA-5915-51A4-2CDAD98614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AE29FB-01AE-6454-FB07-DB34DA406D4A}"/>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BEA721D6-E1EB-E8C8-9E22-FF4E698770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F4AE52-74EF-2210-83EE-26BE03C1EFB0}"/>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106425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61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cknowledgement of Countr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261F1-A0D2-C407-946C-EBD785CFDC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6B96E9E-7796-B7E9-348E-F4F75593829C}"/>
              </a:ext>
            </a:extLst>
          </p:cNvPr>
          <p:cNvSpPr txBox="1"/>
          <p:nvPr userDrawn="1"/>
        </p:nvSpPr>
        <p:spPr>
          <a:xfrm>
            <a:off x="1056860" y="1138578"/>
            <a:ext cx="10078279" cy="3447098"/>
          </a:xfrm>
          <a:prstGeom prst="rect">
            <a:avLst/>
          </a:prstGeom>
          <a:noFill/>
        </p:spPr>
        <p:txBody>
          <a:bodyPr wrap="square" rtlCol="0">
            <a:spAutoFit/>
          </a:bodyPr>
          <a:lstStyle/>
          <a:p>
            <a:pPr algn="ctr"/>
            <a:r>
              <a:rPr lang="en-US" sz="3600" b="1" dirty="0">
                <a:solidFill>
                  <a:srgbClr val="382F2D"/>
                </a:solidFill>
                <a:latin typeface="Helvetica" pitchFamily="2" charset="0"/>
              </a:rPr>
              <a:t>Acknowledgement of Country</a:t>
            </a:r>
          </a:p>
          <a:p>
            <a:pPr algn="ctr"/>
            <a:br>
              <a:rPr lang="en-US" sz="2200" dirty="0">
                <a:solidFill>
                  <a:srgbClr val="382F2D"/>
                </a:solidFill>
                <a:latin typeface="Helvetica LT Pro Light" panose="020B0303020202020204" pitchFamily="34" charset="77"/>
              </a:rPr>
            </a:br>
            <a:r>
              <a:rPr lang="en-US" sz="4000" dirty="0">
                <a:solidFill>
                  <a:srgbClr val="382F2D"/>
                </a:solidFill>
                <a:latin typeface="Helvetica" pitchFamily="2" charset="0"/>
              </a:rPr>
              <a:t>Wominjeka boorndup wun </a:t>
            </a:r>
          </a:p>
          <a:p>
            <a:pPr algn="ctr"/>
            <a:r>
              <a:rPr lang="en-US" sz="4000" dirty="0">
                <a:solidFill>
                  <a:srgbClr val="382F2D"/>
                </a:solidFill>
                <a:latin typeface="Helvetica" pitchFamily="2" charset="0"/>
              </a:rPr>
              <a:t>bik ba Wurundjeri baluk. </a:t>
            </a:r>
            <a:br>
              <a:rPr lang="en-US" sz="4000" dirty="0">
                <a:solidFill>
                  <a:srgbClr val="382F2D"/>
                </a:solidFill>
                <a:latin typeface="Helvetica" pitchFamily="2" charset="0"/>
              </a:rPr>
            </a:br>
            <a:r>
              <a:rPr lang="en-US" sz="4000" dirty="0">
                <a:solidFill>
                  <a:schemeClr val="accent2"/>
                </a:solidFill>
                <a:latin typeface="Helvetica" pitchFamily="2" charset="0"/>
              </a:rPr>
              <a:t>Hello, I respect the land </a:t>
            </a:r>
            <a:br>
              <a:rPr lang="en-US" sz="4000" dirty="0">
                <a:solidFill>
                  <a:schemeClr val="accent2"/>
                </a:solidFill>
                <a:latin typeface="Helvetica" pitchFamily="2" charset="0"/>
              </a:rPr>
            </a:br>
            <a:r>
              <a:rPr lang="en-US" sz="4000" dirty="0">
                <a:solidFill>
                  <a:schemeClr val="accent2"/>
                </a:solidFill>
                <a:latin typeface="Helvetica" pitchFamily="2" charset="0"/>
              </a:rPr>
              <a:t>and the Wurundjeri people.</a:t>
            </a:r>
          </a:p>
        </p:txBody>
      </p:sp>
      <p:sp>
        <p:nvSpPr>
          <p:cNvPr id="4" name="TextBox 3">
            <a:extLst>
              <a:ext uri="{FF2B5EF4-FFF2-40B4-BE49-F238E27FC236}">
                <a16:creationId xmlns:a16="http://schemas.microsoft.com/office/drawing/2014/main" id="{3C9A6371-03A5-C2CD-5876-AC765E9B1E79}"/>
              </a:ext>
            </a:extLst>
          </p:cNvPr>
          <p:cNvSpPr txBox="1"/>
          <p:nvPr userDrawn="1"/>
        </p:nvSpPr>
        <p:spPr>
          <a:xfrm>
            <a:off x="3019525" y="4854290"/>
            <a:ext cx="6041986" cy="1231106"/>
          </a:xfrm>
          <a:prstGeom prst="rect">
            <a:avLst/>
          </a:prstGeom>
          <a:noFill/>
        </p:spPr>
        <p:txBody>
          <a:bodyPr wrap="square" rtlCol="0">
            <a:spAutoFit/>
          </a:bodyPr>
          <a:lstStyle/>
          <a:p>
            <a:pPr algn="ctr"/>
            <a:r>
              <a:rPr lang="en-US" sz="1400" dirty="0">
                <a:solidFill>
                  <a:srgbClr val="382F2D"/>
                </a:solidFill>
                <a:latin typeface="Helvetica LT Pro Light" panose="020B0303020202020204" pitchFamily="34" charset="77"/>
              </a:rPr>
              <a:t>These Woi-wurrung words, spoken for thousands of years throughout the country on which the campuses of Ivanhoe Grammar School stand, were provided to the School by Wurundjeri Elder, speaker of language and keeper of knowledge, Aunty Zeta Thomson.</a:t>
            </a:r>
            <a:endParaRPr lang="en-US" sz="1400" dirty="0">
              <a:solidFill>
                <a:srgbClr val="382F2D"/>
              </a:solidFill>
              <a:latin typeface="Helvetica LT Pro" panose="020B0504020202020204" pitchFamily="34" charset="77"/>
            </a:endParaRPr>
          </a:p>
          <a:p>
            <a:endParaRPr lang="en-US" dirty="0"/>
          </a:p>
        </p:txBody>
      </p:sp>
      <p:sp>
        <p:nvSpPr>
          <p:cNvPr id="5" name="TextBox 4">
            <a:extLst>
              <a:ext uri="{FF2B5EF4-FFF2-40B4-BE49-F238E27FC236}">
                <a16:creationId xmlns:a16="http://schemas.microsoft.com/office/drawing/2014/main" id="{0B26B6ED-DAD5-123E-3B48-18D30BED81D3}"/>
              </a:ext>
            </a:extLst>
          </p:cNvPr>
          <p:cNvSpPr txBox="1"/>
          <p:nvPr userDrawn="1"/>
        </p:nvSpPr>
        <p:spPr>
          <a:xfrm>
            <a:off x="9850055" y="204410"/>
            <a:ext cx="2777924" cy="307777"/>
          </a:xfrm>
          <a:prstGeom prst="rect">
            <a:avLst/>
          </a:prstGeom>
          <a:noFill/>
        </p:spPr>
        <p:txBody>
          <a:bodyPr wrap="square" rtlCol="0">
            <a:spAutoFit/>
          </a:bodyPr>
          <a:lstStyle/>
          <a:p>
            <a:r>
              <a:rPr lang="en-US" sz="1400" dirty="0">
                <a:solidFill>
                  <a:srgbClr val="ADC8E9"/>
                </a:solidFill>
                <a:latin typeface="Helvetica" pitchFamily="2" charset="0"/>
              </a:rPr>
              <a:t>Artwork by </a:t>
            </a:r>
            <a:r>
              <a:rPr lang="en-AU" sz="1400" b="0" i="0" dirty="0">
                <a:solidFill>
                  <a:srgbClr val="ADC8E9"/>
                </a:solidFill>
                <a:effectLst/>
                <a:latin typeface="Helvetica" pitchFamily="2" charset="0"/>
              </a:rPr>
              <a:t>Corree Thorpe</a:t>
            </a:r>
            <a:endParaRPr lang="en-US" sz="1400" dirty="0">
              <a:solidFill>
                <a:srgbClr val="ADC8E9"/>
              </a:solidFill>
              <a:latin typeface="Helvetica" pitchFamily="2" charset="0"/>
            </a:endParaRPr>
          </a:p>
        </p:txBody>
      </p:sp>
    </p:spTree>
    <p:extLst>
      <p:ext uri="{BB962C8B-B14F-4D97-AF65-F5344CB8AC3E}">
        <p14:creationId xmlns:p14="http://schemas.microsoft.com/office/powerpoint/2010/main" val="50461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cknowledgement of Inclusio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76ED76-BBA4-3213-7619-8276EF0076DD}"/>
              </a:ext>
            </a:extLst>
          </p:cNvPr>
          <p:cNvSpPr txBox="1"/>
          <p:nvPr userDrawn="1"/>
        </p:nvSpPr>
        <p:spPr>
          <a:xfrm>
            <a:off x="954155" y="1305341"/>
            <a:ext cx="10078279" cy="4247317"/>
          </a:xfrm>
          <a:prstGeom prst="rect">
            <a:avLst/>
          </a:prstGeom>
          <a:noFill/>
        </p:spPr>
        <p:txBody>
          <a:bodyPr wrap="square" rtlCol="0">
            <a:spAutoFit/>
          </a:bodyPr>
          <a:lstStyle/>
          <a:p>
            <a:pPr algn="ctr"/>
            <a:r>
              <a:rPr lang="en-US" sz="3600" b="1" dirty="0">
                <a:solidFill>
                  <a:srgbClr val="382F2D"/>
                </a:solidFill>
                <a:latin typeface="Helvetica" pitchFamily="2" charset="0"/>
              </a:rPr>
              <a:t>Acknowledgement of Inclusion</a:t>
            </a:r>
          </a:p>
          <a:p>
            <a:pPr algn="ctr"/>
            <a:br>
              <a:rPr lang="en-US" sz="2200" dirty="0">
                <a:solidFill>
                  <a:srgbClr val="382F2D"/>
                </a:solidFill>
                <a:latin typeface="Helvetica LT Pro Light" panose="020B0303020202020204" pitchFamily="34" charset="77"/>
              </a:rPr>
            </a:br>
            <a:r>
              <a:rPr lang="en-US" sz="2200" dirty="0">
                <a:solidFill>
                  <a:srgbClr val="382F2D"/>
                </a:solidFill>
                <a:latin typeface="Helvetica LT Pro Light" panose="020B0303020202020204" pitchFamily="34" charset="77"/>
              </a:rPr>
              <a:t>We acknowledge and respect </a:t>
            </a:r>
            <a:br>
              <a:rPr lang="en-US" sz="2200" dirty="0">
                <a:solidFill>
                  <a:srgbClr val="382F2D"/>
                </a:solidFill>
                <a:latin typeface="Helvetica LT Pro Light" panose="020B0303020202020204" pitchFamily="34" charset="77"/>
              </a:rPr>
            </a:br>
            <a:r>
              <a:rPr lang="en-US" sz="2200" dirty="0">
                <a:solidFill>
                  <a:srgbClr val="382F2D"/>
                </a:solidFill>
                <a:latin typeface="Helvetica LT Pro Light" panose="020B0303020202020204" pitchFamily="34" charset="77"/>
              </a:rPr>
              <a:t>all members of our community.</a:t>
            </a:r>
          </a:p>
          <a:p>
            <a:pPr algn="ctr"/>
            <a:endParaRPr lang="en-US" sz="2200" dirty="0">
              <a:solidFill>
                <a:srgbClr val="382F2D"/>
              </a:solidFill>
              <a:latin typeface="Helvetica LT Pro Light" panose="020B0303020202020204" pitchFamily="34" charset="77"/>
            </a:endParaRPr>
          </a:p>
          <a:p>
            <a:pPr algn="ctr"/>
            <a:r>
              <a:rPr lang="en-US" sz="2200" dirty="0">
                <a:solidFill>
                  <a:srgbClr val="382F2D"/>
                </a:solidFill>
                <a:latin typeface="Helvetica LT Pro Light" panose="020B0303020202020204" pitchFamily="34" charset="77"/>
              </a:rPr>
              <a:t>We respect our diversity and uphold our school values</a:t>
            </a:r>
          </a:p>
          <a:p>
            <a:pPr algn="ctr"/>
            <a:r>
              <a:rPr lang="en-US" sz="2200" dirty="0">
                <a:solidFill>
                  <a:srgbClr val="382F2D"/>
                </a:solidFill>
                <a:latin typeface="Helvetica LT Pro Light" panose="020B0303020202020204" pitchFamily="34" charset="77"/>
              </a:rPr>
              <a:t>so that everyone has the right to learn and feel safe, </a:t>
            </a:r>
            <a:br>
              <a:rPr lang="en-US" sz="2200" dirty="0">
                <a:solidFill>
                  <a:srgbClr val="382F2D"/>
                </a:solidFill>
                <a:latin typeface="Helvetica LT Pro Light" panose="020B0303020202020204" pitchFamily="34" charset="77"/>
              </a:rPr>
            </a:br>
            <a:r>
              <a:rPr lang="en-US" sz="2200" dirty="0">
                <a:latin typeface="Helvetica LT Pro Light" panose="020B0303020202020204" pitchFamily="34" charset="77"/>
              </a:rPr>
              <a:t>regardless</a:t>
            </a:r>
            <a:r>
              <a:rPr lang="en-US" sz="2200" dirty="0">
                <a:solidFill>
                  <a:srgbClr val="382F2D"/>
                </a:solidFill>
                <a:latin typeface="Helvetica LT Pro Light" panose="020B0303020202020204" pitchFamily="34" charset="77"/>
              </a:rPr>
              <a:t> of race, culture, identity, ability or religion.</a:t>
            </a:r>
          </a:p>
          <a:p>
            <a:pPr algn="ctr"/>
            <a:endParaRPr lang="en-US" sz="2200" dirty="0">
              <a:solidFill>
                <a:srgbClr val="382F2D"/>
              </a:solidFill>
              <a:latin typeface="Helvetica LT Pro Light" panose="020B0303020202020204" pitchFamily="34" charset="77"/>
            </a:endParaRPr>
          </a:p>
          <a:p>
            <a:pPr algn="ctr"/>
            <a:r>
              <a:rPr lang="en-US" sz="2200" dirty="0">
                <a:solidFill>
                  <a:srgbClr val="382F2D"/>
                </a:solidFill>
                <a:latin typeface="Helvetica LT Pro Light" panose="020B0303020202020204" pitchFamily="34" charset="77"/>
              </a:rPr>
              <a:t>We are a proud community of inclusion.</a:t>
            </a:r>
          </a:p>
          <a:p>
            <a:endParaRPr lang="en-US" sz="3600" dirty="0">
              <a:solidFill>
                <a:srgbClr val="382F2D"/>
              </a:solidFill>
              <a:latin typeface="Helvetica LT Pro" panose="020B0504020202020204" pitchFamily="34" charset="77"/>
            </a:endParaRPr>
          </a:p>
        </p:txBody>
      </p:sp>
    </p:spTree>
    <p:extLst>
      <p:ext uri="{BB962C8B-B14F-4D97-AF65-F5344CB8AC3E}">
        <p14:creationId xmlns:p14="http://schemas.microsoft.com/office/powerpoint/2010/main" val="2832527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uide - delete once rea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4C79FB4-07FB-541B-DE3B-1CC9A1F8BD15}"/>
              </a:ext>
            </a:extLst>
          </p:cNvPr>
          <p:cNvSpPr txBox="1"/>
          <p:nvPr userDrawn="1"/>
        </p:nvSpPr>
        <p:spPr>
          <a:xfrm>
            <a:off x="746655" y="531134"/>
            <a:ext cx="10098506" cy="646331"/>
          </a:xfrm>
          <a:prstGeom prst="rect">
            <a:avLst/>
          </a:prstGeom>
          <a:noFill/>
        </p:spPr>
        <p:txBody>
          <a:bodyPr wrap="square">
            <a:spAutoFit/>
          </a:bodyPr>
          <a:lstStyle/>
          <a:p>
            <a:pPr algn="l"/>
            <a:r>
              <a:rPr lang="en-US" sz="3600" dirty="0" err="1">
                <a:solidFill>
                  <a:srgbClr val="382F2D"/>
                </a:solidFill>
                <a:latin typeface="Helvetica LT Pro" panose="020B0504020202020204" pitchFamily="34" charset="77"/>
              </a:rPr>
              <a:t>Powerpoint</a:t>
            </a:r>
            <a:r>
              <a:rPr lang="en-US" sz="3600" dirty="0">
                <a:solidFill>
                  <a:srgbClr val="382F2D"/>
                </a:solidFill>
                <a:latin typeface="Helvetica LT Pro" panose="020B0504020202020204" pitchFamily="34" charset="77"/>
              </a:rPr>
              <a:t> guide – delete once read</a:t>
            </a:r>
            <a:endParaRPr lang="en-US" sz="3600" baseline="30000" dirty="0">
              <a:solidFill>
                <a:srgbClr val="6283C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0F82F9-16E2-3FAB-F93C-66A532AB3156}"/>
              </a:ext>
            </a:extLst>
          </p:cNvPr>
          <p:cNvSpPr txBox="1"/>
          <p:nvPr userDrawn="1"/>
        </p:nvSpPr>
        <p:spPr>
          <a:xfrm>
            <a:off x="3240913" y="1681106"/>
            <a:ext cx="8067554" cy="5201424"/>
          </a:xfrm>
          <a:prstGeom prst="rect">
            <a:avLst/>
          </a:prstGeom>
          <a:noFill/>
        </p:spPr>
        <p:txBody>
          <a:bodyPr wrap="square">
            <a:spAutoFit/>
          </a:bodyPr>
          <a:lstStyle/>
          <a:p>
            <a:pPr marL="457200" indent="-457200">
              <a:spcBef>
                <a:spcPts val="1600"/>
              </a:spcBef>
              <a:buFont typeface="+mj-lt"/>
              <a:buAutoNum type="arabicPeriod"/>
            </a:pPr>
            <a:r>
              <a:rPr lang="en-AU" sz="2000" dirty="0">
                <a:solidFill>
                  <a:srgbClr val="332B2A"/>
                </a:solidFill>
                <a:latin typeface="Helvetica LT Pro Light" panose="020B0303020202020204" pitchFamily="34" charset="77"/>
                <a:cs typeface="Arial" panose="020B0604020202020204" pitchFamily="34" charset="0"/>
              </a:rPr>
              <a:t>Ivanhoe Colours for use in this presentation are saved under Theme Colours as shown left.</a:t>
            </a:r>
          </a:p>
          <a:p>
            <a:pPr marL="457200" indent="-457200">
              <a:spcBef>
                <a:spcPts val="1600"/>
              </a:spcBef>
              <a:buFont typeface="+mj-lt"/>
              <a:buAutoNum type="arabicPeriod"/>
            </a:pPr>
            <a:r>
              <a:rPr lang="en-AU" sz="2000" dirty="0">
                <a:solidFill>
                  <a:srgbClr val="332B2A"/>
                </a:solidFill>
                <a:latin typeface="Helvetica LT Pro Light" panose="020B0303020202020204" pitchFamily="34" charset="77"/>
                <a:cs typeface="Arial" panose="020B0604020202020204" pitchFamily="34" charset="0"/>
              </a:rPr>
              <a:t>Begin your presentation with the Home Page saved in </a:t>
            </a:r>
            <a:r>
              <a:rPr lang="en-AU" sz="2000" b="1" i="0" dirty="0">
                <a:solidFill>
                  <a:srgbClr val="332B2A"/>
                </a:solidFill>
                <a:latin typeface="Helvetica LT Pro" panose="020B0504020202020204" pitchFamily="34" charset="77"/>
                <a:cs typeface="Arial" panose="020B0604020202020204" pitchFamily="34" charset="0"/>
              </a:rPr>
              <a:t>Slide Masters</a:t>
            </a:r>
            <a:r>
              <a:rPr lang="en-AU" sz="2000" dirty="0">
                <a:solidFill>
                  <a:srgbClr val="332B2A"/>
                </a:solidFill>
                <a:latin typeface="Helvetica LT Pro Light" panose="020B0303020202020204" pitchFamily="34" charset="77"/>
                <a:cs typeface="Arial" panose="020B0604020202020204" pitchFamily="34" charset="0"/>
              </a:rPr>
              <a:t>. You can access this by clicking the drop down arrow on ‘</a:t>
            </a:r>
            <a:r>
              <a:rPr lang="en-AU" sz="2000" b="1" i="0" dirty="0">
                <a:solidFill>
                  <a:srgbClr val="332B2A"/>
                </a:solidFill>
                <a:latin typeface="Helvetica LT Pro" panose="020B0504020202020204" pitchFamily="34" charset="77"/>
                <a:cs typeface="Arial" panose="020B0604020202020204" pitchFamily="34" charset="0"/>
              </a:rPr>
              <a:t>New Slide</a:t>
            </a:r>
            <a:r>
              <a:rPr lang="en-AU" sz="2000" dirty="0">
                <a:solidFill>
                  <a:srgbClr val="332B2A"/>
                </a:solidFill>
                <a:latin typeface="Helvetica LT Pro Light" panose="020B0303020202020204" pitchFamily="34" charset="77"/>
                <a:cs typeface="Arial" panose="020B0604020202020204" pitchFamily="34" charset="0"/>
              </a:rPr>
              <a:t>’ as shown bottom left or </a:t>
            </a:r>
            <a:r>
              <a:rPr lang="en-AU" sz="2000" b="1" i="0" dirty="0">
                <a:solidFill>
                  <a:srgbClr val="332B2A"/>
                </a:solidFill>
                <a:latin typeface="Helvetica LT Pro" panose="020B0504020202020204" pitchFamily="34" charset="77"/>
                <a:cs typeface="Arial" panose="020B0604020202020204" pitchFamily="34" charset="0"/>
              </a:rPr>
              <a:t>View &gt; Slide Master</a:t>
            </a:r>
            <a:r>
              <a:rPr lang="en-AU" sz="2000" b="0" i="0" dirty="0">
                <a:solidFill>
                  <a:srgbClr val="332B2A"/>
                </a:solidFill>
                <a:latin typeface="Helvetica LT Pro" panose="020B0504020202020204" pitchFamily="34" charset="77"/>
                <a:cs typeface="Arial" panose="020B0604020202020204" pitchFamily="34" charset="0"/>
              </a:rPr>
              <a:t>. </a:t>
            </a:r>
            <a:r>
              <a:rPr lang="en-AU" sz="2000" b="0" i="0" dirty="0">
                <a:solidFill>
                  <a:srgbClr val="332B2A"/>
                </a:solidFill>
                <a:latin typeface="Helvetica LT Pro Light" panose="020B0303020202020204" pitchFamily="34" charset="77"/>
                <a:cs typeface="Arial" panose="020B0604020202020204" pitchFamily="34" charset="0"/>
              </a:rPr>
              <a:t>The Home Page slide can also be used as a section break slide.</a:t>
            </a:r>
          </a:p>
          <a:p>
            <a:pPr marL="457200" marR="0" lvl="0" indent="-457200" algn="l" defTabSz="457200" rtl="0" eaLnBrk="1" fontAlgn="auto" latinLnBrk="0" hangingPunct="1">
              <a:lnSpc>
                <a:spcPct val="100000"/>
              </a:lnSpc>
              <a:spcBef>
                <a:spcPts val="1600"/>
              </a:spcBef>
              <a:spcAft>
                <a:spcPts val="0"/>
              </a:spcAft>
              <a:buClrTx/>
              <a:buSzTx/>
              <a:buFont typeface="+mj-lt"/>
              <a:buAutoNum type="arabicPeriod"/>
              <a:tabLst/>
              <a:defRPr/>
            </a:pPr>
            <a:r>
              <a:rPr lang="en-AU" sz="2000" dirty="0">
                <a:solidFill>
                  <a:srgbClr val="332B2A"/>
                </a:solidFill>
                <a:latin typeface="Helvetica LT Pro Light" panose="020B0303020202020204" pitchFamily="34" charset="77"/>
                <a:cs typeface="Arial" panose="020B0604020202020204" pitchFamily="34" charset="0"/>
              </a:rPr>
              <a:t>Heading and text styles, are outlined in the Slide Master pages. You can access these by clicking the drop down arrow on ‘</a:t>
            </a:r>
            <a:r>
              <a:rPr lang="en-AU" sz="2000" b="1" i="0" dirty="0">
                <a:solidFill>
                  <a:srgbClr val="332B2A"/>
                </a:solidFill>
                <a:latin typeface="Helvetica LT Pro" panose="020B0504020202020204" pitchFamily="34" charset="77"/>
                <a:cs typeface="Arial" panose="020B0604020202020204" pitchFamily="34" charset="0"/>
              </a:rPr>
              <a:t>New Slide</a:t>
            </a:r>
            <a:r>
              <a:rPr lang="en-AU" sz="2000" dirty="0">
                <a:solidFill>
                  <a:srgbClr val="332B2A"/>
                </a:solidFill>
                <a:latin typeface="Helvetica LT Pro Light" panose="020B0303020202020204" pitchFamily="34" charset="77"/>
                <a:cs typeface="Arial" panose="020B0604020202020204" pitchFamily="34" charset="0"/>
              </a:rPr>
              <a:t>’ as shown bottom left or </a:t>
            </a:r>
            <a:r>
              <a:rPr lang="en-AU" sz="2000" b="1" i="0" dirty="0">
                <a:solidFill>
                  <a:srgbClr val="332B2A"/>
                </a:solidFill>
                <a:latin typeface="Helvetica LT Pro" panose="020B0504020202020204" pitchFamily="34" charset="77"/>
                <a:cs typeface="Arial" panose="020B0604020202020204" pitchFamily="34" charset="0"/>
              </a:rPr>
              <a:t>View &gt; Slide Master</a:t>
            </a:r>
            <a:r>
              <a:rPr lang="en-AU" sz="2000" dirty="0">
                <a:solidFill>
                  <a:srgbClr val="332B2A"/>
                </a:solidFill>
                <a:latin typeface="Helvetica LT Pro Light" panose="020B0303020202020204" pitchFamily="34" charset="77"/>
                <a:cs typeface="Arial" panose="020B0604020202020204" pitchFamily="34" charset="0"/>
              </a:rPr>
              <a:t>.</a:t>
            </a:r>
          </a:p>
          <a:p>
            <a:pPr marL="457200" indent="-457200">
              <a:spcBef>
                <a:spcPts val="1600"/>
              </a:spcBef>
              <a:buFont typeface="+mj-lt"/>
              <a:buAutoNum type="arabicPeriod"/>
            </a:pPr>
            <a:r>
              <a:rPr lang="en-AU" sz="2000" dirty="0">
                <a:solidFill>
                  <a:srgbClr val="332B2A"/>
                </a:solidFill>
                <a:latin typeface="Helvetica LT Pro Light" panose="020B0303020202020204" pitchFamily="34" charset="77"/>
                <a:cs typeface="Arial" panose="020B0604020202020204" pitchFamily="34" charset="0"/>
              </a:rPr>
              <a:t>Remember less is more when presenting. </a:t>
            </a:r>
            <a:br>
              <a:rPr lang="en-AU" sz="2000" dirty="0">
                <a:solidFill>
                  <a:srgbClr val="332B2A"/>
                </a:solidFill>
                <a:latin typeface="Helvetica LT Pro Light" panose="020B0303020202020204" pitchFamily="34" charset="77"/>
                <a:cs typeface="Arial" panose="020B0604020202020204" pitchFamily="34" charset="0"/>
              </a:rPr>
            </a:br>
            <a:r>
              <a:rPr lang="en-AU" sz="2000" dirty="0">
                <a:solidFill>
                  <a:srgbClr val="332B2A"/>
                </a:solidFill>
                <a:latin typeface="Helvetica LT Pro Light" panose="020B0303020202020204" pitchFamily="34" charset="77"/>
                <a:cs typeface="Arial" panose="020B0604020202020204" pitchFamily="34" charset="0"/>
              </a:rPr>
              <a:t>Don’t overcrowd the slide.</a:t>
            </a:r>
          </a:p>
          <a:p>
            <a:pPr marL="457200" indent="-457200">
              <a:buFont typeface="+mj-lt"/>
              <a:buAutoNum type="arabicPeriod"/>
            </a:pPr>
            <a:endParaRPr lang="en-AU" sz="2400" dirty="0">
              <a:solidFill>
                <a:srgbClr val="332B2A"/>
              </a:solidFill>
              <a:latin typeface="Helvetica LT Pro Light" panose="020B0303020202020204" pitchFamily="34" charset="77"/>
              <a:cs typeface="Arial" panose="020B0604020202020204" pitchFamily="34" charset="0"/>
            </a:endParaRPr>
          </a:p>
          <a:p>
            <a:endParaRPr lang="en-AU" sz="2400" dirty="0">
              <a:solidFill>
                <a:srgbClr val="332B2A"/>
              </a:solidFill>
              <a:latin typeface="Helvetica LT Pro Light" panose="020B0303020202020204" pitchFamily="34" charset="77"/>
              <a:cs typeface="Arial" panose="020B0604020202020204" pitchFamily="34" charset="0"/>
            </a:endParaRPr>
          </a:p>
          <a:p>
            <a:r>
              <a:rPr lang="en-AU" sz="2400" dirty="0">
                <a:solidFill>
                  <a:srgbClr val="332B2A"/>
                </a:solidFill>
                <a:latin typeface="Helvetica LT Pro Light" panose="020B0303020202020204" pitchFamily="34" charset="77"/>
                <a:cs typeface="Arial" panose="020B0604020202020204" pitchFamily="34" charset="0"/>
              </a:rPr>
              <a:t> </a:t>
            </a:r>
          </a:p>
        </p:txBody>
      </p:sp>
      <p:pic>
        <p:nvPicPr>
          <p:cNvPr id="17" name="Picture 16">
            <a:extLst>
              <a:ext uri="{FF2B5EF4-FFF2-40B4-BE49-F238E27FC236}">
                <a16:creationId xmlns:a16="http://schemas.microsoft.com/office/drawing/2014/main" id="{0AF8D3C0-704D-1E79-C40A-0DFC643FC8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6781" y="1762746"/>
            <a:ext cx="1745214" cy="2705082"/>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D4048171-A3F2-E9C5-DEFA-C9D66195B5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6655" y="4685898"/>
            <a:ext cx="1905467" cy="981899"/>
          </a:xfrm>
          <a:prstGeom prst="rect">
            <a:avLst/>
          </a:prstGeom>
        </p:spPr>
      </p:pic>
      <p:sp>
        <p:nvSpPr>
          <p:cNvPr id="20" name="Rectangle 19">
            <a:extLst>
              <a:ext uri="{FF2B5EF4-FFF2-40B4-BE49-F238E27FC236}">
                <a16:creationId xmlns:a16="http://schemas.microsoft.com/office/drawing/2014/main" id="{5D580BBB-CEC9-FD27-1409-26F7485CBEC7}"/>
              </a:ext>
            </a:extLst>
          </p:cNvPr>
          <p:cNvSpPr/>
          <p:nvPr userDrawn="1"/>
        </p:nvSpPr>
        <p:spPr>
          <a:xfrm>
            <a:off x="590309" y="1762746"/>
            <a:ext cx="2222339" cy="818408"/>
          </a:xfrm>
          <a:prstGeom prst="rect">
            <a:avLst/>
          </a:prstGeom>
          <a:noFill/>
          <a:ln w="28575">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n>
                <a:solidFill>
                  <a:srgbClr val="FF0000"/>
                </a:solidFill>
              </a:ln>
              <a:noFill/>
            </a:endParaRPr>
          </a:p>
        </p:txBody>
      </p:sp>
      <p:sp>
        <p:nvSpPr>
          <p:cNvPr id="21" name="Rectangle 20">
            <a:extLst>
              <a:ext uri="{FF2B5EF4-FFF2-40B4-BE49-F238E27FC236}">
                <a16:creationId xmlns:a16="http://schemas.microsoft.com/office/drawing/2014/main" id="{5C792FF2-80B8-06A8-DB3F-0A56E458F79F}"/>
              </a:ext>
            </a:extLst>
          </p:cNvPr>
          <p:cNvSpPr/>
          <p:nvPr userDrawn="1"/>
        </p:nvSpPr>
        <p:spPr>
          <a:xfrm>
            <a:off x="2326511" y="4930815"/>
            <a:ext cx="486137" cy="520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105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ing and picture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B98DF-E71A-7325-9CA4-BE51A3324B60}"/>
              </a:ext>
            </a:extLst>
          </p:cNvPr>
          <p:cNvSpPr/>
          <p:nvPr userDrawn="1"/>
        </p:nvSpPr>
        <p:spPr>
          <a:xfrm>
            <a:off x="4174297" y="1174372"/>
            <a:ext cx="7196068" cy="404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48FB56-2F84-BD87-5904-0CBA79426FED}"/>
              </a:ext>
            </a:extLst>
          </p:cNvPr>
          <p:cNvSpPr/>
          <p:nvPr userDrawn="1"/>
        </p:nvSpPr>
        <p:spPr>
          <a:xfrm>
            <a:off x="706056" y="1174372"/>
            <a:ext cx="3447426" cy="4046267"/>
          </a:xfrm>
          <a:prstGeom prst="rect">
            <a:avLst/>
          </a:prstGeom>
          <a:ln w="762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1A5F07-FAEE-B2E4-BC8B-0F61839B6041}"/>
              </a:ext>
            </a:extLst>
          </p:cNvPr>
          <p:cNvSpPr txBox="1"/>
          <p:nvPr userDrawn="1"/>
        </p:nvSpPr>
        <p:spPr>
          <a:xfrm>
            <a:off x="706056" y="2504743"/>
            <a:ext cx="3468241" cy="1200329"/>
          </a:xfrm>
          <a:prstGeom prst="rect">
            <a:avLst/>
          </a:prstGeom>
          <a:noFill/>
        </p:spPr>
        <p:txBody>
          <a:bodyPr wrap="square">
            <a:spAutoFit/>
          </a:bodyPr>
          <a:lstStyle/>
          <a:p>
            <a:pPr algn="ctr"/>
            <a:r>
              <a:rPr lang="en-US" sz="3600" b="1" dirty="0">
                <a:solidFill>
                  <a:schemeClr val="bg1"/>
                </a:solidFill>
                <a:latin typeface="Helvetica LT Pro" panose="020B0504020202020204" pitchFamily="34" charset="77"/>
              </a:rPr>
              <a:t>Text </a:t>
            </a:r>
            <a:br>
              <a:rPr lang="en-US" sz="3600" b="1" dirty="0">
                <a:solidFill>
                  <a:schemeClr val="bg1"/>
                </a:solidFill>
                <a:latin typeface="Helvetica LT Pro" panose="020B0504020202020204" pitchFamily="34" charset="77"/>
              </a:rPr>
            </a:br>
            <a:r>
              <a:rPr lang="en-US" sz="3600" b="1" dirty="0">
                <a:solidFill>
                  <a:schemeClr val="bg1"/>
                </a:solidFill>
                <a:latin typeface="Helvetica LT Pro" panose="020B0504020202020204" pitchFamily="34" charset="77"/>
              </a:rPr>
              <a:t>here</a:t>
            </a:r>
            <a:endParaRPr lang="en-US" sz="3600" b="1" baseline="30000" dirty="0">
              <a:solidFill>
                <a:schemeClr val="bg1"/>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E5D3015B-450A-2CB4-C71B-DBD2A9A01439}"/>
              </a:ext>
            </a:extLst>
          </p:cNvPr>
          <p:cNvSpPr>
            <a:spLocks noGrp="1"/>
          </p:cNvSpPr>
          <p:nvPr>
            <p:ph type="pic" sz="quarter" idx="10"/>
          </p:nvPr>
        </p:nvSpPr>
        <p:spPr>
          <a:xfrm>
            <a:off x="4174297" y="1174372"/>
            <a:ext cx="7196068" cy="4046267"/>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75536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bullets Slid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355D3E-B030-2F88-D79A-257088C62A67}"/>
              </a:ext>
            </a:extLst>
          </p:cNvPr>
          <p:cNvSpPr txBox="1"/>
          <p:nvPr userDrawn="1"/>
        </p:nvSpPr>
        <p:spPr>
          <a:xfrm>
            <a:off x="746655" y="531134"/>
            <a:ext cx="10605086" cy="646331"/>
          </a:xfrm>
          <a:prstGeom prst="rect">
            <a:avLst/>
          </a:prstGeom>
          <a:noFill/>
        </p:spPr>
        <p:txBody>
          <a:bodyPr wrap="square">
            <a:spAutoFit/>
          </a:bodyPr>
          <a:lstStyle/>
          <a:p>
            <a:pPr algn="l"/>
            <a:r>
              <a:rPr lang="en-US" sz="3600" b="1" dirty="0">
                <a:solidFill>
                  <a:srgbClr val="382F2D"/>
                </a:solidFill>
                <a:latin typeface="Helvetica LT Pro" panose="020B0504020202020204" pitchFamily="34" charset="77"/>
              </a:rPr>
              <a:t>Page Heading text here – Helvetica 36pt, brown</a:t>
            </a:r>
            <a:endParaRPr lang="en-US" sz="3600" b="1" baseline="30000" dirty="0">
              <a:solidFill>
                <a:srgbClr val="6283C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C2DC860-B81D-2430-215A-E556615D0D5F}"/>
              </a:ext>
            </a:extLst>
          </p:cNvPr>
          <p:cNvSpPr txBox="1"/>
          <p:nvPr userDrawn="1"/>
        </p:nvSpPr>
        <p:spPr>
          <a:xfrm>
            <a:off x="746655" y="1574603"/>
            <a:ext cx="10927683" cy="3554819"/>
          </a:xfrm>
          <a:prstGeom prst="rect">
            <a:avLst/>
          </a:prstGeom>
          <a:noFill/>
        </p:spPr>
        <p:txBody>
          <a:bodyPr wrap="square">
            <a:spAutoFit/>
          </a:bodyPr>
          <a:lstStyle/>
          <a:p>
            <a:r>
              <a:rPr lang="en-AU" sz="2400" dirty="0">
                <a:solidFill>
                  <a:srgbClr val="332B2A"/>
                </a:solidFill>
                <a:latin typeface="Helvetica LT Pro Light" panose="020B0303020202020204" pitchFamily="34" charset="77"/>
                <a:cs typeface="Arial" panose="020B0604020202020204" pitchFamily="34" charset="0"/>
              </a:rPr>
              <a:t>Dot Points – Helvetica 24pt, black, line spacing 1.5</a:t>
            </a:r>
          </a:p>
          <a:p>
            <a:endParaRPr lang="en-AU" sz="2400" dirty="0">
              <a:solidFill>
                <a:srgbClr val="332B2A"/>
              </a:solidFill>
              <a:latin typeface="Helvetica LT Pro Light" panose="020B0303020202020204" pitchFamily="34" charset="77"/>
              <a:cs typeface="Arial" panose="020B0604020202020204" pitchFamily="34" charset="0"/>
            </a:endParaRPr>
          </a:p>
          <a:p>
            <a:pPr marL="358775" lvl="1" indent="-179388">
              <a:lnSpc>
                <a:spcPct val="150000"/>
              </a:lnSpc>
              <a:buFont typeface="Arial" panose="020B0604020202020204" pitchFamily="34" charset="0"/>
              <a:buChar char="•"/>
            </a:pPr>
            <a:r>
              <a:rPr lang="en-AU" sz="2400" dirty="0" err="1">
                <a:solidFill>
                  <a:srgbClr val="332B2A"/>
                </a:solidFill>
                <a:latin typeface="Helvetica LT Pro Light" panose="020B0303020202020204" pitchFamily="34" charset="77"/>
                <a:cs typeface="Arial" panose="020B0604020202020204" pitchFamily="34" charset="0"/>
              </a:rPr>
              <a:t>veliquundam</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duciis</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magnatio</a:t>
            </a:r>
            <a:endParaRPr lang="en-AU" sz="2400" dirty="0">
              <a:solidFill>
                <a:srgbClr val="332B2A"/>
              </a:solidFill>
              <a:latin typeface="Helvetica LT Pro Light" panose="020B0303020202020204" pitchFamily="34" charset="77"/>
              <a:cs typeface="Arial" panose="020B0604020202020204" pitchFamily="34" charset="0"/>
            </a:endParaRPr>
          </a:p>
          <a:p>
            <a:pPr marL="358775" lvl="1" indent="-179388">
              <a:lnSpc>
                <a:spcPct val="150000"/>
              </a:lnSpc>
              <a:buFont typeface="Arial" panose="020B0604020202020204" pitchFamily="34" charset="0"/>
              <a:buChar char="•"/>
            </a:pPr>
            <a:r>
              <a:rPr lang="en-AU" sz="2400" dirty="0" err="1">
                <a:solidFill>
                  <a:srgbClr val="332B2A"/>
                </a:solidFill>
                <a:latin typeface="Helvetica LT Pro Light" panose="020B0303020202020204" pitchFamily="34" charset="77"/>
                <a:cs typeface="Arial" panose="020B0604020202020204" pitchFamily="34" charset="0"/>
              </a:rPr>
              <a:t>ipsumque</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nesectur</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ut</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omnihillit</a:t>
            </a:r>
            <a:endParaRPr lang="en-AU" sz="2400" dirty="0">
              <a:solidFill>
                <a:srgbClr val="332B2A"/>
              </a:solidFill>
              <a:latin typeface="Helvetica LT Pro Light" panose="020B0303020202020204" pitchFamily="34" charset="77"/>
              <a:cs typeface="Arial" panose="020B0604020202020204" pitchFamily="34" charset="0"/>
            </a:endParaRPr>
          </a:p>
          <a:p>
            <a:pPr marL="358775" lvl="1" indent="-179388">
              <a:lnSpc>
                <a:spcPct val="150000"/>
              </a:lnSpc>
              <a:buFont typeface="Arial" panose="020B0604020202020204" pitchFamily="34" charset="0"/>
              <a:buChar char="•"/>
            </a:pPr>
            <a:r>
              <a:rPr lang="en-AU" sz="2400" dirty="0">
                <a:solidFill>
                  <a:srgbClr val="332B2A"/>
                </a:solidFill>
                <a:latin typeface="Helvetica LT Pro Light" panose="020B0303020202020204" pitchFamily="34" charset="77"/>
                <a:cs typeface="Arial" panose="020B0604020202020204" pitchFamily="34" charset="0"/>
              </a:rPr>
              <a:t>que voles </a:t>
            </a:r>
            <a:r>
              <a:rPr lang="en-AU" sz="2400" dirty="0" err="1">
                <a:solidFill>
                  <a:srgbClr val="332B2A"/>
                </a:solidFill>
                <a:latin typeface="Helvetica LT Pro Light" panose="020B0303020202020204" pitchFamily="34" charset="77"/>
                <a:cs typeface="Arial" panose="020B0604020202020204" pitchFamily="34" charset="0"/>
              </a:rPr>
              <a:t>reptin</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eatatius</a:t>
            </a:r>
            <a:endParaRPr lang="en-AU" sz="2400" dirty="0">
              <a:solidFill>
                <a:srgbClr val="332B2A"/>
              </a:solidFill>
              <a:latin typeface="Helvetica LT Pro Light" panose="020B0303020202020204" pitchFamily="34" charset="77"/>
              <a:cs typeface="Arial" panose="020B0604020202020204" pitchFamily="34" charset="0"/>
            </a:endParaRPr>
          </a:p>
          <a:p>
            <a:pPr marL="358775" lvl="1" indent="-179388">
              <a:lnSpc>
                <a:spcPct val="150000"/>
              </a:lnSpc>
              <a:buFont typeface="Arial" panose="020B0604020202020204" pitchFamily="34" charset="0"/>
              <a:buChar char="•"/>
            </a:pPr>
            <a:r>
              <a:rPr lang="en-AU" sz="2400" dirty="0" err="1">
                <a:solidFill>
                  <a:srgbClr val="332B2A"/>
                </a:solidFill>
                <a:latin typeface="Helvetica LT Pro Light" panose="020B0303020202020204" pitchFamily="34" charset="77"/>
                <a:cs typeface="Arial" panose="020B0604020202020204" pitchFamily="34" charset="0"/>
              </a:rPr>
              <a:t>Pluptatus</a:t>
            </a:r>
            <a:r>
              <a:rPr lang="en-AU" sz="2400" dirty="0">
                <a:solidFill>
                  <a:srgbClr val="332B2A"/>
                </a:solidFill>
                <a:latin typeface="Helvetica LT Pro Light" panose="020B0303020202020204" pitchFamily="34" charset="77"/>
                <a:cs typeface="Arial" panose="020B0604020202020204" pitchFamily="34" charset="0"/>
              </a:rPr>
              <a:t> rem </a:t>
            </a:r>
            <a:r>
              <a:rPr lang="en-AU" sz="2400" dirty="0" err="1">
                <a:solidFill>
                  <a:srgbClr val="332B2A"/>
                </a:solidFill>
                <a:latin typeface="Helvetica LT Pro Light" panose="020B0303020202020204" pitchFamily="34" charset="77"/>
                <a:cs typeface="Arial" panose="020B0604020202020204" pitchFamily="34" charset="0"/>
              </a:rPr>
              <a:t>rem</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solore</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vellabori</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nitaquam</a:t>
            </a:r>
            <a:r>
              <a:rPr lang="en-AU" sz="2400" dirty="0">
                <a:solidFill>
                  <a:srgbClr val="332B2A"/>
                </a:solidFill>
                <a:latin typeface="Helvetica LT Pro Light" panose="020B0303020202020204" pitchFamily="34" charset="77"/>
                <a:cs typeface="Arial" panose="020B0604020202020204" pitchFamily="34" charset="0"/>
              </a:rPr>
              <a:t> et liquid </a:t>
            </a:r>
            <a:r>
              <a:rPr lang="en-AU" sz="2400" dirty="0" err="1">
                <a:solidFill>
                  <a:srgbClr val="332B2A"/>
                </a:solidFill>
                <a:latin typeface="Helvetica LT Pro Light" panose="020B0303020202020204" pitchFamily="34" charset="77"/>
                <a:cs typeface="Arial" panose="020B0604020202020204" pitchFamily="34" charset="0"/>
              </a:rPr>
              <a:t>magnient</a:t>
            </a:r>
            <a:r>
              <a:rPr lang="en-AU" sz="2400" dirty="0">
                <a:solidFill>
                  <a:srgbClr val="332B2A"/>
                </a:solidFill>
                <a:latin typeface="Helvetica LT Pro Light" panose="020B0303020202020204" pitchFamily="34" charset="77"/>
                <a:cs typeface="Arial" panose="020B0604020202020204" pitchFamily="34" charset="0"/>
              </a:rPr>
              <a:t> et </a:t>
            </a:r>
            <a:r>
              <a:rPr lang="en-AU" sz="2400" dirty="0" err="1">
                <a:solidFill>
                  <a:srgbClr val="332B2A"/>
                </a:solidFill>
                <a:latin typeface="Helvetica LT Pro Light" panose="020B0303020202020204" pitchFamily="34" charset="77"/>
                <a:cs typeface="Arial" panose="020B0604020202020204" pitchFamily="34" charset="0"/>
              </a:rPr>
              <a:t>alitio</a:t>
            </a:r>
            <a:r>
              <a:rPr lang="en-AU" sz="2400" dirty="0">
                <a:solidFill>
                  <a:srgbClr val="332B2A"/>
                </a:solidFill>
                <a:latin typeface="Helvetica LT Pro Light" panose="020B0303020202020204" pitchFamily="34" charset="77"/>
                <a:cs typeface="Arial" panose="020B0604020202020204" pitchFamily="34" charset="0"/>
              </a:rPr>
              <a:t>. Nam </a:t>
            </a:r>
            <a:r>
              <a:rPr lang="en-AU" sz="2400" dirty="0" err="1">
                <a:solidFill>
                  <a:srgbClr val="332B2A"/>
                </a:solidFill>
                <a:latin typeface="Helvetica LT Pro Light" panose="020B0303020202020204" pitchFamily="34" charset="77"/>
                <a:cs typeface="Arial" panose="020B0604020202020204" pitchFamily="34" charset="0"/>
              </a:rPr>
              <a:t>atestium</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dit</a:t>
            </a:r>
            <a:r>
              <a:rPr lang="en-AU" sz="2400" dirty="0">
                <a:solidFill>
                  <a:srgbClr val="332B2A"/>
                </a:solidFill>
                <a:latin typeface="Helvetica LT Pro Light" panose="020B0303020202020204" pitchFamily="34" charset="77"/>
                <a:cs typeface="Arial" panose="020B0604020202020204" pitchFamily="34" charset="0"/>
              </a:rPr>
              <a:t> </a:t>
            </a:r>
            <a:r>
              <a:rPr lang="en-AU" sz="2400" dirty="0" err="1">
                <a:solidFill>
                  <a:srgbClr val="332B2A"/>
                </a:solidFill>
                <a:latin typeface="Helvetica LT Pro Light" panose="020B0303020202020204" pitchFamily="34" charset="77"/>
                <a:cs typeface="Arial" panose="020B0604020202020204" pitchFamily="34" charset="0"/>
              </a:rPr>
              <a:t>officiis</a:t>
            </a:r>
            <a:r>
              <a:rPr lang="en-AU" sz="2400" dirty="0">
                <a:solidFill>
                  <a:srgbClr val="332B2A"/>
                </a:solidFill>
                <a:latin typeface="Helvetica LT Pro Light" panose="020B0303020202020204" pitchFamily="34" charset="77"/>
                <a:cs typeface="Arial" panose="020B0604020202020204" pitchFamily="34" charset="0"/>
              </a:rPr>
              <a:t> sim es </a:t>
            </a:r>
            <a:r>
              <a:rPr lang="en-AU" sz="2400" dirty="0" err="1">
                <a:solidFill>
                  <a:srgbClr val="332B2A"/>
                </a:solidFill>
                <a:latin typeface="Helvetica LT Pro Light" panose="020B0303020202020204" pitchFamily="34" charset="77"/>
                <a:cs typeface="Arial" panose="020B0604020202020204" pitchFamily="34" charset="0"/>
              </a:rPr>
              <a:t>expe</a:t>
            </a:r>
            <a:endParaRPr lang="en-AU" sz="2400" dirty="0">
              <a:solidFill>
                <a:srgbClr val="332B2A"/>
              </a:solidFill>
              <a:latin typeface="Helvetica LT Pro Light" panose="020B0303020202020204" pitchFamily="34" charset="77"/>
              <a:cs typeface="Arial" panose="020B0604020202020204" pitchFamily="34" charset="0"/>
            </a:endParaRPr>
          </a:p>
        </p:txBody>
      </p:sp>
    </p:spTree>
    <p:extLst>
      <p:ext uri="{BB962C8B-B14F-4D97-AF65-F5344CB8AC3E}">
        <p14:creationId xmlns:p14="http://schemas.microsoft.com/office/powerpoint/2010/main" val="238044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headings/text sizes">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355D3E-B030-2F88-D79A-257088C62A67}"/>
              </a:ext>
            </a:extLst>
          </p:cNvPr>
          <p:cNvSpPr txBox="1"/>
          <p:nvPr userDrawn="1"/>
        </p:nvSpPr>
        <p:spPr>
          <a:xfrm>
            <a:off x="746655" y="531134"/>
            <a:ext cx="10605086" cy="646331"/>
          </a:xfrm>
          <a:prstGeom prst="rect">
            <a:avLst/>
          </a:prstGeom>
          <a:noFill/>
        </p:spPr>
        <p:txBody>
          <a:bodyPr wrap="square">
            <a:spAutoFit/>
          </a:bodyPr>
          <a:lstStyle/>
          <a:p>
            <a:pPr algn="l"/>
            <a:r>
              <a:rPr lang="en-US" sz="3600" b="1" dirty="0">
                <a:solidFill>
                  <a:srgbClr val="382F2D"/>
                </a:solidFill>
                <a:latin typeface="Helvetica LT Pro" panose="020B0504020202020204" pitchFamily="34" charset="77"/>
              </a:rPr>
              <a:t>Page Heading text here – Helvetica 36pt, brown</a:t>
            </a:r>
            <a:endParaRPr lang="en-US" sz="3600" b="1" baseline="30000" dirty="0">
              <a:solidFill>
                <a:srgbClr val="6283C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C2DC860-B81D-2430-215A-E556615D0D5F}"/>
              </a:ext>
            </a:extLst>
          </p:cNvPr>
          <p:cNvSpPr txBox="1"/>
          <p:nvPr userDrawn="1"/>
        </p:nvSpPr>
        <p:spPr>
          <a:xfrm>
            <a:off x="746655" y="1574603"/>
            <a:ext cx="10927683"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dirty="0">
                <a:solidFill>
                  <a:srgbClr val="332B2A"/>
                </a:solidFill>
                <a:latin typeface="Helvetica LT Pro Light" panose="020B0303020202020204" pitchFamily="34" charset="77"/>
                <a:cs typeface="Arial" panose="020B0604020202020204" pitchFamily="34" charset="0"/>
              </a:rPr>
              <a:t>Body Text 	Helvetica 18pt - 24pt (depending on amount of text on page), 					black, line spacing single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2400" dirty="0">
              <a:solidFill>
                <a:srgbClr val="332B2A"/>
              </a:solidFill>
              <a:latin typeface="Helvetica LT Pro Light" panose="020B0303020202020204" pitchFamily="34" charset="77"/>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i="0" dirty="0">
                <a:solidFill>
                  <a:schemeClr val="accent2"/>
                </a:solidFill>
                <a:latin typeface="Helvetica LT Pro" panose="020B0504020202020204" pitchFamily="34" charset="77"/>
                <a:cs typeface="Arial" panose="020B0604020202020204" pitchFamily="34" charset="0"/>
              </a:rPr>
              <a:t>Heading		</a:t>
            </a:r>
            <a:r>
              <a:rPr lang="en-AU" sz="2400" dirty="0">
                <a:solidFill>
                  <a:srgbClr val="332B2A"/>
                </a:solidFill>
                <a:latin typeface="Helvetica LT Pro Light" panose="020B0303020202020204" pitchFamily="34" charset="77"/>
                <a:cs typeface="Arial" panose="020B0604020202020204" pitchFamily="34" charset="0"/>
              </a:rPr>
              <a:t>Helvetica Bold (depending on amount of text on page), 		</a:t>
            </a:r>
            <a:r>
              <a:rPr lang="en-AU" sz="2400" b="1" i="0" dirty="0">
                <a:solidFill>
                  <a:schemeClr val="accent2"/>
                </a:solidFill>
                <a:latin typeface="Helvetica LT Pro" panose="020B0504020202020204" pitchFamily="34" charset="77"/>
                <a:cs typeface="Arial" panose="020B0604020202020204" pitchFamily="34" charset="0"/>
              </a:rPr>
              <a:t> Level 2 		</a:t>
            </a:r>
            <a:r>
              <a:rPr lang="en-AU" sz="2400" dirty="0">
                <a:solidFill>
                  <a:srgbClr val="332B2A"/>
                </a:solidFill>
                <a:latin typeface="Helvetica LT Pro Light" panose="020B0303020202020204" pitchFamily="34" charset="77"/>
                <a:cs typeface="Arial" panose="020B0604020202020204" pitchFamily="34" charset="0"/>
              </a:rPr>
              <a:t>blue, line spacing single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2400" b="1" i="0" dirty="0">
              <a:solidFill>
                <a:srgbClr val="332B2A"/>
              </a:solidFill>
              <a:latin typeface="Helvetica LT Pro Light" panose="020B0303020202020204" pitchFamily="34" charset="77"/>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2400" b="0" i="0" dirty="0">
                <a:solidFill>
                  <a:schemeClr val="accent1">
                    <a:lumMod val="20000"/>
                    <a:lumOff val="80000"/>
                  </a:schemeClr>
                </a:solidFill>
                <a:latin typeface="Helvetica LT Pro" panose="020B0504020202020204" pitchFamily="34" charset="77"/>
                <a:cs typeface="Arial" panose="020B0604020202020204" pitchFamily="34" charset="0"/>
              </a:rPr>
              <a:t>Heading</a:t>
            </a:r>
            <a:r>
              <a:rPr lang="en-AU" sz="2400" b="1" i="0" dirty="0">
                <a:solidFill>
                  <a:schemeClr val="accent2"/>
                </a:solidFill>
                <a:latin typeface="Helvetica LT Pro" panose="020B0504020202020204" pitchFamily="34" charset="77"/>
                <a:cs typeface="Arial" panose="020B0604020202020204" pitchFamily="34" charset="0"/>
              </a:rPr>
              <a:t>		</a:t>
            </a:r>
            <a:r>
              <a:rPr lang="en-AU" sz="2400" dirty="0">
                <a:solidFill>
                  <a:srgbClr val="332B2A"/>
                </a:solidFill>
                <a:latin typeface="Helvetica LT Pro Light" panose="020B0303020202020204" pitchFamily="34" charset="77"/>
                <a:cs typeface="Arial" panose="020B0604020202020204" pitchFamily="34" charset="0"/>
              </a:rPr>
              <a:t>Helvetica 18pt - 24pt (depending on amount of text on page), </a:t>
            </a:r>
            <a:r>
              <a:rPr lang="en-AU" sz="2400" b="0" i="0" dirty="0">
                <a:solidFill>
                  <a:schemeClr val="tx2">
                    <a:lumMod val="20000"/>
                    <a:lumOff val="80000"/>
                  </a:schemeClr>
                </a:solidFill>
                <a:latin typeface="Helvetica LT Pro" panose="020B0504020202020204" pitchFamily="34" charset="77"/>
                <a:cs typeface="Arial" panose="020B0604020202020204" pitchFamily="34" charset="0"/>
              </a:rPr>
              <a:t>Level 3</a:t>
            </a:r>
            <a:r>
              <a:rPr lang="en-AU" sz="2400" b="0" i="0" dirty="0">
                <a:solidFill>
                  <a:schemeClr val="accent2"/>
                </a:solidFill>
                <a:latin typeface="Helvetica LT Pro" panose="020B0504020202020204" pitchFamily="34" charset="77"/>
                <a:cs typeface="Arial" panose="020B0604020202020204" pitchFamily="34" charset="0"/>
              </a:rPr>
              <a:t> </a:t>
            </a:r>
            <a:r>
              <a:rPr lang="en-AU" sz="2400" b="1" i="0" dirty="0">
                <a:solidFill>
                  <a:schemeClr val="accent2"/>
                </a:solidFill>
                <a:latin typeface="Helvetica LT Pro" panose="020B0504020202020204" pitchFamily="34" charset="77"/>
                <a:cs typeface="Arial" panose="020B0604020202020204" pitchFamily="34" charset="0"/>
              </a:rPr>
              <a:t>		</a:t>
            </a:r>
            <a:r>
              <a:rPr lang="en-AU" sz="2400" dirty="0">
                <a:solidFill>
                  <a:srgbClr val="332B2A"/>
                </a:solidFill>
                <a:latin typeface="Helvetica LT Pro Light" panose="020B0303020202020204" pitchFamily="34" charset="77"/>
                <a:cs typeface="Arial" panose="020B0604020202020204" pitchFamily="34" charset="0"/>
              </a:rPr>
              <a:t>light brown, line spacing single</a:t>
            </a:r>
          </a:p>
        </p:txBody>
      </p:sp>
    </p:spTree>
    <p:extLst>
      <p:ext uri="{BB962C8B-B14F-4D97-AF65-F5344CB8AC3E}">
        <p14:creationId xmlns:p14="http://schemas.microsoft.com/office/powerpoint/2010/main" val="141891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pa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37123E-A41C-D791-D12D-748225B791CF}"/>
              </a:ext>
            </a:extLst>
          </p:cNvPr>
          <p:cNvSpPr txBox="1"/>
          <p:nvPr userDrawn="1"/>
        </p:nvSpPr>
        <p:spPr>
          <a:xfrm>
            <a:off x="746655" y="531134"/>
            <a:ext cx="10098506" cy="646331"/>
          </a:xfrm>
          <a:prstGeom prst="rect">
            <a:avLst/>
          </a:prstGeom>
          <a:noFill/>
        </p:spPr>
        <p:txBody>
          <a:bodyPr wrap="square">
            <a:spAutoFit/>
          </a:bodyPr>
          <a:lstStyle/>
          <a:p>
            <a:pPr algn="l"/>
            <a:r>
              <a:rPr lang="en-US" sz="3600" b="1" dirty="0">
                <a:solidFill>
                  <a:srgbClr val="382F2D"/>
                </a:solidFill>
                <a:latin typeface="Helvetica LT Pro" panose="020B0504020202020204" pitchFamily="34" charset="77"/>
              </a:rPr>
              <a:t>Image page example</a:t>
            </a:r>
            <a:endParaRPr lang="en-US" sz="3600" b="1" baseline="30000" dirty="0">
              <a:solidFill>
                <a:srgbClr val="6283C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72EA42A-E7A6-315A-C73C-23126F0D16CD}"/>
              </a:ext>
            </a:extLst>
          </p:cNvPr>
          <p:cNvSpPr/>
          <p:nvPr userDrawn="1"/>
        </p:nvSpPr>
        <p:spPr>
          <a:xfrm>
            <a:off x="894282" y="1459592"/>
            <a:ext cx="10300940" cy="4175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B8656150-F9DE-6CD5-8EDB-11196C1402B5}"/>
              </a:ext>
            </a:extLst>
          </p:cNvPr>
          <p:cNvSpPr>
            <a:spLocks noGrp="1"/>
          </p:cNvSpPr>
          <p:nvPr>
            <p:ph type="pic" sz="quarter" idx="10" hasCustomPrompt="1"/>
          </p:nvPr>
        </p:nvSpPr>
        <p:spPr>
          <a:xfrm>
            <a:off x="894282" y="1469564"/>
            <a:ext cx="10300940" cy="4175090"/>
          </a:xfrm>
          <a:prstGeom prst="rect">
            <a:avLst/>
          </a:prstGeom>
        </p:spPr>
        <p:txBody>
          <a:bodyPr/>
          <a:lstStyle>
            <a:lvl1pPr marL="0" indent="0">
              <a:buNone/>
              <a:defRPr/>
            </a:lvl1pPr>
          </a:lstStyle>
          <a:p>
            <a:r>
              <a:rPr lang="en-US" dirty="0"/>
              <a:t>Ensure image/s stays clear of footer and logo</a:t>
            </a:r>
          </a:p>
        </p:txBody>
      </p:sp>
    </p:spTree>
    <p:extLst>
      <p:ext uri="{BB962C8B-B14F-4D97-AF65-F5344CB8AC3E}">
        <p14:creationId xmlns:p14="http://schemas.microsoft.com/office/powerpoint/2010/main" val="1879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566E-0044-2EB0-BA16-C7743F7373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261863-A54F-37D1-F548-A6993BBCA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B1D002-0BF9-2D01-E272-EB6F6787F8BD}"/>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19D1F307-2C78-6B8D-AA31-65FCA4BD4C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D37E9A-83B8-40BB-537C-6626961FEA5F}"/>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3213968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2EBF-E834-CBA5-6832-552A58CBD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B32B82B-877C-F973-9BE9-3DE112BA9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ACE3DD4-6AF4-A754-275F-D91DA2BA4659}"/>
              </a:ext>
            </a:extLst>
          </p:cNvPr>
          <p:cNvSpPr>
            <a:spLocks noGrp="1"/>
          </p:cNvSpPr>
          <p:nvPr>
            <p:ph type="dt" sz="half" idx="10"/>
          </p:nvPr>
        </p:nvSpPr>
        <p:spPr/>
        <p:txBody>
          <a:bodyPr/>
          <a:lstStyle/>
          <a:p>
            <a:fld id="{671CB684-4E8B-4ADB-B59F-7B0A40FDD9AD}" type="datetimeFigureOut">
              <a:rPr lang="en-AU" smtClean="0"/>
              <a:t>4/05/2026</a:t>
            </a:fld>
            <a:endParaRPr lang="en-AU"/>
          </a:p>
        </p:txBody>
      </p:sp>
      <p:sp>
        <p:nvSpPr>
          <p:cNvPr id="5" name="Footer Placeholder 4">
            <a:extLst>
              <a:ext uri="{FF2B5EF4-FFF2-40B4-BE49-F238E27FC236}">
                <a16:creationId xmlns:a16="http://schemas.microsoft.com/office/drawing/2014/main" id="{6CDEC414-DD26-1ECE-9749-A1FE9B1C46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734CD7-1714-5CD0-B3A4-B5600D6D8E02}"/>
              </a:ext>
            </a:extLst>
          </p:cNvPr>
          <p:cNvSpPr>
            <a:spLocks noGrp="1"/>
          </p:cNvSpPr>
          <p:nvPr>
            <p:ph type="sldNum" sz="quarter" idx="12"/>
          </p:nvPr>
        </p:nvSpPr>
        <p:spPr/>
        <p:txBody>
          <a:bodyPr/>
          <a:lstStyle/>
          <a:p>
            <a:fld id="{BA5B7938-6780-4223-BDF6-658452CC5F7A}" type="slidenum">
              <a:rPr lang="en-AU" smtClean="0"/>
              <a:t>‹#›</a:t>
            </a:fld>
            <a:endParaRPr lang="en-AU"/>
          </a:p>
        </p:txBody>
      </p:sp>
    </p:spTree>
    <p:extLst>
      <p:ext uri="{BB962C8B-B14F-4D97-AF65-F5344CB8AC3E}">
        <p14:creationId xmlns:p14="http://schemas.microsoft.com/office/powerpoint/2010/main" val="233351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566E-0044-2EB0-BA16-C7743F7373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261863-A54F-37D1-F548-A6993BBCA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B1D002-0BF9-2D01-E272-EB6F6787F8BD}"/>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19D1F307-2C78-6B8D-AA31-65FCA4BD4C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D37E9A-83B8-40BB-537C-6626961FEA5F}"/>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296053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E769-6CDF-1F4C-36DA-150A08B8AE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02147FC-F8F3-5508-30B2-79CC12C58A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5ACDB-CCEF-C8FF-74A3-53625903F14E}"/>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7266FD02-663F-A083-4CD5-0130BA07EB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90AF62-FC11-9AD8-6A37-215E5318F87D}"/>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319057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1462-1E99-A412-CF7D-340E20B4DFF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F3F8C9E-4177-D643-E594-D5883575B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BDDFF78-2E1A-E707-182B-2218FBA3A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D3AF4CA-1520-F582-8640-254C56C95DA6}"/>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6" name="Footer Placeholder 5">
            <a:extLst>
              <a:ext uri="{FF2B5EF4-FFF2-40B4-BE49-F238E27FC236}">
                <a16:creationId xmlns:a16="http://schemas.microsoft.com/office/drawing/2014/main" id="{2B00CF37-4A13-3326-7F68-40CC469A457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B39CD4-3FBD-22EE-0177-3FCEB7B1ABE5}"/>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94627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8ABD-A3AD-99D6-545C-EA1768AE1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8A27576-10D6-88E1-308D-7DEFEFAC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A27366-3B25-E502-16F2-A4AF96846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269C6F5-B592-B00D-4DF9-7959647F1F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01D7F-9255-E366-4B91-4AB4A00966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4E08C9C-CFA9-FDC6-EECE-D3C350989759}"/>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8" name="Footer Placeholder 7">
            <a:extLst>
              <a:ext uri="{FF2B5EF4-FFF2-40B4-BE49-F238E27FC236}">
                <a16:creationId xmlns:a16="http://schemas.microsoft.com/office/drawing/2014/main" id="{1327638B-DC81-CFD3-2911-4EF24811B04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75076A-1049-338F-6439-A1AD5505DDD6}"/>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269039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6A02-661A-854E-17C2-273E257A735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30B34F2-3A0E-2257-9B63-0ADF74BDBA0F}"/>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4" name="Footer Placeholder 3">
            <a:extLst>
              <a:ext uri="{FF2B5EF4-FFF2-40B4-BE49-F238E27FC236}">
                <a16:creationId xmlns:a16="http://schemas.microsoft.com/office/drawing/2014/main" id="{28B3B55F-4704-6580-3650-84F5A95F8BB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438B76D-003A-E226-7E0E-D43F740BCFD5}"/>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234685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CED9C-CA71-DA4C-9253-490B6257C11E}"/>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3" name="Footer Placeholder 2">
            <a:extLst>
              <a:ext uri="{FF2B5EF4-FFF2-40B4-BE49-F238E27FC236}">
                <a16:creationId xmlns:a16="http://schemas.microsoft.com/office/drawing/2014/main" id="{9C53F444-5B9A-B5AB-FE16-8B490D7D8B9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E6904A-6AD2-6414-6130-56D98C6245D6}"/>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375318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303D-5333-1F54-3FA0-331C9935C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67E24D-5C56-B3F9-922F-08956AE53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2E861AE-9C53-4740-7F55-FC9812045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AF111E-5582-FCC4-7E35-9FE41D36082E}"/>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6" name="Footer Placeholder 5">
            <a:extLst>
              <a:ext uri="{FF2B5EF4-FFF2-40B4-BE49-F238E27FC236}">
                <a16:creationId xmlns:a16="http://schemas.microsoft.com/office/drawing/2014/main" id="{7E779E4C-CE36-264F-B7F8-98D2F01BEC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85C8DDC-9ECA-4900-7994-07199DA73039}"/>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381178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1B87-61F8-F9B7-7AE6-F15F3EF9A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F110994-308F-D3BB-07CE-D3FB6151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9F1DF72-4959-96C5-6D06-B2FFA8821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527E9-DBD3-F509-1F09-1564CAD23A3C}"/>
              </a:ext>
            </a:extLst>
          </p:cNvPr>
          <p:cNvSpPr>
            <a:spLocks noGrp="1"/>
          </p:cNvSpPr>
          <p:nvPr>
            <p:ph type="dt" sz="half" idx="10"/>
          </p:nvPr>
        </p:nvSpPr>
        <p:spPr/>
        <p:txBody>
          <a:bodyPr/>
          <a:lstStyle/>
          <a:p>
            <a:fld id="{9651E501-22E2-419D-B844-B7F77B41FCF5}" type="datetimeFigureOut">
              <a:rPr lang="en-AU" smtClean="0"/>
              <a:t>4/05/2026</a:t>
            </a:fld>
            <a:endParaRPr lang="en-AU"/>
          </a:p>
        </p:txBody>
      </p:sp>
      <p:sp>
        <p:nvSpPr>
          <p:cNvPr id="6" name="Footer Placeholder 5">
            <a:extLst>
              <a:ext uri="{FF2B5EF4-FFF2-40B4-BE49-F238E27FC236}">
                <a16:creationId xmlns:a16="http://schemas.microsoft.com/office/drawing/2014/main" id="{216ABFE9-5FFA-F4B5-ABAB-4E227093FB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45B4691-4CAD-3B90-0D4F-BD629621B7F7}"/>
              </a:ext>
            </a:extLst>
          </p:cNvPr>
          <p:cNvSpPr>
            <a:spLocks noGrp="1"/>
          </p:cNvSpPr>
          <p:nvPr>
            <p:ph type="sldNum" sz="quarter" idx="12"/>
          </p:nvPr>
        </p:nvSpPr>
        <p:spPr/>
        <p:txBody>
          <a:bodyPr/>
          <a:lstStyle/>
          <a:p>
            <a:fld id="{F2E5E231-A807-4433-BB6D-33BBC14FB4BC}" type="slidenum">
              <a:rPr lang="en-AU" smtClean="0"/>
              <a:t>‹#›</a:t>
            </a:fld>
            <a:endParaRPr lang="en-AU"/>
          </a:p>
        </p:txBody>
      </p:sp>
    </p:spTree>
    <p:extLst>
      <p:ext uri="{BB962C8B-B14F-4D97-AF65-F5344CB8AC3E}">
        <p14:creationId xmlns:p14="http://schemas.microsoft.com/office/powerpoint/2010/main" val="284209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270D5-03B4-81EE-C9F2-BCFB9EFAB1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6924A1-7DB2-7167-322F-639DF1CAF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C55907-403B-2575-8E43-BBB78459E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51E501-22E2-419D-B844-B7F77B41FCF5}" type="datetimeFigureOut">
              <a:rPr lang="en-AU" smtClean="0"/>
              <a:t>4/05/2026</a:t>
            </a:fld>
            <a:endParaRPr lang="en-AU"/>
          </a:p>
        </p:txBody>
      </p:sp>
      <p:sp>
        <p:nvSpPr>
          <p:cNvPr id="5" name="Footer Placeholder 4">
            <a:extLst>
              <a:ext uri="{FF2B5EF4-FFF2-40B4-BE49-F238E27FC236}">
                <a16:creationId xmlns:a16="http://schemas.microsoft.com/office/drawing/2014/main" id="{CC598711-57A7-0BD7-B9C8-57DF4BD08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92F2D19-4442-09B8-DBD6-E4F24F5B2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E5E231-A807-4433-BB6D-33BBC14FB4BC}" type="slidenum">
              <a:rPr lang="en-AU" smtClean="0"/>
              <a:t>‹#›</a:t>
            </a:fld>
            <a:endParaRPr lang="en-AU"/>
          </a:p>
        </p:txBody>
      </p:sp>
    </p:spTree>
    <p:extLst>
      <p:ext uri="{BB962C8B-B14F-4D97-AF65-F5344CB8AC3E}">
        <p14:creationId xmlns:p14="http://schemas.microsoft.com/office/powerpoint/2010/main" val="365859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CCF445-A656-DCD0-D583-87A7F27383A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0" y="7356"/>
            <a:ext cx="12192000" cy="6858000"/>
          </a:xfrm>
          <a:prstGeom prst="rect">
            <a:avLst/>
          </a:prstGeom>
        </p:spPr>
      </p:pic>
    </p:spTree>
    <p:extLst>
      <p:ext uri="{BB962C8B-B14F-4D97-AF65-F5344CB8AC3E}">
        <p14:creationId xmlns:p14="http://schemas.microsoft.com/office/powerpoint/2010/main" val="9654353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a:extLst>
              <a:ext uri="{FF2B5EF4-FFF2-40B4-BE49-F238E27FC236}">
                <a16:creationId xmlns:a16="http://schemas.microsoft.com/office/drawing/2014/main" id="{7C07769A-394D-F219-0F5C-EF0AA92B58AD}"/>
              </a:ext>
            </a:extLst>
          </p:cNvPr>
          <p:cNvSpPr>
            <a:spLocks noGrp="1" noChangeArrowheads="1"/>
          </p:cNvSpPr>
          <p:nvPr>
            <p:ph type="ctrTitle"/>
          </p:nvPr>
        </p:nvSpPr>
        <p:spPr bwMode="auto">
          <a:xfrm>
            <a:off x="1153236" y="559703"/>
            <a:ext cx="9867331" cy="11674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800" b="1" i="0" u="none" strike="noStrike" cap="none" normalizeH="0" baseline="0">
                <a:ln>
                  <a:noFill/>
                </a:ln>
                <a:solidFill>
                  <a:srgbClr val="FFFFFF"/>
                </a:solidFill>
                <a:effectLst/>
                <a:latin typeface="Arial" panose="020B0604020202020204" pitchFamily="34" charset="0"/>
              </a:rPr>
              <a:t>From Aspiration to Action:</a:t>
            </a:r>
            <a:endParaRPr kumimoji="0" lang="en-US" altLang="en-US" sz="4800" b="0" i="0" u="none" strike="noStrike" cap="none" normalizeH="0" baseline="0">
              <a:ln>
                <a:noFill/>
              </a:ln>
              <a:solidFill>
                <a:srgbClr val="FFFFFF"/>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8C72F91-FFB7-9159-DCC5-D0013F7B83F9}"/>
              </a:ext>
            </a:extLst>
          </p:cNvPr>
          <p:cNvSpPr>
            <a:spLocks noGrp="1"/>
          </p:cNvSpPr>
          <p:nvPr>
            <p:ph type="subTitle" idx="1"/>
          </p:nvPr>
        </p:nvSpPr>
        <p:spPr>
          <a:xfrm>
            <a:off x="1589965" y="5777350"/>
            <a:ext cx="9021170" cy="540204"/>
          </a:xfrm>
        </p:spPr>
        <p:txBody>
          <a:bodyPr>
            <a:normAutofit/>
          </a:bodyPr>
          <a:lstStyle/>
          <a:p>
            <a:r>
              <a:rPr lang="en-US" altLang="en-US" sz="1500" b="1">
                <a:solidFill>
                  <a:srgbClr val="FFFFFF"/>
                </a:solidFill>
                <a:latin typeface="Arial" panose="020B0604020202020204" pitchFamily="34" charset="0"/>
              </a:rPr>
              <a:t>Leveraging Quality Assurance Frameworks to Build Authentic Belief in Learner Outcomes</a:t>
            </a:r>
            <a:endParaRPr lang="en-AU" sz="1500">
              <a:solidFill>
                <a:srgbClr val="FFFFFF"/>
              </a:solidFill>
            </a:endParaRPr>
          </a:p>
        </p:txBody>
      </p:sp>
      <p:pic>
        <p:nvPicPr>
          <p:cNvPr id="7" name="Picture 6">
            <a:extLst>
              <a:ext uri="{FF2B5EF4-FFF2-40B4-BE49-F238E27FC236}">
                <a16:creationId xmlns:a16="http://schemas.microsoft.com/office/drawing/2014/main" id="{24603F92-0476-8141-BF42-C5714A037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62" y="2132099"/>
            <a:ext cx="3172068" cy="3218041"/>
          </a:xfrm>
          <a:prstGeom prst="rect">
            <a:avLst/>
          </a:prstGeom>
        </p:spPr>
      </p:pic>
      <p:pic>
        <p:nvPicPr>
          <p:cNvPr id="9" name="Picture 8">
            <a:extLst>
              <a:ext uri="{FF2B5EF4-FFF2-40B4-BE49-F238E27FC236}">
                <a16:creationId xmlns:a16="http://schemas.microsoft.com/office/drawing/2014/main" id="{78A6AC37-D37C-0407-A940-BADFBFC402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0584" y="2527174"/>
            <a:ext cx="3179928" cy="2427890"/>
          </a:xfrm>
          <a:prstGeom prst="rect">
            <a:avLst/>
          </a:prstGeom>
        </p:spPr>
      </p:pic>
      <p:pic>
        <p:nvPicPr>
          <p:cNvPr id="5" name="Picture 4">
            <a:extLst>
              <a:ext uri="{FF2B5EF4-FFF2-40B4-BE49-F238E27FC236}">
                <a16:creationId xmlns:a16="http://schemas.microsoft.com/office/drawing/2014/main" id="{ED8DA7CE-62B9-1613-14A6-B895C2E17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0015" y="2132099"/>
            <a:ext cx="2699578" cy="3218041"/>
          </a:xfrm>
          <a:prstGeom prst="rect">
            <a:avLst/>
          </a:prstGeom>
        </p:spPr>
      </p:pic>
    </p:spTree>
    <p:extLst>
      <p:ext uri="{BB962C8B-B14F-4D97-AF65-F5344CB8AC3E}">
        <p14:creationId xmlns:p14="http://schemas.microsoft.com/office/powerpoint/2010/main" val="112221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FDFA5-AB55-EAC3-84DC-45FCC3C448B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B0D17DA-6E37-C95E-133A-9370255F7870}"/>
              </a:ext>
            </a:extLst>
          </p:cNvPr>
          <p:cNvSpPr>
            <a:spLocks noGrp="1"/>
          </p:cNvSpPr>
          <p:nvPr>
            <p:ph type="subTitle" idx="1"/>
          </p:nvPr>
        </p:nvSpPr>
        <p:spPr>
          <a:xfrm>
            <a:off x="4853699" y="4631161"/>
            <a:ext cx="6707366" cy="1569486"/>
          </a:xfrm>
        </p:spPr>
        <p:txBody>
          <a:bodyPr vert="horz" lIns="91440" tIns="45720" rIns="91440" bIns="45720" rtlCol="0" anchor="t">
            <a:normAutofit fontScale="92500" lnSpcReduction="10000"/>
          </a:bodyPr>
          <a:lstStyle/>
          <a:p>
            <a:pPr algn="l"/>
            <a:r>
              <a:rPr lang="en-AU" dirty="0"/>
              <a:t>85 years strong</a:t>
            </a:r>
          </a:p>
          <a:p>
            <a:pPr algn="l"/>
            <a:r>
              <a:rPr lang="en-AU" dirty="0"/>
              <a:t>Only 31 visa 500 students </a:t>
            </a:r>
          </a:p>
          <a:p>
            <a:pPr algn="l"/>
            <a:r>
              <a:rPr lang="en-AU" dirty="0"/>
              <a:t>120 students in boarding (Boys) (Girls)</a:t>
            </a:r>
          </a:p>
          <a:p>
            <a:pPr algn="l"/>
            <a:r>
              <a:rPr lang="en-AU" dirty="0"/>
              <a:t>No homestay option</a:t>
            </a:r>
          </a:p>
        </p:txBody>
      </p:sp>
      <p:pic>
        <p:nvPicPr>
          <p:cNvPr id="4" name="Picture 3" descr="A red background with white text&#10;&#10;AI-generated content may be incorrect.">
            <a:extLst>
              <a:ext uri="{FF2B5EF4-FFF2-40B4-BE49-F238E27FC236}">
                <a16:creationId xmlns:a16="http://schemas.microsoft.com/office/drawing/2014/main" id="{9576CDB8-355D-AAFF-9C4F-76A0D4762827}"/>
              </a:ext>
            </a:extLst>
          </p:cNvPr>
          <p:cNvPicPr>
            <a:picLocks noChangeAspect="1"/>
          </p:cNvPicPr>
          <p:nvPr/>
        </p:nvPicPr>
        <p:blipFill>
          <a:blip r:embed="rId3"/>
          <a:stretch>
            <a:fillRect/>
          </a:stretch>
        </p:blipFill>
        <p:spPr>
          <a:xfrm>
            <a:off x="925651" y="320040"/>
            <a:ext cx="2876145" cy="5899785"/>
          </a:xfrm>
          <a:prstGeom prst="rect">
            <a:avLst/>
          </a:prstGeom>
        </p:spPr>
      </p:pic>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sX0" fmla="*/ 0 w 4243589"/>
              <a:gd name="csY0" fmla="*/ 0 h 27432"/>
              <a:gd name="csX1" fmla="*/ 563791 w 4243589"/>
              <a:gd name="csY1" fmla="*/ 0 h 27432"/>
              <a:gd name="csX2" fmla="*/ 1042710 w 4243589"/>
              <a:gd name="csY2" fmla="*/ 0 h 27432"/>
              <a:gd name="csX3" fmla="*/ 1564066 w 4243589"/>
              <a:gd name="csY3" fmla="*/ 0 h 27432"/>
              <a:gd name="csX4" fmla="*/ 2212729 w 4243589"/>
              <a:gd name="csY4" fmla="*/ 0 h 27432"/>
              <a:gd name="csX5" fmla="*/ 2776520 w 4243589"/>
              <a:gd name="csY5" fmla="*/ 0 h 27432"/>
              <a:gd name="csX6" fmla="*/ 3297875 w 4243589"/>
              <a:gd name="csY6" fmla="*/ 0 h 27432"/>
              <a:gd name="csX7" fmla="*/ 4243589 w 4243589"/>
              <a:gd name="csY7" fmla="*/ 0 h 27432"/>
              <a:gd name="csX8" fmla="*/ 4243589 w 4243589"/>
              <a:gd name="csY8" fmla="*/ 27432 h 27432"/>
              <a:gd name="csX9" fmla="*/ 3637362 w 4243589"/>
              <a:gd name="csY9" fmla="*/ 27432 h 27432"/>
              <a:gd name="csX10" fmla="*/ 3116007 w 4243589"/>
              <a:gd name="csY10" fmla="*/ 27432 h 27432"/>
              <a:gd name="csX11" fmla="*/ 2424908 w 4243589"/>
              <a:gd name="csY11" fmla="*/ 27432 h 27432"/>
              <a:gd name="csX12" fmla="*/ 1861117 w 4243589"/>
              <a:gd name="csY12" fmla="*/ 27432 h 27432"/>
              <a:gd name="csX13" fmla="*/ 1382198 w 4243589"/>
              <a:gd name="csY13" fmla="*/ 27432 h 27432"/>
              <a:gd name="csX14" fmla="*/ 733535 w 4243589"/>
              <a:gd name="csY14" fmla="*/ 27432 h 27432"/>
              <a:gd name="csX15" fmla="*/ 0 w 4243589"/>
              <a:gd name="csY15" fmla="*/ 27432 h 27432"/>
              <a:gd name="csX16" fmla="*/ 0 w 4243589"/>
              <a:gd name="csY16"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50A6AA-14A0-C027-31AA-5BF9AEF048A9}"/>
              </a:ext>
            </a:extLst>
          </p:cNvPr>
          <p:cNvSpPr txBox="1"/>
          <p:nvPr/>
        </p:nvSpPr>
        <p:spPr>
          <a:xfrm>
            <a:off x="4627937" y="885112"/>
            <a:ext cx="693613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venir Next LT Pro Light"/>
                <a:ea typeface="Calibri"/>
                <a:cs typeface="Biome"/>
              </a:rPr>
              <a:t>Co-educational</a:t>
            </a:r>
          </a:p>
          <a:p>
            <a:r>
              <a:rPr lang="en-US" sz="2400" dirty="0">
                <a:latin typeface="Avenir Next LT Pro Light"/>
                <a:ea typeface="Calibri"/>
                <a:cs typeface="Biome"/>
              </a:rPr>
              <a:t>2 + 1 campuses </a:t>
            </a:r>
          </a:p>
          <a:p>
            <a:r>
              <a:rPr lang="en-US" sz="2400" dirty="0">
                <a:latin typeface="Avenir Next LT Pro Light"/>
                <a:ea typeface="Calibri"/>
                <a:cs typeface="Biome"/>
              </a:rPr>
              <a:t>Over 900 staff</a:t>
            </a:r>
          </a:p>
          <a:p>
            <a:r>
              <a:rPr lang="en-US" sz="2400" dirty="0">
                <a:latin typeface="Avenir Next LT Pro Light"/>
                <a:ea typeface="Calibri"/>
                <a:cs typeface="Biome"/>
              </a:rPr>
              <a:t>Private independent college, P-12, QCAA &amp; IB, PYP</a:t>
            </a:r>
          </a:p>
          <a:p>
            <a:r>
              <a:rPr lang="en-US" sz="2400" dirty="0">
                <a:latin typeface="Avenir Next LT Pro Light"/>
                <a:ea typeface="Calibri"/>
                <a:cs typeface="Biome"/>
              </a:rPr>
              <a:t>Swimming school of excellence</a:t>
            </a:r>
          </a:p>
          <a:p>
            <a:r>
              <a:rPr lang="en-US" sz="2400" dirty="0">
                <a:latin typeface="Avenir Next LT Pro Light"/>
                <a:ea typeface="Calibri"/>
                <a:cs typeface="Biome"/>
              </a:rPr>
              <a:t>Over 700 students in private music lessons</a:t>
            </a:r>
          </a:p>
          <a:p>
            <a:r>
              <a:rPr lang="en-US" sz="2400" dirty="0">
                <a:latin typeface="Avenir Next LT Pro Light"/>
                <a:ea typeface="Calibri"/>
                <a:cs typeface="Biome"/>
              </a:rPr>
              <a:t>Founded in Lutheran ethos</a:t>
            </a:r>
          </a:p>
          <a:p>
            <a:r>
              <a:rPr lang="en-US" sz="2400" dirty="0">
                <a:latin typeface="Avenir Next LT Pro Light"/>
                <a:ea typeface="Calibri"/>
                <a:cs typeface="Biome"/>
              </a:rPr>
              <a:t>Commitment to service and others is very strong</a:t>
            </a:r>
          </a:p>
        </p:txBody>
      </p:sp>
    </p:spTree>
    <p:extLst>
      <p:ext uri="{BB962C8B-B14F-4D97-AF65-F5344CB8AC3E}">
        <p14:creationId xmlns:p14="http://schemas.microsoft.com/office/powerpoint/2010/main" val="116198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274E-83E3-07B7-5EE6-7FAA1E27D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D54E0-E0E2-6851-3E37-3665544291E1}"/>
              </a:ext>
            </a:extLst>
          </p:cNvPr>
          <p:cNvSpPr>
            <a:spLocks noGrp="1"/>
          </p:cNvSpPr>
          <p:nvPr>
            <p:ph type="ctrTitle"/>
          </p:nvPr>
        </p:nvSpPr>
        <p:spPr>
          <a:xfrm>
            <a:off x="1517984" y="1332145"/>
            <a:ext cx="9144000" cy="2387600"/>
          </a:xfrm>
        </p:spPr>
        <p:txBody>
          <a:bodyPr>
            <a:normAutofit/>
          </a:bodyPr>
          <a:lstStyle/>
          <a:p>
            <a:r>
              <a:rPr lang="en-AU">
                <a:solidFill>
                  <a:schemeClr val="bg1"/>
                </a:solidFill>
              </a:rPr>
              <a:t> national qualifications</a:t>
            </a:r>
          </a:p>
        </p:txBody>
      </p:sp>
      <p:pic>
        <p:nvPicPr>
          <p:cNvPr id="3" name="Picture 2" descr="A screenshot of a computer&#10;&#10;AI-generated content may be incorrect.">
            <a:extLst>
              <a:ext uri="{FF2B5EF4-FFF2-40B4-BE49-F238E27FC236}">
                <a16:creationId xmlns:a16="http://schemas.microsoft.com/office/drawing/2014/main" id="{91C0C7AA-66A6-6A3F-A70F-270524E2F3D3}"/>
              </a:ext>
            </a:extLst>
          </p:cNvPr>
          <p:cNvPicPr>
            <a:picLocks noChangeAspect="1"/>
          </p:cNvPicPr>
          <p:nvPr/>
        </p:nvPicPr>
        <p:blipFill>
          <a:blip r:embed="rId3"/>
          <a:srcRect l="212" t="5066" b="220"/>
          <a:stretch>
            <a:fillRect/>
          </a:stretch>
        </p:blipFill>
        <p:spPr>
          <a:xfrm>
            <a:off x="605860" y="1057971"/>
            <a:ext cx="11586149" cy="5288007"/>
          </a:xfrm>
          <a:prstGeom prst="rect">
            <a:avLst/>
          </a:prstGeom>
        </p:spPr>
      </p:pic>
      <p:sp>
        <p:nvSpPr>
          <p:cNvPr id="4" name="Rectangle: Rounded Corners 3">
            <a:extLst>
              <a:ext uri="{FF2B5EF4-FFF2-40B4-BE49-F238E27FC236}">
                <a16:creationId xmlns:a16="http://schemas.microsoft.com/office/drawing/2014/main" id="{B90663C9-C01C-EDCA-A3ED-424D0CB450C3}"/>
              </a:ext>
            </a:extLst>
          </p:cNvPr>
          <p:cNvSpPr/>
          <p:nvPr/>
        </p:nvSpPr>
        <p:spPr>
          <a:xfrm>
            <a:off x="751200" y="307265"/>
            <a:ext cx="4898194" cy="63145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t>My dashboard – oversight of v500s </a:t>
            </a:r>
          </a:p>
        </p:txBody>
      </p:sp>
      <p:sp>
        <p:nvSpPr>
          <p:cNvPr id="5" name="Oval 4">
            <a:extLst>
              <a:ext uri="{FF2B5EF4-FFF2-40B4-BE49-F238E27FC236}">
                <a16:creationId xmlns:a16="http://schemas.microsoft.com/office/drawing/2014/main" id="{8932FC24-C4A4-16B6-155F-A4C0E74C06AE}"/>
              </a:ext>
            </a:extLst>
          </p:cNvPr>
          <p:cNvSpPr/>
          <p:nvPr/>
        </p:nvSpPr>
        <p:spPr>
          <a:xfrm>
            <a:off x="8863889" y="4443428"/>
            <a:ext cx="2889968" cy="17635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YLCs, CLs, counsellors, we all work together.</a:t>
            </a:r>
          </a:p>
        </p:txBody>
      </p:sp>
    </p:spTree>
    <p:extLst>
      <p:ext uri="{BB962C8B-B14F-4D97-AF65-F5344CB8AC3E}">
        <p14:creationId xmlns:p14="http://schemas.microsoft.com/office/powerpoint/2010/main" val="348107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CFF67-F885-60F8-CF3A-2B16ED0DA76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Belief is not abstract </a:t>
            </a:r>
          </a:p>
        </p:txBody>
      </p:sp>
      <p:graphicFrame>
        <p:nvGraphicFramePr>
          <p:cNvPr id="5" name="Content Placeholder 2">
            <a:extLst>
              <a:ext uri="{FF2B5EF4-FFF2-40B4-BE49-F238E27FC236}">
                <a16:creationId xmlns:a16="http://schemas.microsoft.com/office/drawing/2014/main" id="{B9F7263B-123D-1C12-A237-0E787187D341}"/>
              </a:ext>
            </a:extLst>
          </p:cNvPr>
          <p:cNvGraphicFramePr>
            <a:graphicFrameLocks noGrp="1"/>
          </p:cNvGraphicFramePr>
          <p:nvPr>
            <p:ph idx="1"/>
            <p:extLst>
              <p:ext uri="{D42A27DB-BD31-4B8C-83A1-F6EECF244321}">
                <p14:modId xmlns:p14="http://schemas.microsoft.com/office/powerpoint/2010/main" val="14722762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1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0E1D4-EC9E-3695-309A-2D2428ADE777}"/>
              </a:ext>
            </a:extLst>
          </p:cNvPr>
          <p:cNvSpPr>
            <a:spLocks noGrp="1"/>
          </p:cNvSpPr>
          <p:nvPr>
            <p:ph type="title"/>
          </p:nvPr>
        </p:nvSpPr>
        <p:spPr>
          <a:xfrm>
            <a:off x="1087269" y="576328"/>
            <a:ext cx="10044023" cy="877729"/>
          </a:xfrm>
        </p:spPr>
        <p:txBody>
          <a:bodyPr anchor="ctr">
            <a:normAutofit/>
          </a:bodyPr>
          <a:lstStyle/>
          <a:p>
            <a:pPr marL="228600" indent="-228600" algn="ctr">
              <a:spcBef>
                <a:spcPts val="1000"/>
              </a:spcBef>
            </a:pPr>
            <a:r>
              <a:rPr lang="en-US" sz="4000">
                <a:solidFill>
                  <a:srgbClr val="FFFF00"/>
                </a:solidFill>
                <a:latin typeface="Avenir Next LT Pro Light"/>
              </a:rPr>
              <a:t>Call to action:</a:t>
            </a:r>
            <a:endParaRPr lang="en-US">
              <a:solidFill>
                <a:srgbClr val="FFFF00"/>
              </a:solidFill>
            </a:endParaRPr>
          </a:p>
          <a:p>
            <a:endParaRPr lang="en-US" sz="4000">
              <a:solidFill>
                <a:srgbClr val="FFFFFF"/>
              </a:solidFill>
              <a:latin typeface="Avenir Next LT Pro Light"/>
            </a:endParaRPr>
          </a:p>
        </p:txBody>
      </p:sp>
      <p:graphicFrame>
        <p:nvGraphicFramePr>
          <p:cNvPr id="33" name="Content Placeholder 2">
            <a:extLst>
              <a:ext uri="{FF2B5EF4-FFF2-40B4-BE49-F238E27FC236}">
                <a16:creationId xmlns:a16="http://schemas.microsoft.com/office/drawing/2014/main" id="{82A311C4-BA8D-700D-3C45-A16E6E39F4AA}"/>
              </a:ext>
            </a:extLst>
          </p:cNvPr>
          <p:cNvGraphicFramePr>
            <a:graphicFrameLocks noGrp="1"/>
          </p:cNvGraphicFramePr>
          <p:nvPr>
            <p:ph idx="1"/>
            <p:extLst>
              <p:ext uri="{D42A27DB-BD31-4B8C-83A1-F6EECF244321}">
                <p14:modId xmlns:p14="http://schemas.microsoft.com/office/powerpoint/2010/main" val="360002913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45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983F6570-D8B0-0685-6EB8-45C00A26FA2A}"/>
              </a:ext>
            </a:extLst>
          </p:cNvPr>
          <p:cNvPicPr>
            <a:picLocks noChangeAspect="1"/>
          </p:cNvPicPr>
          <p:nvPr/>
        </p:nvPicPr>
        <p:blipFill>
          <a:blip r:embed="rId2"/>
          <a:srcRect r="-2" b="15603"/>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9D113-198E-A76F-AEE7-280FB630784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a:solidFill>
                  <a:srgbClr val="FFFF00"/>
                </a:solidFill>
                <a:latin typeface="Avenir Next LT Pro Light"/>
              </a:rPr>
              <a:t>We can do this together. </a:t>
            </a:r>
            <a:r>
              <a:rPr lang="en-US" sz="6000">
                <a:solidFill>
                  <a:srgbClr val="FFFFFF"/>
                </a:solidFill>
                <a:latin typeface="Avenir Next LT Pro Light"/>
              </a:rPr>
              <a:t>  </a:t>
            </a:r>
            <a:br>
              <a:rPr lang="en-US" sz="6000">
                <a:latin typeface="Avenir Next LT Pro Light"/>
              </a:rPr>
            </a:br>
            <a:br>
              <a:rPr lang="en-US" sz="5200"/>
            </a:br>
            <a:r>
              <a:rPr lang="en-US" sz="5200" i="1">
                <a:solidFill>
                  <a:srgbClr val="FFFFFF"/>
                </a:solidFill>
              </a:rPr>
              <a:t>Thank you</a:t>
            </a:r>
          </a:p>
        </p:txBody>
      </p:sp>
    </p:spTree>
    <p:extLst>
      <p:ext uri="{BB962C8B-B14F-4D97-AF65-F5344CB8AC3E}">
        <p14:creationId xmlns:p14="http://schemas.microsoft.com/office/powerpoint/2010/main" val="250931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97A466-0248-F954-C50B-74C0FA483A9E}"/>
              </a:ext>
            </a:extLst>
          </p:cNvPr>
          <p:cNvSpPr txBox="1">
            <a:spLocks/>
          </p:cNvSpPr>
          <p:nvPr/>
        </p:nvSpPr>
        <p:spPr>
          <a:xfrm>
            <a:off x="1524000" y="1122362"/>
            <a:ext cx="9144000" cy="41178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5400" b="0" i="0" u="none" strike="noStrike" kern="1200" cap="none" spc="0" normalizeH="0" baseline="0" noProof="0" dirty="0">
                <a:ln>
                  <a:noFill/>
                </a:ln>
                <a:solidFill>
                  <a:srgbClr val="000000"/>
                </a:solidFill>
                <a:effectLst/>
                <a:uLnTx/>
                <a:uFillTx/>
                <a:latin typeface="Calibri Light" panose="020F0302020204030204"/>
                <a:ea typeface="+mj-ea"/>
                <a:cs typeface="+mj-cs"/>
              </a:rPr>
              <a:t>Section 2 - The Educator’s Lens</a:t>
            </a:r>
            <a:br>
              <a:rPr kumimoji="0" lang="en-AU" sz="5400" b="0" i="0" u="none" strike="noStrike" kern="1200" cap="none" spc="0" normalizeH="0" baseline="0" noProof="0" dirty="0">
                <a:ln>
                  <a:noFill/>
                </a:ln>
                <a:solidFill>
                  <a:srgbClr val="000000"/>
                </a:solidFill>
                <a:effectLst/>
                <a:uLnTx/>
                <a:uFillTx/>
                <a:latin typeface="Calibri Light" panose="020F0302020204030204"/>
                <a:ea typeface="+mj-ea"/>
                <a:cs typeface="+mj-cs"/>
              </a:rPr>
            </a:br>
            <a:br>
              <a:rPr kumimoji="0" lang="en-AU" sz="4000" b="0" i="0" u="none" strike="noStrike" kern="1200" cap="none" spc="0" normalizeH="0" baseline="0" noProof="0" dirty="0">
                <a:ln>
                  <a:noFill/>
                </a:ln>
                <a:solidFill>
                  <a:srgbClr val="000000"/>
                </a:solidFill>
                <a:effectLst/>
                <a:uLnTx/>
                <a:uFillTx/>
                <a:latin typeface="Calibri Light" panose="020F0302020204030204"/>
                <a:ea typeface="+mj-ea"/>
                <a:cs typeface="+mj-cs"/>
              </a:rPr>
            </a:br>
            <a:r>
              <a:rPr kumimoji="0" lang="en-AU" sz="4000" b="0" i="0" u="none" strike="noStrike" kern="1200" cap="none" spc="0" normalizeH="0" baseline="0" noProof="0" dirty="0">
                <a:ln>
                  <a:noFill/>
                </a:ln>
                <a:solidFill>
                  <a:srgbClr val="000000"/>
                </a:solidFill>
                <a:effectLst/>
                <a:uLnTx/>
                <a:uFillTx/>
                <a:latin typeface="Calibri Light" panose="020F0302020204030204"/>
                <a:ea typeface="+mj-ea"/>
                <a:cs typeface="+mj-cs"/>
              </a:rPr>
              <a:t>How belief in student potential influences innovative curriculum design and teacher collaboration</a:t>
            </a:r>
          </a:p>
        </p:txBody>
      </p:sp>
    </p:spTree>
    <p:extLst>
      <p:ext uri="{BB962C8B-B14F-4D97-AF65-F5344CB8AC3E}">
        <p14:creationId xmlns:p14="http://schemas.microsoft.com/office/powerpoint/2010/main" val="233955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E7BB8-B043-9071-6215-DF77AB7D44A7}"/>
              </a:ext>
            </a:extLst>
          </p:cNvPr>
          <p:cNvSpPr txBox="1"/>
          <p:nvPr/>
        </p:nvSpPr>
        <p:spPr>
          <a:xfrm>
            <a:off x="954155" y="1215890"/>
            <a:ext cx="10078279" cy="43088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82F2D"/>
                </a:solidFill>
                <a:effectLst/>
                <a:uLnTx/>
                <a:uFillTx/>
                <a:latin typeface="Helvetica" pitchFamily="2" charset="0"/>
                <a:ea typeface="+mn-ea"/>
                <a:cs typeface="+mn-cs"/>
              </a:rPr>
              <a:t>Acknowledgement of Inclusion</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b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We acknowledge and respect </a:t>
            </a:r>
            <a:b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b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all members of our community.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We respect our diversity and uphold our school values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so that everyone has the right to learn and feel safe, </a:t>
            </a:r>
            <a:b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br>
            <a:r>
              <a:rPr kumimoji="0" lang="en-US" sz="2200" b="0" i="0" u="none" strike="noStrike" kern="1200" cap="none" spc="0" normalizeH="0" baseline="0" noProof="0" dirty="0">
                <a:ln>
                  <a:noFill/>
                </a:ln>
                <a:solidFill>
                  <a:srgbClr val="000000"/>
                </a:solidFill>
                <a:effectLst/>
                <a:uLnTx/>
                <a:uFillTx/>
                <a:latin typeface="Helvetica LT Pro Light" panose="020B0303020202020204" pitchFamily="34" charset="77"/>
                <a:ea typeface="+mn-ea"/>
                <a:cs typeface="+mn-cs"/>
              </a:rPr>
              <a:t>regardless</a:t>
            </a: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 of race, culture, identity, ability or religion.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82F2D"/>
                </a:solidFill>
                <a:effectLst/>
                <a:uLnTx/>
                <a:uFillTx/>
                <a:latin typeface="Helvetica LT Pro Light" panose="020B0303020202020204" pitchFamily="34" charset="77"/>
                <a:ea typeface="+mn-ea"/>
                <a:cs typeface="+mn-cs"/>
              </a:rPr>
              <a:t>We are a proud community of inclusion.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382F2D"/>
              </a:solidFill>
              <a:effectLst/>
              <a:uLnTx/>
              <a:uFillTx/>
              <a:latin typeface="Helvetica LT Pro" panose="020B0504020202020204" pitchFamily="34" charset="77"/>
              <a:ea typeface="+mn-ea"/>
              <a:cs typeface="+mn-cs"/>
            </a:endParaRPr>
          </a:p>
        </p:txBody>
      </p:sp>
    </p:spTree>
    <p:extLst>
      <p:ext uri="{BB962C8B-B14F-4D97-AF65-F5344CB8AC3E}">
        <p14:creationId xmlns:p14="http://schemas.microsoft.com/office/powerpoint/2010/main" val="314937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740B-001D-3786-415D-2D986817C5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4D35A1-12FB-E561-E381-33551AE49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988" y="573741"/>
            <a:ext cx="3630605" cy="4776399"/>
          </a:xfrm>
          <a:prstGeom prst="rect">
            <a:avLst/>
          </a:prstGeom>
        </p:spPr>
      </p:pic>
      <p:sp>
        <p:nvSpPr>
          <p:cNvPr id="5" name="TextBox 4">
            <a:extLst>
              <a:ext uri="{FF2B5EF4-FFF2-40B4-BE49-F238E27FC236}">
                <a16:creationId xmlns:a16="http://schemas.microsoft.com/office/drawing/2014/main" id="{D9809F01-23D8-9693-925F-2BCB376D1CD2}"/>
              </a:ext>
            </a:extLst>
          </p:cNvPr>
          <p:cNvSpPr txBox="1"/>
          <p:nvPr/>
        </p:nvSpPr>
        <p:spPr>
          <a:xfrm>
            <a:off x="1339702" y="-1137683"/>
            <a:ext cx="5263117" cy="858459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Ivanhoe Grammar School</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One School </a:t>
            </a: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 </a:t>
            </a:r>
            <a:r>
              <a:rPr kumimoji="0" lang="en-AU" sz="20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Three Campuses</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Coeducational Independent School</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ELC • Year 12</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Established 1915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Welcoming international students since 1941</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Onsite Intensive English Language Program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NEAS Quality Endorsement • 27 years</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VCE • International Baccalaureate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2026 Australian School of Character • Developing young people of character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0" i="1"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Our belief in student potential drives innovative curriculum design and deep teacher collaboration.   </a:t>
            </a: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165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9726B-73CA-754F-D679-9803E4DD1A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5E8E8A9-7BF3-198C-202C-C824FC7AE810}"/>
              </a:ext>
            </a:extLst>
          </p:cNvPr>
          <p:cNvPicPr>
            <a:picLocks noChangeAspect="1"/>
          </p:cNvPicPr>
          <p:nvPr/>
        </p:nvPicPr>
        <p:blipFill>
          <a:blip r:embed="rId3"/>
          <a:stretch>
            <a:fillRect/>
          </a:stretch>
        </p:blipFill>
        <p:spPr>
          <a:xfrm>
            <a:off x="4195482" y="62753"/>
            <a:ext cx="4697506" cy="6084611"/>
          </a:xfrm>
          <a:prstGeom prst="rect">
            <a:avLst/>
          </a:prstGeom>
        </p:spPr>
      </p:pic>
      <p:sp>
        <p:nvSpPr>
          <p:cNvPr id="8" name="TextBox 7">
            <a:extLst>
              <a:ext uri="{FF2B5EF4-FFF2-40B4-BE49-F238E27FC236}">
                <a16:creationId xmlns:a16="http://schemas.microsoft.com/office/drawing/2014/main" id="{49B7F59F-2910-E69D-8129-9C036616D66D}"/>
              </a:ext>
            </a:extLst>
          </p:cNvPr>
          <p:cNvSpPr txBox="1"/>
          <p:nvPr/>
        </p:nvSpPr>
        <p:spPr>
          <a:xfrm>
            <a:off x="340659" y="1703039"/>
            <a:ext cx="2850776" cy="2804037"/>
          </a:xfrm>
          <a:prstGeom prst="rect">
            <a:avLst/>
          </a:prstGeom>
          <a:noFill/>
        </p:spPr>
        <p:txBody>
          <a:bodyPr wrap="square">
            <a:spAutoFit/>
          </a:bodyPr>
          <a:lstStyle/>
          <a:p>
            <a:pPr>
              <a:lnSpc>
                <a:spcPct val="115000"/>
              </a:lnSpc>
              <a:spcAft>
                <a:spcPts val="800"/>
              </a:spcAft>
              <a:buNone/>
            </a:pPr>
            <a:r>
              <a:rPr lang="en-AU" sz="4800" kern="100" dirty="0">
                <a:effectLst/>
                <a:latin typeface="Aptos" panose="020B0004020202020204" pitchFamily="34" charset="0"/>
                <a:ea typeface="DengXian" panose="02010600030101010101" pitchFamily="2" charset="-122"/>
                <a:cs typeface="Times New Roman" panose="02020603050405020304" pitchFamily="18" charset="0"/>
              </a:rPr>
              <a:t>Ivanhoe </a:t>
            </a:r>
            <a:endParaRPr lang="en-AU" sz="12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AU" sz="4800" kern="100" dirty="0">
                <a:effectLst/>
                <a:latin typeface="Aptos" panose="020B0004020202020204" pitchFamily="34" charset="0"/>
                <a:ea typeface="DengXian" panose="02010600030101010101" pitchFamily="2" charset="-122"/>
                <a:cs typeface="Times New Roman" panose="02020603050405020304" pitchFamily="18" charset="0"/>
              </a:rPr>
              <a:t>Learner </a:t>
            </a:r>
            <a:endParaRPr lang="en-AU" sz="12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buNone/>
            </a:pPr>
            <a:r>
              <a:rPr lang="en-AU" sz="4800" kern="100" dirty="0">
                <a:effectLst/>
                <a:latin typeface="Aptos" panose="020B0004020202020204" pitchFamily="34" charset="0"/>
                <a:ea typeface="DengXian" panose="02010600030101010101" pitchFamily="2" charset="-122"/>
                <a:cs typeface="Times New Roman" panose="02020603050405020304" pitchFamily="18" charset="0"/>
              </a:rPr>
              <a:t>Attributes </a:t>
            </a:r>
            <a:endParaRPr lang="en-AU" sz="1200" kern="100" dirty="0">
              <a:effectLst/>
              <a:latin typeface="Aptos" panose="020B00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1532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6FAB-F5FF-99F8-A290-C236414217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E81A31-A040-F618-1339-2B19EF09854F}"/>
              </a:ext>
            </a:extLst>
          </p:cNvPr>
          <p:cNvSpPr txBox="1"/>
          <p:nvPr/>
        </p:nvSpPr>
        <p:spPr>
          <a:xfrm>
            <a:off x="899304" y="617590"/>
            <a:ext cx="10944764" cy="66171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How does belief influence learning design?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4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Academic achievement and student wellbeing are interdependent, with improvements in one strengthening outcomes in the other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Belief thrives through student centred connection, when students     feel known, valued and supported by their teachers, peers and community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In calm, purposeful and inclusive learning environments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1278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7CA81-28AA-272F-617F-1AA4BD6E6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D829F-DC3E-631F-17D4-76A7C267B022}"/>
              </a:ext>
            </a:extLst>
          </p:cNvPr>
          <p:cNvSpPr>
            <a:spLocks noGrp="1"/>
          </p:cNvSpPr>
          <p:nvPr>
            <p:ph type="ctrTitle"/>
          </p:nvPr>
        </p:nvSpPr>
        <p:spPr>
          <a:xfrm>
            <a:off x="1638300" y="3056671"/>
            <a:ext cx="9144000" cy="2387600"/>
          </a:xfrm>
        </p:spPr>
        <p:txBody>
          <a:bodyPr>
            <a:normAutofit/>
          </a:bodyPr>
          <a:lstStyle/>
          <a:p>
            <a:br>
              <a:rPr lang="en-AU" sz="4000"/>
            </a:br>
            <a:r>
              <a:rPr lang="en-AU">
                <a:solidFill>
                  <a:schemeClr val="bg1"/>
                </a:solidFill>
              </a:rPr>
              <a:t>n national qualifications</a:t>
            </a:r>
          </a:p>
        </p:txBody>
      </p:sp>
      <p:sp>
        <p:nvSpPr>
          <p:cNvPr id="3" name="TextBox 2">
            <a:extLst>
              <a:ext uri="{FF2B5EF4-FFF2-40B4-BE49-F238E27FC236}">
                <a16:creationId xmlns:a16="http://schemas.microsoft.com/office/drawing/2014/main" id="{A2289509-E5BD-43AA-D317-EB90B1B3DA14}"/>
              </a:ext>
            </a:extLst>
          </p:cNvPr>
          <p:cNvSpPr txBox="1"/>
          <p:nvPr/>
        </p:nvSpPr>
        <p:spPr>
          <a:xfrm>
            <a:off x="802850" y="524940"/>
            <a:ext cx="4369356" cy="5079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B7757385-C576-AB02-0CD8-C70845A078F5}"/>
              </a:ext>
            </a:extLst>
          </p:cNvPr>
          <p:cNvSpPr txBox="1"/>
          <p:nvPr/>
        </p:nvSpPr>
        <p:spPr>
          <a:xfrm>
            <a:off x="772733" y="831761"/>
            <a:ext cx="10485549"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000000"/>
                </a:solidFill>
                <a:latin typeface="Avenir Next LT Pro Light"/>
                <a:ea typeface="Segoe UI"/>
                <a:cs typeface="Segoe UI"/>
              </a:rPr>
              <a:t>From Aspiration to Action</a:t>
            </a:r>
            <a:r>
              <a:rPr lang="en-US" sz="2800" b="1">
                <a:solidFill>
                  <a:srgbClr val="000000"/>
                </a:solidFill>
                <a:latin typeface="Biome"/>
                <a:ea typeface="Segoe UI"/>
                <a:cs typeface="Segoe UI"/>
              </a:rPr>
              <a:t>:</a:t>
            </a:r>
            <a:r>
              <a:rPr lang="en-US" sz="2800">
                <a:solidFill>
                  <a:srgbClr val="000000"/>
                </a:solidFill>
                <a:latin typeface="Biome"/>
                <a:ea typeface="Segoe UI"/>
                <a:cs typeface="Segoe UI"/>
              </a:rPr>
              <a:t>            </a:t>
            </a:r>
            <a:r>
              <a:rPr lang="en-US" sz="2800" i="1">
                <a:solidFill>
                  <a:srgbClr val="000000"/>
                </a:solidFill>
                <a:latin typeface="Avenir Next LT Pro Light"/>
                <a:ea typeface="Segoe UI"/>
                <a:cs typeface="Segoe UI"/>
              </a:rPr>
              <a:t>Leveraging Quality assurance frameworks to Build Authentic Belief in Learner Outcomes</a:t>
            </a:r>
            <a:r>
              <a:rPr sz="2800" b="0" i="1">
                <a:solidFill>
                  <a:srgbClr val="000000"/>
                </a:solidFill>
                <a:latin typeface="Avenir Next LT Pro Light"/>
                <a:ea typeface="Biome"/>
                <a:cs typeface="Biome"/>
              </a:rPr>
              <a:t>​</a:t>
            </a:r>
            <a:endParaRPr lang="en-US" i="1">
              <a:latin typeface="Avenir Next LT Pro Light"/>
            </a:endParaRPr>
          </a:p>
          <a:p>
            <a:pPr algn="ctr"/>
            <a:endParaRPr lang="en-US"/>
          </a:p>
        </p:txBody>
      </p:sp>
      <p:pic>
        <p:nvPicPr>
          <p:cNvPr id="5" name="Picture 4" descr="Closed Theater Curtains">
            <a:extLst>
              <a:ext uri="{FF2B5EF4-FFF2-40B4-BE49-F238E27FC236}">
                <a16:creationId xmlns:a16="http://schemas.microsoft.com/office/drawing/2014/main" id="{18ECAED4-BED1-B9ED-48D5-5E4235E584D4}"/>
              </a:ext>
            </a:extLst>
          </p:cNvPr>
          <p:cNvPicPr>
            <a:picLocks noChangeAspect="1"/>
          </p:cNvPicPr>
          <p:nvPr/>
        </p:nvPicPr>
        <p:blipFill>
          <a:blip r:embed="rId3"/>
          <a:stretch>
            <a:fillRect/>
          </a:stretch>
        </p:blipFill>
        <p:spPr>
          <a:xfrm>
            <a:off x="744946" y="2090620"/>
            <a:ext cx="4465947" cy="3924441"/>
          </a:xfrm>
          <a:prstGeom prst="rect">
            <a:avLst/>
          </a:prstGeom>
        </p:spPr>
      </p:pic>
      <p:sp>
        <p:nvSpPr>
          <p:cNvPr id="6" name="TextBox 5">
            <a:extLst>
              <a:ext uri="{FF2B5EF4-FFF2-40B4-BE49-F238E27FC236}">
                <a16:creationId xmlns:a16="http://schemas.microsoft.com/office/drawing/2014/main" id="{BA99EBCB-3D7C-277A-6437-91F51AA3526F}"/>
              </a:ext>
            </a:extLst>
          </p:cNvPr>
          <p:cNvSpPr txBox="1"/>
          <p:nvPr/>
        </p:nvSpPr>
        <p:spPr>
          <a:xfrm>
            <a:off x="5419860" y="1915732"/>
            <a:ext cx="60960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C00000"/>
                </a:solidFill>
                <a:latin typeface="Avenir Next LT Pro Light"/>
                <a:ea typeface="Segoe UI"/>
                <a:cs typeface="Segoe UI"/>
              </a:rPr>
              <a:t>Speaker One:</a:t>
            </a:r>
            <a:r>
              <a:rPr lang="en-US" sz="1400" b="1" dirty="0">
                <a:solidFill>
                  <a:srgbClr val="C00000"/>
                </a:solidFill>
                <a:latin typeface="Avenir Next LT Pro Light"/>
                <a:ea typeface="Segoe UI"/>
                <a:cs typeface="Segoe UI"/>
              </a:rPr>
              <a:t> </a:t>
            </a:r>
            <a:r>
              <a:rPr lang="en-US" sz="1400" b="0" i="0">
                <a:solidFill>
                  <a:srgbClr val="C00000"/>
                </a:solidFill>
                <a:latin typeface="Avenir Next LT Pro Light"/>
                <a:ea typeface="Segoe UI"/>
                <a:cs typeface="Segoe UI"/>
              </a:rPr>
              <a:t>​</a:t>
            </a:r>
          </a:p>
          <a:p>
            <a:pPr algn="ctr"/>
            <a:r>
              <a:rPr lang="en-US" sz="2800">
                <a:solidFill>
                  <a:srgbClr val="C00000"/>
                </a:solidFill>
                <a:latin typeface="Avenir Next LT Pro Light"/>
                <a:ea typeface="Segoe UI"/>
                <a:cs typeface="Segoe UI"/>
              </a:rPr>
              <a:t>Jo Kwai </a:t>
            </a:r>
            <a:r>
              <a:rPr lang="en-US" sz="2800" b="0" i="0">
                <a:solidFill>
                  <a:srgbClr val="C00000"/>
                </a:solidFill>
                <a:latin typeface="Avenir Next LT Pro Light"/>
                <a:ea typeface="Segoe UI"/>
                <a:cs typeface="Segoe UI"/>
              </a:rPr>
              <a:t>​</a:t>
            </a:r>
          </a:p>
          <a:p>
            <a:pPr algn="ctr"/>
            <a:r>
              <a:rPr lang="en-US" b="1">
                <a:solidFill>
                  <a:srgbClr val="000000"/>
                </a:solidFill>
                <a:latin typeface="Avenir Next LT Pro Light"/>
                <a:ea typeface="Segoe UI"/>
                <a:cs typeface="Segoe UI"/>
              </a:rPr>
              <a:t>Curriculum Leader Assistant; Overseas Student Coordinator; EALD Yr 9 Yr 11, Secondary School, St Peters Lutheran College, Brisbane</a:t>
            </a:r>
            <a:r>
              <a:rPr lang="en-US" b="0" i="0">
                <a:solidFill>
                  <a:srgbClr val="000000"/>
                </a:solidFill>
                <a:latin typeface="Avenir Next LT Pro Light"/>
                <a:ea typeface="Segoe UI"/>
                <a:cs typeface="Segoe UI"/>
              </a:rPr>
              <a:t>​</a:t>
            </a:r>
          </a:p>
          <a:p>
            <a:pPr algn="l" rtl="0"/>
            <a:endParaRPr lang="en-US" b="0" i="0">
              <a:solidFill>
                <a:srgbClr val="000000"/>
              </a:solidFill>
              <a:latin typeface="Avenir Next LT Pro Light"/>
              <a:ea typeface="Segoe UI"/>
              <a:cs typeface="Segoe UI"/>
            </a:endParaRPr>
          </a:p>
          <a:p>
            <a:pPr algn="l" rtl="0"/>
            <a:r>
              <a:rPr lang="en-US" sz="1400" b="0" i="0">
                <a:solidFill>
                  <a:srgbClr val="000000"/>
                </a:solidFill>
                <a:latin typeface="Avenir Next LT Pro Light"/>
                <a:ea typeface="Segoe UI"/>
                <a:cs typeface="Segoe UI"/>
              </a:rPr>
              <a:t>​</a:t>
            </a:r>
          </a:p>
          <a:p>
            <a:r>
              <a:rPr lang="en-US" b="1">
                <a:solidFill>
                  <a:srgbClr val="C00000"/>
                </a:solidFill>
                <a:latin typeface="Avenir Next LT Pro Light"/>
                <a:ea typeface="Segoe UI"/>
                <a:cs typeface="Segoe UI"/>
              </a:rPr>
              <a:t>The Regulator's Lens  </a:t>
            </a:r>
            <a:r>
              <a:rPr lang="en-US" b="1">
                <a:solidFill>
                  <a:srgbClr val="000000"/>
                </a:solidFill>
                <a:latin typeface="Avenir Next LT Pro Light"/>
                <a:ea typeface="Segoe UI"/>
                <a:cs typeface="Segoe UI"/>
              </a:rPr>
              <a:t>How compliance standards are the backbone of integrity, building essential belief in national qualifications. </a:t>
            </a:r>
            <a:endParaRPr lang="en-US"/>
          </a:p>
          <a:p>
            <a:r>
              <a:rPr lang="en-US" sz="1400" b="0" i="0">
                <a:solidFill>
                  <a:srgbClr val="000000"/>
                </a:solidFill>
                <a:latin typeface="Avenir Next LT Pro Light"/>
                <a:ea typeface="Segoe UI"/>
                <a:cs typeface="Segoe UI"/>
              </a:rPr>
              <a:t>​</a:t>
            </a:r>
            <a:endParaRPr lang="en-US"/>
          </a:p>
          <a:p>
            <a:r>
              <a:rPr lang="en-US" sz="1400">
                <a:solidFill>
                  <a:srgbClr val="000000"/>
                </a:solidFill>
                <a:latin typeface="Avenir Next LT Pro Light"/>
                <a:ea typeface="Segoe UI"/>
                <a:cs typeface="Segoe UI"/>
              </a:rPr>
              <a:t>Registered teacher; cross-sectorial educator; ASQA SLG inaugural member; Tuition Protection Scheme (TPS) sitting advisory board member; Founder EA PD Fest. </a:t>
            </a:r>
            <a:r>
              <a:rPr lang="en-US" sz="1400" b="0" i="0">
                <a:solidFill>
                  <a:srgbClr val="000000"/>
                </a:solidFill>
                <a:latin typeface="Avenir Next LT Pro Light"/>
                <a:ea typeface="Segoe UI"/>
                <a:cs typeface="Segoe UI"/>
              </a:rPr>
              <a:t>​</a:t>
            </a:r>
          </a:p>
          <a:p>
            <a:pPr algn="ctr"/>
            <a:endParaRPr lang="en-US"/>
          </a:p>
        </p:txBody>
      </p:sp>
    </p:spTree>
    <p:extLst>
      <p:ext uri="{BB962C8B-B14F-4D97-AF65-F5344CB8AC3E}">
        <p14:creationId xmlns:p14="http://schemas.microsoft.com/office/powerpoint/2010/main" val="74663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6FB476-5E28-21A2-A4F1-5E1BE813A879}"/>
              </a:ext>
            </a:extLst>
          </p:cNvPr>
          <p:cNvSpPr txBox="1"/>
          <p:nvPr/>
        </p:nvSpPr>
        <p:spPr>
          <a:xfrm>
            <a:off x="1061049" y="319176"/>
            <a:ext cx="8080794" cy="6329553"/>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4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How to support belief in student learning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0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Mentor Program </a:t>
            </a:r>
            <a:endParaRPr kumimoji="0" lang="en-AU" sz="20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18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Mentor</a:t>
            </a:r>
            <a:r>
              <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 the first port of call for their students, they know their students as individuals, they know their strengths, interests and learning needs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18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Mentors</a:t>
            </a:r>
            <a:r>
              <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 help students to build predictable routines and set clear expectations allowing students to feel safe to participate in their learning</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18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Mentor</a:t>
            </a:r>
            <a:r>
              <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 remains the same for Senior Years – vertical structure Years 10 -12 </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All students have regular 1:1 </a:t>
            </a:r>
            <a:r>
              <a:rPr kumimoji="0" lang="en-AU" sz="18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Mentor Meetings </a:t>
            </a:r>
            <a:r>
              <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to discuss their learning journey and set learning goals (amongst a myriad of other things!) </a:t>
            </a:r>
          </a:p>
          <a:p>
            <a:pPr lvl="0" defTabSz="457200">
              <a:lnSpc>
                <a:spcPct val="115000"/>
              </a:lnSpc>
              <a:spcAft>
                <a:spcPts val="800"/>
              </a:spcAft>
              <a:defRPr/>
            </a:pPr>
            <a:r>
              <a:rPr lang="en-AU" b="1"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Student Futures Program</a:t>
            </a: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 </a:t>
            </a:r>
          </a:p>
          <a:p>
            <a:pPr lvl="0" defTabSz="457200">
              <a:lnSpc>
                <a:spcPct val="115000"/>
              </a:lnSpc>
              <a:spcAft>
                <a:spcPts val="800"/>
              </a:spcAf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Regular meetings throughout SY with Mentors, Director of Student Futures, Student Pathways Coordinator - subject selection, support, guidance, tertiary aspirations  </a:t>
            </a:r>
          </a:p>
          <a:p>
            <a:pPr lvl="0" defTabSz="457200">
              <a:lnSpc>
                <a:spcPct val="115000"/>
              </a:lnSpc>
              <a:spcAft>
                <a:spcPts val="800"/>
              </a:spcAf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Futures Expo</a:t>
            </a:r>
          </a:p>
          <a:p>
            <a:pPr lvl="0" defTabSz="457200">
              <a:lnSpc>
                <a:spcPct val="115000"/>
              </a:lnSpc>
              <a:spcAft>
                <a:spcPts val="800"/>
              </a:spcAf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Tertiary Options Session for International Students </a:t>
            </a: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p:txBody>
      </p:sp>
    </p:spTree>
    <p:extLst>
      <p:ext uri="{BB962C8B-B14F-4D97-AF65-F5344CB8AC3E}">
        <p14:creationId xmlns:p14="http://schemas.microsoft.com/office/powerpoint/2010/main" val="119306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C8B93-97C9-0E61-AF31-3CF2F192C920}"/>
              </a:ext>
            </a:extLst>
          </p:cNvPr>
          <p:cNvSpPr txBox="1"/>
          <p:nvPr/>
        </p:nvSpPr>
        <p:spPr>
          <a:xfrm>
            <a:off x="1290918" y="600635"/>
            <a:ext cx="7853082" cy="6522940"/>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1800" b="1"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Ac</a:t>
            </a:r>
            <a:r>
              <a:rPr lang="en-AU" b="1" kern="100" dirty="0" err="1">
                <a:solidFill>
                  <a:srgbClr val="000000"/>
                </a:solidFill>
                <a:latin typeface="Helvetica" panose="020B0604020202020204" pitchFamily="34" charset="0"/>
                <a:ea typeface="DengXian" panose="02010600030101010101" pitchFamily="2" charset="-122"/>
                <a:cs typeface="Helvetica" panose="020B0604020202020204" pitchFamily="34" charset="0"/>
              </a:rPr>
              <a:t>ademic</a:t>
            </a:r>
            <a:r>
              <a:rPr lang="en-AU" b="1"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 Extension Program </a:t>
            </a:r>
          </a:p>
          <a:p>
            <a:pPr marL="0" marR="0" lvl="0" indent="0" algn="l" defTabSz="457200" rtl="0" eaLnBrk="1" fontAlgn="auto" latinLnBrk="0" hangingPunct="1">
              <a:lnSpc>
                <a:spcPct val="115000"/>
              </a:lnSpc>
              <a:spcBef>
                <a:spcPts val="0"/>
              </a:spcBef>
              <a:spcAft>
                <a:spcPts val="800"/>
              </a:spcAft>
              <a:buClrTx/>
              <a:buSzTx/>
              <a:buFontTx/>
              <a:buNone/>
              <a:tabLs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Boost classes </a:t>
            </a:r>
          </a:p>
          <a:p>
            <a:pPr marL="0" marR="0" lvl="0" indent="0" algn="l" defTabSz="457200" rtl="0" eaLnBrk="1" fontAlgn="auto" latinLnBrk="0" hangingPunct="1">
              <a:lnSpc>
                <a:spcPct val="115000"/>
              </a:lnSpc>
              <a:spcBef>
                <a:spcPts val="0"/>
              </a:spcBef>
              <a:spcAft>
                <a:spcPts val="800"/>
              </a:spcAft>
              <a:buClrTx/>
              <a:buSzTx/>
              <a:buFontTx/>
              <a:buNone/>
              <a:tabLs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Academic Tracking </a:t>
            </a:r>
          </a:p>
          <a:p>
            <a:pPr marL="0" marR="0" lvl="0" indent="0" algn="l" defTabSz="457200" rtl="0" eaLnBrk="1" fontAlgn="auto" latinLnBrk="0" hangingPunct="1">
              <a:lnSpc>
                <a:spcPct val="115000"/>
              </a:lnSpc>
              <a:spcBef>
                <a:spcPts val="0"/>
              </a:spcBef>
              <a:spcAft>
                <a:spcPts val="800"/>
              </a:spcAft>
              <a:buClrTx/>
              <a:buSzTx/>
              <a:buFontTx/>
              <a:buNone/>
              <a:tabLst/>
              <a:defRPr/>
            </a:pPr>
            <a:r>
              <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rPr>
              <a:t>Evening study sessions </a:t>
            </a:r>
          </a:p>
          <a:p>
            <a:pPr defTabSz="457200">
              <a:lnSpc>
                <a:spcPct val="115000"/>
              </a:lnSpc>
              <a:spcAft>
                <a:spcPts val="800"/>
              </a:spcAft>
              <a:defRPr/>
            </a:pPr>
            <a:r>
              <a:rPr lang="en-AU" b="1" dirty="0">
                <a:solidFill>
                  <a:srgbClr val="000000"/>
                </a:solidFill>
                <a:latin typeface="Helvetica" panose="020B0604020202020204" pitchFamily="34" charset="0"/>
                <a:cs typeface="Helvetica" panose="020B0604020202020204" pitchFamily="34" charset="0"/>
              </a:rPr>
              <a:t>Academic Wellbeing Enhancement (AWE) </a:t>
            </a:r>
          </a:p>
          <a:p>
            <a:pPr defTabSz="457200">
              <a:lnSpc>
                <a:spcPct val="115000"/>
              </a:lnSpc>
              <a:spcAft>
                <a:spcPts val="800"/>
              </a:spcAft>
              <a:defRPr/>
            </a:pPr>
            <a:r>
              <a:rPr lang="en-AU" dirty="0">
                <a:solidFill>
                  <a:srgbClr val="000000"/>
                </a:solidFill>
                <a:latin typeface="Helvetica" panose="020B0604020202020204" pitchFamily="34" charset="0"/>
                <a:cs typeface="Helvetica" panose="020B0604020202020204" pitchFamily="34" charset="0"/>
              </a:rPr>
              <a:t>Weekly timetabled classes for Year 11/12 (Year 10 extension)</a:t>
            </a:r>
            <a:endPar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endParaRPr>
          </a:p>
          <a:p>
            <a:pPr lvl="0" defTabSz="457200">
              <a:defRPr/>
            </a:pPr>
            <a:endParaRPr lang="en-AU" b="1" dirty="0">
              <a:solidFill>
                <a:srgbClr val="000000"/>
              </a:solidFill>
              <a:latin typeface="Helvetica" panose="020B0604020202020204" pitchFamily="34" charset="0"/>
              <a:cs typeface="Helvetica" panose="020B0604020202020204" pitchFamily="34" charset="0"/>
            </a:endParaRPr>
          </a:p>
          <a:p>
            <a:pPr lvl="0" defTabSz="457200">
              <a:defRPr/>
            </a:pPr>
            <a:r>
              <a:rPr lang="en-AU" b="1" dirty="0">
                <a:solidFill>
                  <a:srgbClr val="000000"/>
                </a:solidFill>
                <a:latin typeface="Helvetica" panose="020B0604020202020204" pitchFamily="34" charset="0"/>
                <a:cs typeface="Helvetica" panose="020B0604020202020204" pitchFamily="34" charset="0"/>
              </a:rPr>
              <a:t>Alumni Tutor Program </a:t>
            </a:r>
          </a:p>
          <a:p>
            <a:pPr lvl="0" defTabSz="457200">
              <a:defRPr/>
            </a:pPr>
            <a:r>
              <a:rPr lang="en-AU" dirty="0">
                <a:solidFill>
                  <a:srgbClr val="000000"/>
                </a:solidFill>
                <a:latin typeface="Helvetica" panose="020B0604020202020204" pitchFamily="34" charset="0"/>
                <a:cs typeface="Helvetica" panose="020B0604020202020204" pitchFamily="34" charset="0"/>
              </a:rPr>
              <a:t>Two sessions per week after school </a:t>
            </a:r>
          </a:p>
          <a:p>
            <a:pPr lvl="0" defTabSz="457200">
              <a:defRPr/>
            </a:pPr>
            <a:endParaRPr lang="en-AU" dirty="0">
              <a:solidFill>
                <a:srgbClr val="000000"/>
              </a:solidFill>
              <a:latin typeface="Helvetica" panose="020B0604020202020204" pitchFamily="34" charset="0"/>
              <a:cs typeface="Helvetica" panose="020B0604020202020204" pitchFamily="34" charset="0"/>
            </a:endParaRPr>
          </a:p>
          <a:p>
            <a:pPr lvl="0" defTabSz="457200">
              <a:defRPr/>
            </a:pPr>
            <a:r>
              <a:rPr lang="en-AU" b="1" dirty="0">
                <a:solidFill>
                  <a:srgbClr val="000000"/>
                </a:solidFill>
                <a:latin typeface="Helvetica" panose="020B0604020202020204" pitchFamily="34" charset="0"/>
                <a:cs typeface="Helvetica" panose="020B0604020202020204" pitchFamily="34" charset="0"/>
              </a:rPr>
              <a:t>International Student Mentor Program </a:t>
            </a:r>
          </a:p>
          <a:p>
            <a:pPr lvl="0" defTabSz="457200">
              <a:defRPr/>
            </a:pPr>
            <a:r>
              <a:rPr lang="en-AU" dirty="0">
                <a:solidFill>
                  <a:srgbClr val="000000"/>
                </a:solidFill>
                <a:latin typeface="Helvetica" panose="020B0604020202020204" pitchFamily="34" charset="0"/>
                <a:cs typeface="Helvetica" panose="020B0604020202020204" pitchFamily="34" charset="0"/>
              </a:rPr>
              <a:t>Government recognition as Best Practice International Student Engagement Project </a:t>
            </a:r>
          </a:p>
          <a:p>
            <a:pPr lvl="0" defTabSz="457200">
              <a:defRPr/>
            </a:pPr>
            <a:endParaRPr lang="en-AU" dirty="0">
              <a:solidFill>
                <a:srgbClr val="000000"/>
              </a:solidFill>
              <a:latin typeface="Helvetica" panose="020B0604020202020204" pitchFamily="34" charset="0"/>
              <a:cs typeface="Helvetica" panose="020B0604020202020204" pitchFamily="34" charset="0"/>
            </a:endParaRPr>
          </a:p>
          <a:p>
            <a:pPr lvl="0" defTabSz="457200">
              <a:defRPr/>
            </a:pPr>
            <a:r>
              <a:rPr lang="en-AU" b="1" dirty="0">
                <a:solidFill>
                  <a:srgbClr val="000000"/>
                </a:solidFill>
                <a:latin typeface="Helvetica" panose="020B0604020202020204" pitchFamily="34" charset="0"/>
                <a:cs typeface="Helvetica" panose="020B0604020202020204" pitchFamily="34" charset="0"/>
              </a:rPr>
              <a:t>In Country Parent Teacher Interviews </a:t>
            </a:r>
          </a:p>
          <a:p>
            <a:pPr lvl="0" defTabSz="457200">
              <a:defRPr/>
            </a:pPr>
            <a:r>
              <a:rPr lang="en-AU" dirty="0">
                <a:solidFill>
                  <a:srgbClr val="000000"/>
                </a:solidFill>
                <a:latin typeface="Helvetica" panose="020B0604020202020204" pitchFamily="34" charset="0"/>
                <a:cs typeface="Helvetica" panose="020B0604020202020204" pitchFamily="34" charset="0"/>
              </a:rPr>
              <a:t>Face to face PTIs in addition to online </a:t>
            </a:r>
          </a:p>
          <a:p>
            <a:pPr marL="0" marR="0" lvl="0" indent="0" algn="l" defTabSz="457200" rtl="0" eaLnBrk="1" fontAlgn="auto" latinLnBrk="0" hangingPunct="1">
              <a:lnSpc>
                <a:spcPct val="115000"/>
              </a:lnSpc>
              <a:spcBef>
                <a:spcPts val="0"/>
              </a:spcBef>
              <a:spcAft>
                <a:spcPts val="800"/>
              </a:spcAft>
              <a:buClrTx/>
              <a:buSzTx/>
              <a:buFontTx/>
              <a:buNone/>
              <a:tabLst/>
              <a:defRPr/>
            </a:pPr>
            <a:endPar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lang="en-AU" kern="100" dirty="0">
              <a:solidFill>
                <a:srgbClr val="000000"/>
              </a:solidFill>
              <a:latin typeface="Helvetica" panose="020B0604020202020204" pitchFamily="34" charset="0"/>
              <a:ea typeface="DengXian" panose="02010600030101010101" pitchFamily="2" charset="-122"/>
              <a:cs typeface="Helvetica" panose="020B0604020202020204" pitchFamily="34" charset="0"/>
            </a:endParaRPr>
          </a:p>
        </p:txBody>
      </p:sp>
    </p:spTree>
    <p:extLst>
      <p:ext uri="{BB962C8B-B14F-4D97-AF65-F5344CB8AC3E}">
        <p14:creationId xmlns:p14="http://schemas.microsoft.com/office/powerpoint/2010/main" val="283844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F803D5AB-60EE-46DE-8B6F-D58D67085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493" y="5918069"/>
            <a:ext cx="1442358" cy="604653"/>
          </a:xfrm>
          <a:prstGeom prst="rect">
            <a:avLst/>
          </a:prstGeom>
        </p:spPr>
      </p:pic>
      <p:sp>
        <p:nvSpPr>
          <p:cNvPr id="6" name="TextBox 5">
            <a:extLst>
              <a:ext uri="{FF2B5EF4-FFF2-40B4-BE49-F238E27FC236}">
                <a16:creationId xmlns:a16="http://schemas.microsoft.com/office/drawing/2014/main" id="{BD82A6A4-B9A3-61C5-D792-024FB8C9EB27}"/>
              </a:ext>
            </a:extLst>
          </p:cNvPr>
          <p:cNvSpPr txBox="1"/>
          <p:nvPr/>
        </p:nvSpPr>
        <p:spPr>
          <a:xfrm>
            <a:off x="934166" y="945457"/>
            <a:ext cx="10098506"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30000" noProof="0" dirty="0">
                <a:ln>
                  <a:noFill/>
                </a:ln>
                <a:solidFill>
                  <a:srgbClr val="000000"/>
                </a:solidFill>
                <a:effectLst/>
                <a:uLnTx/>
                <a:uFillTx/>
                <a:latin typeface="Calibri" panose="020F0502020204030204"/>
                <a:ea typeface="+mn-ea"/>
                <a:cs typeface="Arial" panose="020B0604020202020204" pitchFamily="34" charset="0"/>
              </a:rPr>
              <a:t>How can collaboration enhance learning?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30000" noProof="0" dirty="0">
                <a:ln>
                  <a:noFill/>
                </a:ln>
                <a:solidFill>
                  <a:srgbClr val="000000"/>
                </a:solidFill>
                <a:effectLst/>
                <a:uLnTx/>
                <a:uFillTx/>
                <a:latin typeface="Calibri" panose="020F0502020204030204"/>
                <a:ea typeface="+mn-ea"/>
                <a:cs typeface="Arial" panose="020B0604020202020204" pitchFamily="34" charset="0"/>
              </a:rPr>
              <a:t>The Ivanhoe Instructional Model </a:t>
            </a:r>
          </a:p>
        </p:txBody>
      </p:sp>
      <p:pic>
        <p:nvPicPr>
          <p:cNvPr id="9" name="Picture 8">
            <a:extLst>
              <a:ext uri="{FF2B5EF4-FFF2-40B4-BE49-F238E27FC236}">
                <a16:creationId xmlns:a16="http://schemas.microsoft.com/office/drawing/2014/main" id="{5ED36804-ECFA-EA40-A184-8650E9249646}"/>
              </a:ext>
            </a:extLst>
          </p:cNvPr>
          <p:cNvPicPr>
            <a:picLocks noChangeAspect="1"/>
          </p:cNvPicPr>
          <p:nvPr/>
        </p:nvPicPr>
        <p:blipFill>
          <a:blip r:embed="rId4"/>
          <a:stretch>
            <a:fillRect/>
          </a:stretch>
        </p:blipFill>
        <p:spPr>
          <a:xfrm>
            <a:off x="1828800" y="2268896"/>
            <a:ext cx="8116711" cy="3477480"/>
          </a:xfrm>
          <a:prstGeom prst="rect">
            <a:avLst/>
          </a:prstGeom>
        </p:spPr>
      </p:pic>
    </p:spTree>
    <p:extLst>
      <p:ext uri="{BB962C8B-B14F-4D97-AF65-F5344CB8AC3E}">
        <p14:creationId xmlns:p14="http://schemas.microsoft.com/office/powerpoint/2010/main" val="115516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AA36C-4B1A-2ABA-391E-01369878E4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ED17A1-E32D-CCC4-9468-8DDDABAF106C}"/>
              </a:ext>
            </a:extLst>
          </p:cNvPr>
          <p:cNvSpPr txBox="1"/>
          <p:nvPr/>
        </p:nvSpPr>
        <p:spPr>
          <a:xfrm>
            <a:off x="3048886" y="-4326783"/>
            <a:ext cx="6097772" cy="146604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 </a:t>
            </a:r>
            <a:r>
              <a:rPr kumimoji="0" lang="en-AU" sz="1000" b="0" i="0" u="none" strike="noStrike" kern="1200" cap="none" spc="0" normalizeH="0" baseline="30000" noProof="0" dirty="0">
                <a:ln>
                  <a:noFill/>
                </a:ln>
                <a:solidFill>
                  <a:srgbClr val="000000"/>
                </a:solidFill>
                <a:effectLst/>
                <a:uLnTx/>
                <a:uFillTx/>
                <a:latin typeface="Trebuchet MS" panose="020B0603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1410F914-2EC5-CDF6-6FD4-9B07BBE2D03F}"/>
              </a:ext>
            </a:extLst>
          </p:cNvPr>
          <p:cNvSpPr txBox="1"/>
          <p:nvPr/>
        </p:nvSpPr>
        <p:spPr>
          <a:xfrm>
            <a:off x="2321859" y="105886"/>
            <a:ext cx="8469786" cy="4174091"/>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p:txBody>
      </p:sp>
      <p:sp>
        <p:nvSpPr>
          <p:cNvPr id="9" name="TextBox 8">
            <a:extLst>
              <a:ext uri="{FF2B5EF4-FFF2-40B4-BE49-F238E27FC236}">
                <a16:creationId xmlns:a16="http://schemas.microsoft.com/office/drawing/2014/main" id="{6AE0192D-CE25-84CA-106D-AC93BFB20DA8}"/>
              </a:ext>
            </a:extLst>
          </p:cNvPr>
          <p:cNvSpPr txBox="1"/>
          <p:nvPr/>
        </p:nvSpPr>
        <p:spPr>
          <a:xfrm>
            <a:off x="3047281" y="3248647"/>
            <a:ext cx="609456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283CE05-996A-A2BB-D288-AD713D2EB2B6}"/>
              </a:ext>
            </a:extLst>
          </p:cNvPr>
          <p:cNvPicPr>
            <a:picLocks noChangeAspect="1"/>
          </p:cNvPicPr>
          <p:nvPr/>
        </p:nvPicPr>
        <p:blipFill>
          <a:blip r:embed="rId2"/>
          <a:stretch>
            <a:fillRect/>
          </a:stretch>
        </p:blipFill>
        <p:spPr>
          <a:xfrm>
            <a:off x="1582220" y="390418"/>
            <a:ext cx="8287921" cy="5700041"/>
          </a:xfrm>
          <a:prstGeom prst="rect">
            <a:avLst/>
          </a:prstGeom>
        </p:spPr>
      </p:pic>
    </p:spTree>
    <p:extLst>
      <p:ext uri="{BB962C8B-B14F-4D97-AF65-F5344CB8AC3E}">
        <p14:creationId xmlns:p14="http://schemas.microsoft.com/office/powerpoint/2010/main" val="416448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0740B-001D-3786-415D-2D986817C5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EF8D5DA-E938-7137-BA77-2B275D32B801}"/>
              </a:ext>
            </a:extLst>
          </p:cNvPr>
          <p:cNvSpPr txBox="1"/>
          <p:nvPr/>
        </p:nvSpPr>
        <p:spPr>
          <a:xfrm>
            <a:off x="675861" y="667911"/>
            <a:ext cx="10233329" cy="45080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Collaboration continued…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Student Care Team and Academic Learning Team Leaders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Director of Academic Learning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Deputy of Academic Learning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Director of AI and Digital Innovation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Director of Evidence Informed Learning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Director of Ivanhoe Institute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Head of Learning Diversity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IB and VCE Coordinators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Head of Academic Extension / Academic Extension Coordinator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Heads of Pedagogy/ Instructional Coaches </a:t>
            </a:r>
          </a:p>
          <a:p>
            <a:pPr marL="0" marR="0" lvl="0" indent="0" algn="l" defTabSz="457200" rtl="0" eaLnBrk="1" fontAlgn="auto" latinLnBrk="0" hangingPunct="1">
              <a:lnSpc>
                <a:spcPct val="115000"/>
              </a:lnSpc>
              <a:spcBef>
                <a:spcPts val="0"/>
              </a:spcBef>
              <a:spcAft>
                <a:spcPts val="800"/>
              </a:spcAft>
              <a:buClrTx/>
              <a:buSzTx/>
              <a:buFontTx/>
              <a:buNone/>
              <a:tabLst/>
              <a:defRPr/>
            </a:pPr>
            <a:endParaRPr kumimoji="0" lang="en-AU" sz="18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endParaRPr>
          </a:p>
        </p:txBody>
      </p:sp>
    </p:spTree>
    <p:extLst>
      <p:ext uri="{BB962C8B-B14F-4D97-AF65-F5344CB8AC3E}">
        <p14:creationId xmlns:p14="http://schemas.microsoft.com/office/powerpoint/2010/main" val="323836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C028-20B3-04E6-081F-34974FA7EB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B42F73-362A-9C55-4C31-B5D7BA9D2779}"/>
              </a:ext>
            </a:extLst>
          </p:cNvPr>
          <p:cNvSpPr txBox="1"/>
          <p:nvPr/>
        </p:nvSpPr>
        <p:spPr>
          <a:xfrm>
            <a:off x="1296063" y="930303"/>
            <a:ext cx="7845949" cy="4611262"/>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400" b="0" i="1"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‘The Ivanhoe Instructional Playbook is a powerful step forward to our commitment to high quality, consistent teaching practice.  It brings clarity to what great teaching looks like at Ivanhoe, evidence-based strategies, and practical tools to support every student…. More than a guide, the Playbook is a living resource that reflects our culture of growth and collaboration’.</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4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Gerard Foley</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4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Principal</a:t>
            </a:r>
          </a:p>
          <a:p>
            <a:pPr marL="0" marR="0" lvl="0" indent="0" algn="l" defTabSz="457200" rtl="0" eaLnBrk="1" fontAlgn="auto" latinLnBrk="0" hangingPunct="1">
              <a:lnSpc>
                <a:spcPct val="115000"/>
              </a:lnSpc>
              <a:spcBef>
                <a:spcPts val="0"/>
              </a:spcBef>
              <a:spcAft>
                <a:spcPts val="800"/>
              </a:spcAft>
              <a:buClrTx/>
              <a:buSzTx/>
              <a:buFontTx/>
              <a:buNone/>
              <a:tabLst/>
              <a:defRPr/>
            </a:pPr>
            <a:r>
              <a:rPr kumimoji="0" lang="en-AU" sz="2400" b="0" i="0" u="none" strike="noStrike" kern="100" cap="none" spc="0" normalizeH="0" baseline="0" noProof="0" dirty="0">
                <a:ln>
                  <a:noFill/>
                </a:ln>
                <a:solidFill>
                  <a:srgbClr val="000000"/>
                </a:solidFill>
                <a:effectLst/>
                <a:uLnTx/>
                <a:uFillTx/>
                <a:latin typeface="Helvetica" panose="020B0604020202020204" pitchFamily="34" charset="0"/>
                <a:ea typeface="DengXian" panose="02010600030101010101" pitchFamily="2" charset="-122"/>
                <a:cs typeface="Helvetica" panose="020B0604020202020204" pitchFamily="34" charset="0"/>
              </a:rPr>
              <a:t>Ivanhoe Grammar School </a:t>
            </a:r>
          </a:p>
        </p:txBody>
      </p:sp>
    </p:spTree>
    <p:extLst>
      <p:ext uri="{BB962C8B-B14F-4D97-AF65-F5344CB8AC3E}">
        <p14:creationId xmlns:p14="http://schemas.microsoft.com/office/powerpoint/2010/main" val="284457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000"/>
          </a:stretch>
        </a:blipFill>
        <a:effectLst/>
      </p:bgPr>
    </p:bg>
    <p:spTree>
      <p:nvGrpSpPr>
        <p:cNvPr id="1" name="">
          <a:extLst>
            <a:ext uri="{FF2B5EF4-FFF2-40B4-BE49-F238E27FC236}">
              <a16:creationId xmlns:a16="http://schemas.microsoft.com/office/drawing/2014/main" id="{9C9CF377-3131-056A-DE67-1A4FFCE8F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6005B-A9E0-7844-6ED4-5F3ABF3CE287}"/>
              </a:ext>
            </a:extLst>
          </p:cNvPr>
          <p:cNvSpPr>
            <a:spLocks noGrp="1"/>
          </p:cNvSpPr>
          <p:nvPr>
            <p:ph type="ctrTitle"/>
          </p:nvPr>
        </p:nvSpPr>
        <p:spPr>
          <a:xfrm>
            <a:off x="1524000" y="2408238"/>
            <a:ext cx="9144000" cy="2387600"/>
          </a:xfrm>
        </p:spPr>
        <p:txBody>
          <a:bodyPr>
            <a:normAutofit fontScale="90000"/>
          </a:bodyPr>
          <a:lstStyle/>
          <a:p>
            <a:r>
              <a:rPr lang="en-AU"/>
              <a:t>Section 3 – The Support Lens</a:t>
            </a:r>
            <a:br>
              <a:rPr lang="en-AU"/>
            </a:br>
            <a:br>
              <a:rPr lang="en-AU" sz="4400" b="1"/>
            </a:br>
            <a:br>
              <a:rPr lang="en-AU" sz="4400" b="1"/>
            </a:br>
            <a:r>
              <a:rPr lang="en-AU" sz="4400"/>
              <a:t>The vital role of connection - pastoral care, intervention planning, and community engagement - in sustaining student belief in their own possibility</a:t>
            </a:r>
          </a:p>
        </p:txBody>
      </p:sp>
    </p:spTree>
    <p:extLst>
      <p:ext uri="{BB962C8B-B14F-4D97-AF65-F5344CB8AC3E}">
        <p14:creationId xmlns:p14="http://schemas.microsoft.com/office/powerpoint/2010/main" val="40730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000"/>
          </a:stretch>
        </a:blipFill>
        <a:effectLst/>
      </p:bgPr>
    </p:bg>
    <p:spTree>
      <p:nvGrpSpPr>
        <p:cNvPr id="1" name="">
          <a:extLst>
            <a:ext uri="{FF2B5EF4-FFF2-40B4-BE49-F238E27FC236}">
              <a16:creationId xmlns:a16="http://schemas.microsoft.com/office/drawing/2014/main" id="{288E3C2F-0781-A8FC-E962-2E8A602CA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0DB90-8C50-4C41-CFB9-1A5673667D58}"/>
              </a:ext>
            </a:extLst>
          </p:cNvPr>
          <p:cNvSpPr>
            <a:spLocks noGrp="1"/>
          </p:cNvSpPr>
          <p:nvPr>
            <p:ph type="ctrTitle"/>
          </p:nvPr>
        </p:nvSpPr>
        <p:spPr>
          <a:xfrm>
            <a:off x="323850" y="4141177"/>
            <a:ext cx="11544300" cy="2387600"/>
          </a:xfrm>
        </p:spPr>
        <p:txBody>
          <a:bodyPr>
            <a:normAutofit fontScale="90000"/>
          </a:bodyPr>
          <a:lstStyle/>
          <a:p>
            <a:r>
              <a:rPr lang="en-AU" sz="3600" b="1"/>
              <a:t>Pastoral Care builds psychological safety → belief</a:t>
            </a:r>
            <a:br>
              <a:rPr lang="en-AU" sz="2200"/>
            </a:br>
            <a:br>
              <a:rPr lang="en-AU" sz="2200"/>
            </a:br>
            <a:r>
              <a:rPr lang="en-AU" sz="2700" b="1"/>
              <a:t>Message:</a:t>
            </a:r>
            <a:r>
              <a:rPr lang="en-AU" sz="2700"/>
              <a:t> Caring environments aren’t ‘soft extras’; they are quality essentials. Psychological safety (knowing you will be respected, guided and protected) is the condition under which effort and persistence—and therefore achievement—can grow.</a:t>
            </a:r>
            <a:br>
              <a:rPr lang="en-AU" sz="2700"/>
            </a:br>
            <a:br>
              <a:rPr lang="en-AU" sz="2700"/>
            </a:br>
            <a:r>
              <a:rPr lang="en-AU" sz="2700" b="1"/>
              <a:t>Practice:</a:t>
            </a:r>
            <a:r>
              <a:rPr lang="en-AU" sz="2700"/>
              <a:t> Make pastoral care </a:t>
            </a:r>
            <a:r>
              <a:rPr lang="en-AU" sz="2700" i="1"/>
              <a:t>visible</a:t>
            </a:r>
            <a:r>
              <a:rPr lang="en-AU" sz="2700"/>
              <a:t> in policy, onboarding, and daily routines (welcome rituals, wellbeing activities, trusted contacts, safety nets).</a:t>
            </a:r>
            <a:br>
              <a:rPr lang="en-AU" sz="2700"/>
            </a:br>
            <a:br>
              <a:rPr lang="en-AU" sz="2700"/>
            </a:br>
            <a:r>
              <a:rPr lang="en-AU" sz="2700" b="1"/>
              <a:t>Hills example:</a:t>
            </a:r>
            <a:r>
              <a:rPr lang="en-AU" sz="2700"/>
              <a:t> Our Student Handbook explicitly positions </a:t>
            </a:r>
            <a:r>
              <a:rPr lang="en-AU" sz="2700" i="1"/>
              <a:t>quality pastoral and academic care</a:t>
            </a:r>
            <a:r>
              <a:rPr lang="en-AU" sz="2700"/>
              <a:t> as central to the learning environment and student wellbeing—signposting contacts, processes and supports from day one. Daily ‘Connection’ class, weekly Wellbeing class (</a:t>
            </a:r>
            <a:r>
              <a:rPr lang="en-AU" sz="2700" err="1"/>
              <a:t>Wellio</a:t>
            </a:r>
            <a:r>
              <a:rPr lang="en-AU" sz="2700"/>
              <a:t>), House activities, Head of Year catch ups, mental health checks (Switch for Schools)</a:t>
            </a:r>
            <a:br>
              <a:rPr lang="en-AU" sz="2700"/>
            </a:br>
            <a:br>
              <a:rPr lang="en-AU" sz="2700"/>
            </a:br>
            <a:r>
              <a:rPr lang="en-AU" sz="2700" b="1"/>
              <a:t>QA tie‑in:</a:t>
            </a:r>
            <a:r>
              <a:rPr lang="en-AU" sz="2700"/>
              <a:t> Treat pastoral care standards as audit items: welfare induction checklists, escalation pathways, and documented outcomes (not just ‘nice to have’ - essential).</a:t>
            </a:r>
            <a:br>
              <a:rPr lang="en-AU"/>
            </a:br>
            <a:endParaRPr lang="en-AU"/>
          </a:p>
        </p:txBody>
      </p:sp>
    </p:spTree>
    <p:extLst>
      <p:ext uri="{BB962C8B-B14F-4D97-AF65-F5344CB8AC3E}">
        <p14:creationId xmlns:p14="http://schemas.microsoft.com/office/powerpoint/2010/main" val="413465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000"/>
          </a:stretch>
        </a:blipFill>
        <a:effectLst/>
      </p:bgPr>
    </p:bg>
    <p:spTree>
      <p:nvGrpSpPr>
        <p:cNvPr id="1" name="">
          <a:extLst>
            <a:ext uri="{FF2B5EF4-FFF2-40B4-BE49-F238E27FC236}">
              <a16:creationId xmlns:a16="http://schemas.microsoft.com/office/drawing/2014/main" id="{F93DD36B-CA15-FA0B-B118-BE7374E39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9493D-BD6C-81BA-3752-3B161CF1112B}"/>
              </a:ext>
            </a:extLst>
          </p:cNvPr>
          <p:cNvSpPr>
            <a:spLocks noGrp="1"/>
          </p:cNvSpPr>
          <p:nvPr>
            <p:ph type="ctrTitle"/>
          </p:nvPr>
        </p:nvSpPr>
        <p:spPr>
          <a:xfrm>
            <a:off x="411773" y="4120540"/>
            <a:ext cx="11368454" cy="2387600"/>
          </a:xfrm>
        </p:spPr>
        <p:txBody>
          <a:bodyPr>
            <a:normAutofit fontScale="90000"/>
          </a:bodyPr>
          <a:lstStyle/>
          <a:p>
            <a:r>
              <a:rPr lang="en-AU" sz="3600" b="1"/>
              <a:t>Intervention Planning converts setbacks → momentum</a:t>
            </a:r>
            <a:br>
              <a:rPr lang="en-AU" sz="2700"/>
            </a:br>
            <a:br>
              <a:rPr lang="en-AU" sz="2700"/>
            </a:br>
            <a:r>
              <a:rPr lang="en-AU" sz="2700" b="1"/>
              <a:t>Message:</a:t>
            </a:r>
            <a:r>
              <a:rPr lang="en-AU" sz="2700"/>
              <a:t> Early, tailored interventions shift the narrative from </a:t>
            </a:r>
            <a:r>
              <a:rPr lang="en-AU" sz="2700" i="1"/>
              <a:t>risk</a:t>
            </a:r>
            <a:r>
              <a:rPr lang="en-AU" sz="2700"/>
              <a:t> to </a:t>
            </a:r>
            <a:r>
              <a:rPr lang="en-AU" sz="2700" i="1"/>
              <a:t>progress</a:t>
            </a:r>
            <a:r>
              <a:rPr lang="en-AU" sz="2700"/>
              <a:t>. When students see a pathway and partners walking it with them, belief is sustained.</a:t>
            </a:r>
            <a:br>
              <a:rPr lang="en-AU" sz="2700"/>
            </a:br>
            <a:br>
              <a:rPr lang="en-AU" sz="2700"/>
            </a:br>
            <a:r>
              <a:rPr lang="en-AU" sz="2700" b="1"/>
              <a:t>Practice:</a:t>
            </a:r>
            <a:r>
              <a:rPr lang="en-AU" sz="2700"/>
              <a:t> Use data‑informed triage (attendance, progress, wellbeing signals) to trigger short, structured plans with one accountable lead, time‑bound goals, and feedback loops.</a:t>
            </a:r>
            <a:br>
              <a:rPr lang="en-AU" sz="2700"/>
            </a:br>
            <a:br>
              <a:rPr lang="en-AU" sz="2700"/>
            </a:br>
            <a:r>
              <a:rPr lang="en-AU" sz="2700" b="1"/>
              <a:t>Hills example:</a:t>
            </a:r>
            <a:r>
              <a:rPr lang="en-AU" sz="2700"/>
              <a:t> We schedule targeted support blocks (EAL/D, sports cohorts, senior study skills) to reduce load on subject teachers while directly lifting learner confidence and attainment—e.g., dedicated periods for Volleyball and Golf students, plus in‑class EAL/D support. Ongoing check ins with students and staff re. progress; added to class Teams so we know what assessments and checkpoints are coming up</a:t>
            </a:r>
            <a:br>
              <a:rPr lang="en-AU" sz="2700"/>
            </a:br>
            <a:br>
              <a:rPr lang="en-AU" sz="2700"/>
            </a:br>
            <a:r>
              <a:rPr lang="en-AU" sz="2700" b="1"/>
              <a:t>QA tie‑in:</a:t>
            </a:r>
            <a:r>
              <a:rPr lang="en-AU" sz="2700"/>
              <a:t> Align intervention records to NEAS/ASQA expectations: documented case notes, communicated plans, and evidence of follow‑through.</a:t>
            </a:r>
            <a:br>
              <a:rPr lang="en-AU"/>
            </a:br>
            <a:endParaRPr lang="en-AU"/>
          </a:p>
        </p:txBody>
      </p:sp>
    </p:spTree>
    <p:extLst>
      <p:ext uri="{BB962C8B-B14F-4D97-AF65-F5344CB8AC3E}">
        <p14:creationId xmlns:p14="http://schemas.microsoft.com/office/powerpoint/2010/main" val="344386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000"/>
          </a:stretch>
        </a:blipFill>
        <a:effectLst/>
      </p:bgPr>
    </p:bg>
    <p:spTree>
      <p:nvGrpSpPr>
        <p:cNvPr id="1" name="">
          <a:extLst>
            <a:ext uri="{FF2B5EF4-FFF2-40B4-BE49-F238E27FC236}">
              <a16:creationId xmlns:a16="http://schemas.microsoft.com/office/drawing/2014/main" id="{CF678CCE-F9F3-8E5B-BFEB-F975FB996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E6493-81A4-799D-CC07-ACA1A257E95A}"/>
              </a:ext>
            </a:extLst>
          </p:cNvPr>
          <p:cNvSpPr>
            <a:spLocks noGrp="1"/>
          </p:cNvSpPr>
          <p:nvPr>
            <p:ph type="ctrTitle"/>
          </p:nvPr>
        </p:nvSpPr>
        <p:spPr>
          <a:xfrm>
            <a:off x="350227" y="4275016"/>
            <a:ext cx="11491546" cy="2387600"/>
          </a:xfrm>
        </p:spPr>
        <p:txBody>
          <a:bodyPr>
            <a:normAutofit fontScale="90000"/>
          </a:bodyPr>
          <a:lstStyle/>
          <a:p>
            <a:pPr>
              <a:lnSpc>
                <a:spcPct val="100000"/>
              </a:lnSpc>
            </a:pPr>
            <a:r>
              <a:rPr lang="en-AU" sz="3600" b="1"/>
              <a:t>Community Engagement turns belonging → resilience </a:t>
            </a:r>
            <a:br>
              <a:rPr lang="en-AU"/>
            </a:br>
            <a:r>
              <a:rPr lang="en-AU" sz="2700" b="1"/>
              <a:t>Message:</a:t>
            </a:r>
            <a:r>
              <a:rPr lang="en-AU" sz="2700"/>
              <a:t> Connection to people and place—peers, homestay, mentors, sister schools—creates the social proof that </a:t>
            </a:r>
            <a:r>
              <a:rPr lang="en-AU" sz="2700" i="1"/>
              <a:t>’people like me succeed here’.</a:t>
            </a:r>
            <a:br>
              <a:rPr lang="en-AU" sz="2700" i="1"/>
            </a:br>
            <a:br>
              <a:rPr lang="en-AU" sz="2700"/>
            </a:br>
            <a:r>
              <a:rPr lang="en-AU" sz="2700" b="1"/>
              <a:t>Practice:</a:t>
            </a:r>
            <a:r>
              <a:rPr lang="en-AU" sz="2700"/>
              <a:t> Design structured touchpoints (homestay briefings, family communications, peer mentors, school‑to‑school exchanges), provide consistent messages of belonging and remove friction (transport, fees, logistics) so students can focus on learning.</a:t>
            </a:r>
            <a:br>
              <a:rPr lang="en-AU" sz="2700"/>
            </a:br>
            <a:br>
              <a:rPr lang="en-AU" sz="2700"/>
            </a:br>
            <a:r>
              <a:rPr lang="en-AU" sz="2700" b="1"/>
              <a:t>Hills example:</a:t>
            </a:r>
            <a:r>
              <a:rPr lang="en-AU" sz="2700"/>
              <a:t>  Keeping students connected and confident with messaging (</a:t>
            </a:r>
            <a:r>
              <a:rPr lang="en-AU" sz="2700" i="1"/>
              <a:t>I’m a Hills Kid</a:t>
            </a:r>
            <a:r>
              <a:rPr lang="en-AU" sz="2700"/>
              <a:t>, ‘</a:t>
            </a:r>
            <a:r>
              <a:rPr lang="en-AU" sz="2700" err="1"/>
              <a:t>Hillsify</a:t>
            </a:r>
            <a:r>
              <a:rPr lang="en-AU" sz="2700"/>
              <a:t>’, </a:t>
            </a:r>
            <a:r>
              <a:rPr lang="en-AU" sz="2700" i="1"/>
              <a:t>A Place to Belong, </a:t>
            </a:r>
            <a:r>
              <a:rPr lang="en-AU" sz="2700"/>
              <a:t>House/team connections, LAWS)</a:t>
            </a:r>
            <a:r>
              <a:rPr lang="en-AU" sz="2700" i="1"/>
              <a:t>. </a:t>
            </a:r>
            <a:r>
              <a:rPr lang="en-AU" sz="2700"/>
              <a:t>Planned visits to/from sister schools and coordinated support strengthen belonging and reduce barriers to participation</a:t>
            </a:r>
            <a:br>
              <a:rPr lang="en-AU" sz="2700"/>
            </a:br>
            <a:br>
              <a:rPr lang="en-AU" sz="2700"/>
            </a:br>
            <a:r>
              <a:rPr lang="en-AU" sz="2700" b="1"/>
              <a:t>QA tie‑in:</a:t>
            </a:r>
            <a:r>
              <a:rPr lang="en-AU" sz="2700"/>
              <a:t> Capture engagement outcomes (participation, satisfaction, persistence indicators) in quality reports, messages and marketing so community-building is measured, not just mentioned.</a:t>
            </a:r>
            <a:br>
              <a:rPr lang="en-AU"/>
            </a:br>
            <a:endParaRPr lang="en-AU"/>
          </a:p>
        </p:txBody>
      </p:sp>
    </p:spTree>
    <p:extLst>
      <p:ext uri="{BB962C8B-B14F-4D97-AF65-F5344CB8AC3E}">
        <p14:creationId xmlns:p14="http://schemas.microsoft.com/office/powerpoint/2010/main" val="42443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01AF-246A-81D4-C3C7-A43FD967C711}"/>
              </a:ext>
            </a:extLst>
          </p:cNvPr>
          <p:cNvSpPr>
            <a:spLocks noGrp="1"/>
          </p:cNvSpPr>
          <p:nvPr>
            <p:ph type="title"/>
          </p:nvPr>
        </p:nvSpPr>
        <p:spPr>
          <a:xfrm>
            <a:off x="838199" y="644168"/>
            <a:ext cx="10419009" cy="1808520"/>
          </a:xfrm>
        </p:spPr>
        <p:txBody>
          <a:bodyPr>
            <a:normAutofit/>
          </a:bodyPr>
          <a:lstStyle/>
          <a:p>
            <a:pPr algn="ctr">
              <a:lnSpc>
                <a:spcPct val="100000"/>
              </a:lnSpc>
              <a:spcBef>
                <a:spcPts val="0"/>
              </a:spcBef>
            </a:pPr>
            <a:r>
              <a:rPr lang="en-US" sz="2800" b="1" dirty="0">
                <a:latin typeface="Avenir Next LT Pro Light"/>
              </a:rPr>
              <a:t>From Aspiration to Action</a:t>
            </a:r>
            <a:r>
              <a:rPr lang="en-US" sz="2800" b="1" dirty="0">
                <a:latin typeface="Biome"/>
                <a:cs typeface="Biome"/>
              </a:rPr>
              <a:t>:</a:t>
            </a:r>
            <a:r>
              <a:rPr lang="en-US" sz="2800" dirty="0">
                <a:latin typeface="Biome"/>
                <a:cs typeface="Biome"/>
              </a:rPr>
              <a:t>            </a:t>
            </a:r>
            <a:r>
              <a:rPr lang="en-US" sz="2800" i="1" dirty="0">
                <a:latin typeface="Avenir Next LT Pro Light"/>
              </a:rPr>
              <a:t>Leveraging Quality assurance frameworks to Build Authentic Belief in Learner Outcomes </a:t>
            </a:r>
            <a:endParaRPr lang="en-US" sz="2800" dirty="0">
              <a:latin typeface="Avenir Next LT Pro Light"/>
            </a:endParaRPr>
          </a:p>
          <a:p>
            <a:pPr algn="ctr">
              <a:lnSpc>
                <a:spcPct val="100000"/>
              </a:lnSpc>
              <a:spcBef>
                <a:spcPts val="0"/>
              </a:spcBef>
            </a:pPr>
            <a:endParaRPr lang="en-US" sz="1800" dirty="0">
              <a:latin typeface="Aptos"/>
            </a:endParaRPr>
          </a:p>
          <a:p>
            <a:endParaRPr lang="en-US" dirty="0"/>
          </a:p>
        </p:txBody>
      </p:sp>
      <p:pic>
        <p:nvPicPr>
          <p:cNvPr id="5" name="Picture 4" descr="Closed Theater Curtains">
            <a:extLst>
              <a:ext uri="{FF2B5EF4-FFF2-40B4-BE49-F238E27FC236}">
                <a16:creationId xmlns:a16="http://schemas.microsoft.com/office/drawing/2014/main" id="{B9ACB41F-953A-50CE-1B05-0D935F293BF0}"/>
              </a:ext>
            </a:extLst>
          </p:cNvPr>
          <p:cNvPicPr>
            <a:picLocks noChangeAspect="1"/>
          </p:cNvPicPr>
          <p:nvPr/>
        </p:nvPicPr>
        <p:blipFill>
          <a:blip r:embed="rId2"/>
          <a:stretch>
            <a:fillRect/>
          </a:stretch>
        </p:blipFill>
        <p:spPr>
          <a:xfrm>
            <a:off x="688081" y="2147485"/>
            <a:ext cx="4591050" cy="3571875"/>
          </a:xfrm>
          <a:prstGeom prst="rect">
            <a:avLst/>
          </a:prstGeom>
        </p:spPr>
      </p:pic>
      <p:sp>
        <p:nvSpPr>
          <p:cNvPr id="7" name="TextBox 6">
            <a:extLst>
              <a:ext uri="{FF2B5EF4-FFF2-40B4-BE49-F238E27FC236}">
                <a16:creationId xmlns:a16="http://schemas.microsoft.com/office/drawing/2014/main" id="{E738AF03-A15C-160C-2C4C-0785920294ED}"/>
              </a:ext>
            </a:extLst>
          </p:cNvPr>
          <p:cNvSpPr txBox="1"/>
          <p:nvPr/>
        </p:nvSpPr>
        <p:spPr>
          <a:xfrm>
            <a:off x="5636538" y="2302098"/>
            <a:ext cx="60960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latin typeface="Avenir Next LT Pro Light"/>
                <a:ea typeface="Segoe UI"/>
                <a:cs typeface="Segoe UI"/>
              </a:rPr>
              <a:t>Speaker Two: </a:t>
            </a:r>
            <a:r>
              <a:rPr lang="en-US" sz="1400" b="0" i="0" dirty="0">
                <a:solidFill>
                  <a:srgbClr val="C00000"/>
                </a:solidFill>
                <a:latin typeface="Avenir Next LT Pro Light"/>
                <a:ea typeface="Segoe UI"/>
                <a:cs typeface="Segoe UI"/>
              </a:rPr>
              <a:t>​</a:t>
            </a:r>
          </a:p>
          <a:p>
            <a:pPr algn="ctr"/>
            <a:r>
              <a:rPr lang="en-US" sz="2800" dirty="0">
                <a:solidFill>
                  <a:srgbClr val="C00000"/>
                </a:solidFill>
                <a:latin typeface="Avenir Next LT Pro Light"/>
                <a:ea typeface="Segoe UI"/>
                <a:cs typeface="Segoe UI"/>
              </a:rPr>
              <a:t>Leisl Bruhn </a:t>
            </a:r>
            <a:r>
              <a:rPr lang="en-US" sz="2800" b="0" i="0" dirty="0">
                <a:solidFill>
                  <a:srgbClr val="C00000"/>
                </a:solidFill>
                <a:latin typeface="Avenir Next LT Pro Light"/>
                <a:ea typeface="Segoe UI"/>
                <a:cs typeface="Segoe UI"/>
              </a:rPr>
              <a:t>​</a:t>
            </a:r>
          </a:p>
          <a:p>
            <a:pPr algn="ctr"/>
            <a:r>
              <a:rPr lang="en-US" b="1" dirty="0">
                <a:solidFill>
                  <a:srgbClr val="000000"/>
                </a:solidFill>
                <a:latin typeface="Avenir Next LT Pro Light"/>
                <a:ea typeface="Segoe UI"/>
                <a:cs typeface="Segoe UI"/>
              </a:rPr>
              <a:t>Dean of International Students, Ivanhoe Grammar School, Melbourne </a:t>
            </a:r>
            <a:r>
              <a:rPr lang="en-US" b="0" i="0" dirty="0">
                <a:solidFill>
                  <a:srgbClr val="000000"/>
                </a:solidFill>
                <a:latin typeface="Avenir Next LT Pro Light"/>
                <a:ea typeface="Segoe UI"/>
                <a:cs typeface="Segoe UI"/>
              </a:rPr>
              <a:t>​</a:t>
            </a:r>
          </a:p>
          <a:p>
            <a:pPr algn="ctr" rtl="0"/>
            <a:endParaRPr lang="en-US" b="0" i="0" dirty="0">
              <a:solidFill>
                <a:srgbClr val="000000"/>
              </a:solidFill>
              <a:latin typeface="Avenir Next LT Pro Light"/>
              <a:ea typeface="Segoe UI"/>
              <a:cs typeface="Segoe UI"/>
            </a:endParaRPr>
          </a:p>
          <a:p>
            <a:pPr algn="ctr" rtl="0"/>
            <a:r>
              <a:rPr lang="en-US" b="0" i="0" u="none" strike="noStrike" baseline="0" dirty="0">
                <a:solidFill>
                  <a:srgbClr val="000000"/>
                </a:solidFill>
                <a:latin typeface="Avenir Next LT Pro Light"/>
                <a:ea typeface="Segoe UI"/>
                <a:cs typeface="Segoe UI"/>
              </a:rPr>
              <a:t>.</a:t>
            </a:r>
            <a:r>
              <a:rPr lang="en-US" b="0" i="0" dirty="0">
                <a:solidFill>
                  <a:srgbClr val="000000"/>
                </a:solidFill>
                <a:latin typeface="Avenir Next LT Pro Light"/>
                <a:ea typeface="Segoe UI"/>
                <a:cs typeface="Segoe UI"/>
              </a:rPr>
              <a:t>​</a:t>
            </a:r>
          </a:p>
          <a:p>
            <a:pPr algn="ctr"/>
            <a:r>
              <a:rPr lang="en-US" b="1" dirty="0">
                <a:solidFill>
                  <a:srgbClr val="C00000"/>
                </a:solidFill>
                <a:latin typeface="Avenir Next LT Pro Light"/>
                <a:ea typeface="Segoe UI"/>
                <a:cs typeface="Segoe UI"/>
              </a:rPr>
              <a:t>The Educator's Lens</a:t>
            </a:r>
            <a:r>
              <a:rPr lang="en-US" b="1" dirty="0">
                <a:solidFill>
                  <a:srgbClr val="000000"/>
                </a:solidFill>
                <a:latin typeface="Avenir Next LT Pro Light"/>
                <a:ea typeface="Segoe UI"/>
                <a:cs typeface="Segoe UI"/>
              </a:rPr>
              <a:t>:  How belief in student potential influences innovative curriculum design and teacher collaboration. </a:t>
            </a:r>
            <a:endParaRPr lang="en-US" dirty="0">
              <a:solidFill>
                <a:srgbClr val="000000"/>
              </a:solidFill>
              <a:latin typeface="Aptos" panose="02110004020202020204"/>
              <a:ea typeface="Segoe UI"/>
              <a:cs typeface="Segoe UI"/>
            </a:endParaRPr>
          </a:p>
          <a:p>
            <a:r>
              <a:rPr lang="en-US" sz="1400" b="0" i="0" dirty="0">
                <a:solidFill>
                  <a:srgbClr val="000000"/>
                </a:solidFill>
                <a:latin typeface="Avenir Next LT Pro Light"/>
                <a:ea typeface="Segoe UI"/>
                <a:cs typeface="Segoe UI"/>
              </a:rPr>
              <a:t>​</a:t>
            </a:r>
            <a:endParaRPr lang="en-US" dirty="0"/>
          </a:p>
          <a:p>
            <a:r>
              <a:rPr lang="en-US" sz="1400" dirty="0">
                <a:solidFill>
                  <a:srgbClr val="000000"/>
                </a:solidFill>
                <a:latin typeface="Avenir Next LT Pro Light"/>
                <a:ea typeface="Segoe UI"/>
                <a:cs typeface="Segoe UI"/>
              </a:rPr>
              <a:t>Registered teacher; experienced cross sectoral leader and educator across government and independent settings</a:t>
            </a:r>
            <a:r>
              <a:rPr lang="en-AU" sz="1400" dirty="0">
                <a:solidFill>
                  <a:srgbClr val="000000"/>
                </a:solidFill>
                <a:latin typeface="Avenir Next LT Pro Light"/>
                <a:ea typeface="Segoe UI"/>
                <a:cs typeface="Segoe UI"/>
              </a:rPr>
              <a:t>. Additional experience includes international student recruitment corporate language proficiency programs and transnational education (TNE).  President Vision International </a:t>
            </a:r>
            <a:endParaRPr lang="en-US" sz="1400" dirty="0">
              <a:latin typeface="Avenir Next LT Pro Light"/>
              <a:cs typeface="Segoe UI"/>
            </a:endParaRPr>
          </a:p>
        </p:txBody>
      </p:sp>
    </p:spTree>
    <p:extLst>
      <p:ext uri="{BB962C8B-B14F-4D97-AF65-F5344CB8AC3E}">
        <p14:creationId xmlns:p14="http://schemas.microsoft.com/office/powerpoint/2010/main" val="3743829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5041D1-583A-CFC6-6D10-E935F0064DD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3EA3C2F-54CE-4D9A-F165-61B7CF649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93EF5E-EA2A-F12D-9868-DF5EBB4E9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6206A0-D311-287B-5491-D2F730B16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A4CA58-08EF-6935-8911-0CD49635C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a:extLst>
              <a:ext uri="{FF2B5EF4-FFF2-40B4-BE49-F238E27FC236}">
                <a16:creationId xmlns:a16="http://schemas.microsoft.com/office/drawing/2014/main" id="{EF606839-AD40-CF09-D408-41B1C7039AB2}"/>
              </a:ext>
            </a:extLst>
          </p:cNvPr>
          <p:cNvSpPr>
            <a:spLocks noGrp="1" noChangeArrowheads="1"/>
          </p:cNvSpPr>
          <p:nvPr>
            <p:ph type="ctrTitle"/>
          </p:nvPr>
        </p:nvSpPr>
        <p:spPr bwMode="auto">
          <a:xfrm>
            <a:off x="1153236" y="559704"/>
            <a:ext cx="9867331" cy="5041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Arial" panose="020B0604020202020204" pitchFamily="34" charset="0"/>
              </a:rPr>
              <a:t>Thank you!</a:t>
            </a:r>
            <a:endParaRPr kumimoji="0" lang="en-US" altLang="en-US" sz="2400" b="0" i="0" u="none" strike="noStrike" cap="none" normalizeH="0" baseline="0">
              <a:ln>
                <a:noFill/>
              </a:ln>
              <a:solidFill>
                <a:srgbClr val="FFFFFF"/>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63A2541B-6F68-BFBA-962B-7AF8E0402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309DA65-8BE7-A622-4756-DBE8C87F733F}"/>
              </a:ext>
            </a:extLst>
          </p:cNvPr>
          <p:cNvSpPr>
            <a:spLocks noGrp="1"/>
          </p:cNvSpPr>
          <p:nvPr>
            <p:ph type="subTitle" idx="1"/>
          </p:nvPr>
        </p:nvSpPr>
        <p:spPr>
          <a:xfrm>
            <a:off x="1320468" y="4781472"/>
            <a:ext cx="2454497" cy="540204"/>
          </a:xfrm>
        </p:spPr>
        <p:txBody>
          <a:bodyPr>
            <a:normAutofit fontScale="92500" lnSpcReduction="20000"/>
          </a:bodyPr>
          <a:lstStyle/>
          <a:p>
            <a:r>
              <a:rPr lang="en-US" altLang="en-US" sz="1500" b="1">
                <a:solidFill>
                  <a:srgbClr val="FFFFFF"/>
                </a:solidFill>
                <a:latin typeface="Arial" panose="020B0604020202020204" pitchFamily="34" charset="0"/>
              </a:rPr>
              <a:t>Jo Kwai</a:t>
            </a:r>
          </a:p>
          <a:p>
            <a:r>
              <a:rPr lang="en-US" sz="1500" b="1">
                <a:solidFill>
                  <a:srgbClr val="FFFFFF"/>
                </a:solidFill>
                <a:latin typeface="Arial" panose="020B0604020202020204" pitchFamily="34" charset="0"/>
              </a:rPr>
              <a:t>St Peters Lutheran College</a:t>
            </a:r>
            <a:endParaRPr lang="en-AU" sz="1500">
              <a:solidFill>
                <a:srgbClr val="FFFFFF"/>
              </a:solidFill>
            </a:endParaRPr>
          </a:p>
        </p:txBody>
      </p:sp>
      <p:pic>
        <p:nvPicPr>
          <p:cNvPr id="7" name="Picture 6">
            <a:extLst>
              <a:ext uri="{FF2B5EF4-FFF2-40B4-BE49-F238E27FC236}">
                <a16:creationId xmlns:a16="http://schemas.microsoft.com/office/drawing/2014/main" id="{2FA4A70E-E797-8244-698C-B37A42706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9" y="1344355"/>
            <a:ext cx="3172068" cy="3218041"/>
          </a:xfrm>
          <a:prstGeom prst="rect">
            <a:avLst/>
          </a:prstGeom>
        </p:spPr>
      </p:pic>
      <p:pic>
        <p:nvPicPr>
          <p:cNvPr id="9" name="Picture 8">
            <a:extLst>
              <a:ext uri="{FF2B5EF4-FFF2-40B4-BE49-F238E27FC236}">
                <a16:creationId xmlns:a16="http://schemas.microsoft.com/office/drawing/2014/main" id="{CE72736A-F75B-E1C5-F20E-32EEFD4805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06031" y="1689282"/>
            <a:ext cx="3179928" cy="2427890"/>
          </a:xfrm>
          <a:prstGeom prst="rect">
            <a:avLst/>
          </a:prstGeom>
        </p:spPr>
      </p:pic>
      <p:pic>
        <p:nvPicPr>
          <p:cNvPr id="5" name="Picture 4">
            <a:extLst>
              <a:ext uri="{FF2B5EF4-FFF2-40B4-BE49-F238E27FC236}">
                <a16:creationId xmlns:a16="http://schemas.microsoft.com/office/drawing/2014/main" id="{01E8E044-D714-B0A1-C93A-DB8B55606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330" y="1344355"/>
            <a:ext cx="2699578" cy="3218041"/>
          </a:xfrm>
          <a:prstGeom prst="rect">
            <a:avLst/>
          </a:prstGeom>
        </p:spPr>
      </p:pic>
      <p:sp>
        <p:nvSpPr>
          <p:cNvPr id="2" name="Subtitle 2">
            <a:extLst>
              <a:ext uri="{FF2B5EF4-FFF2-40B4-BE49-F238E27FC236}">
                <a16:creationId xmlns:a16="http://schemas.microsoft.com/office/drawing/2014/main" id="{AD905BA1-5681-D3D2-A8B2-5D51CB798006}"/>
              </a:ext>
            </a:extLst>
          </p:cNvPr>
          <p:cNvSpPr txBox="1">
            <a:spLocks/>
          </p:cNvSpPr>
          <p:nvPr/>
        </p:nvSpPr>
        <p:spPr>
          <a:xfrm>
            <a:off x="4810884" y="4781472"/>
            <a:ext cx="2454497" cy="54020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1500" b="1">
                <a:solidFill>
                  <a:srgbClr val="FFFFFF"/>
                </a:solidFill>
                <a:latin typeface="Arial" panose="020B0604020202020204" pitchFamily="34" charset="0"/>
              </a:rPr>
              <a:t>Vanessa Newbery</a:t>
            </a:r>
          </a:p>
          <a:p>
            <a:r>
              <a:rPr lang="en-US" sz="1500" b="1">
                <a:solidFill>
                  <a:srgbClr val="FFFFFF"/>
                </a:solidFill>
                <a:latin typeface="Arial" panose="020B0604020202020204" pitchFamily="34" charset="0"/>
              </a:rPr>
              <a:t>Hills International College</a:t>
            </a:r>
            <a:endParaRPr lang="en-AU" sz="1500">
              <a:solidFill>
                <a:srgbClr val="FFFFFF"/>
              </a:solidFill>
            </a:endParaRPr>
          </a:p>
        </p:txBody>
      </p:sp>
      <p:sp>
        <p:nvSpPr>
          <p:cNvPr id="4" name="Subtitle 2">
            <a:extLst>
              <a:ext uri="{FF2B5EF4-FFF2-40B4-BE49-F238E27FC236}">
                <a16:creationId xmlns:a16="http://schemas.microsoft.com/office/drawing/2014/main" id="{081F3CCA-5AD6-BB03-B9A1-56BDA63B82EC}"/>
              </a:ext>
            </a:extLst>
          </p:cNvPr>
          <p:cNvSpPr txBox="1">
            <a:spLocks/>
          </p:cNvSpPr>
          <p:nvPr/>
        </p:nvSpPr>
        <p:spPr>
          <a:xfrm>
            <a:off x="8278870" y="4781472"/>
            <a:ext cx="2454497" cy="54020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1500" b="1">
                <a:solidFill>
                  <a:srgbClr val="FFFFFF"/>
                </a:solidFill>
                <a:latin typeface="Arial" panose="020B0604020202020204" pitchFamily="34" charset="0"/>
                <a:cs typeface="Arial" panose="020B0604020202020204" pitchFamily="34" charset="0"/>
              </a:rPr>
              <a:t>Leisl Bruhn</a:t>
            </a:r>
          </a:p>
          <a:p>
            <a:r>
              <a:rPr lang="en-AU" sz="1500" b="1">
                <a:solidFill>
                  <a:srgbClr val="FFFFFF"/>
                </a:solidFill>
                <a:latin typeface="Arial" panose="020B0604020202020204" pitchFamily="34" charset="0"/>
                <a:cs typeface="Arial" panose="020B0604020202020204" pitchFamily="34" charset="0"/>
              </a:rPr>
              <a:t>Ivanhoe Grammar</a:t>
            </a:r>
          </a:p>
        </p:txBody>
      </p:sp>
    </p:spTree>
    <p:extLst>
      <p:ext uri="{BB962C8B-B14F-4D97-AF65-F5344CB8AC3E}">
        <p14:creationId xmlns:p14="http://schemas.microsoft.com/office/powerpoint/2010/main" val="200071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6224-CD66-176D-E03F-C05458ABB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8B978-DD69-D122-650E-489A8EFB648F}"/>
              </a:ext>
            </a:extLst>
          </p:cNvPr>
          <p:cNvSpPr>
            <a:spLocks noGrp="1"/>
          </p:cNvSpPr>
          <p:nvPr>
            <p:ph type="title"/>
          </p:nvPr>
        </p:nvSpPr>
        <p:spPr>
          <a:xfrm>
            <a:off x="687946" y="343661"/>
            <a:ext cx="10419009" cy="1948040"/>
          </a:xfrm>
        </p:spPr>
        <p:txBody>
          <a:bodyPr>
            <a:normAutofit/>
          </a:bodyPr>
          <a:lstStyle/>
          <a:p>
            <a:pPr algn="ctr">
              <a:lnSpc>
                <a:spcPct val="100000"/>
              </a:lnSpc>
              <a:spcBef>
                <a:spcPts val="0"/>
              </a:spcBef>
            </a:pPr>
            <a:r>
              <a:rPr lang="en-US" sz="2800" i="1">
                <a:latin typeface="Avenir Next LT Pro Light"/>
              </a:rPr>
              <a:t>From Aspiration to Action</a:t>
            </a:r>
            <a:r>
              <a:rPr lang="en-US" sz="2800" i="1">
                <a:latin typeface="Biome"/>
                <a:cs typeface="Biome"/>
              </a:rPr>
              <a:t>:  </a:t>
            </a:r>
            <a:r>
              <a:rPr lang="en-US" sz="2800">
                <a:latin typeface="Biome"/>
                <a:cs typeface="Biome"/>
              </a:rPr>
              <a:t>          </a:t>
            </a:r>
            <a:r>
              <a:rPr lang="en-US" sz="2800" b="1" i="1">
                <a:latin typeface="Avenir Next LT Pro Light"/>
              </a:rPr>
              <a:t>Leveraging Quality assurance frameworks to Build Authentic Belief in Learner Outcomes</a:t>
            </a:r>
            <a:r>
              <a:rPr lang="en-US" sz="2800" i="1">
                <a:latin typeface="Avenir Next LT Pro Light"/>
              </a:rPr>
              <a:t> </a:t>
            </a:r>
            <a:endParaRPr lang="en-US" sz="2800">
              <a:latin typeface="Avenir Next LT Pro Light"/>
            </a:endParaRPr>
          </a:p>
          <a:p>
            <a:pPr algn="ctr">
              <a:lnSpc>
                <a:spcPct val="100000"/>
              </a:lnSpc>
              <a:spcBef>
                <a:spcPts val="0"/>
              </a:spcBef>
            </a:pPr>
            <a:endParaRPr lang="en-US" sz="1800">
              <a:latin typeface="Aptos"/>
            </a:endParaRPr>
          </a:p>
          <a:p>
            <a:endParaRPr lang="en-US"/>
          </a:p>
        </p:txBody>
      </p:sp>
      <p:pic>
        <p:nvPicPr>
          <p:cNvPr id="5" name="Picture 4" descr="Closed Theater Curtains">
            <a:extLst>
              <a:ext uri="{FF2B5EF4-FFF2-40B4-BE49-F238E27FC236}">
                <a16:creationId xmlns:a16="http://schemas.microsoft.com/office/drawing/2014/main" id="{7514A663-F804-B702-96D8-C4BA6C1AAE0E}"/>
              </a:ext>
            </a:extLst>
          </p:cNvPr>
          <p:cNvPicPr>
            <a:picLocks noChangeAspect="1"/>
          </p:cNvPicPr>
          <p:nvPr/>
        </p:nvPicPr>
        <p:blipFill>
          <a:blip r:embed="rId2"/>
          <a:stretch>
            <a:fillRect/>
          </a:stretch>
        </p:blipFill>
        <p:spPr>
          <a:xfrm>
            <a:off x="688081" y="2072359"/>
            <a:ext cx="4591050" cy="3571875"/>
          </a:xfrm>
          <a:prstGeom prst="rect">
            <a:avLst/>
          </a:prstGeom>
        </p:spPr>
      </p:pic>
      <p:sp>
        <p:nvSpPr>
          <p:cNvPr id="7" name="TextBox 6">
            <a:extLst>
              <a:ext uri="{FF2B5EF4-FFF2-40B4-BE49-F238E27FC236}">
                <a16:creationId xmlns:a16="http://schemas.microsoft.com/office/drawing/2014/main" id="{AD9A459F-0385-A1A2-EAF4-335341FFA4F7}"/>
              </a:ext>
            </a:extLst>
          </p:cNvPr>
          <p:cNvSpPr txBox="1"/>
          <p:nvPr/>
        </p:nvSpPr>
        <p:spPr>
          <a:xfrm>
            <a:off x="5636538" y="2162577"/>
            <a:ext cx="60960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00000"/>
                </a:solidFill>
                <a:latin typeface="Avenir Next LT Pro Light"/>
                <a:ea typeface="Segoe UI"/>
                <a:cs typeface="Segoe UI"/>
              </a:rPr>
              <a:t>Speaker Three:</a:t>
            </a:r>
            <a:r>
              <a:rPr lang="en-US" sz="1400" b="1" dirty="0">
                <a:solidFill>
                  <a:schemeClr val="accent5"/>
                </a:solidFill>
                <a:latin typeface="Avenir Next LT Pro Light"/>
                <a:ea typeface="Segoe UI"/>
                <a:cs typeface="Segoe UI"/>
              </a:rPr>
              <a:t> </a:t>
            </a:r>
            <a:r>
              <a:rPr lang="en-US" sz="1400" b="0" i="0" dirty="0">
                <a:solidFill>
                  <a:srgbClr val="000000"/>
                </a:solidFill>
                <a:latin typeface="Avenir Next LT Pro Light"/>
                <a:ea typeface="Segoe UI"/>
                <a:cs typeface="Segoe UI"/>
              </a:rPr>
              <a:t>​</a:t>
            </a:r>
          </a:p>
          <a:p>
            <a:pPr algn="ctr"/>
            <a:r>
              <a:rPr lang="en-US" sz="2800" dirty="0">
                <a:solidFill>
                  <a:srgbClr val="C00000"/>
                </a:solidFill>
                <a:latin typeface="Avenir Next LT Pro Light"/>
                <a:ea typeface="Segoe UI"/>
                <a:cs typeface="Segoe UI"/>
              </a:rPr>
              <a:t>Vanessa Newbery </a:t>
            </a:r>
            <a:r>
              <a:rPr lang="en-US" b="0" i="0" dirty="0">
                <a:solidFill>
                  <a:srgbClr val="C00000"/>
                </a:solidFill>
                <a:latin typeface="Avenir Next LT Pro Light"/>
                <a:ea typeface="Segoe UI"/>
                <a:cs typeface="Segoe UI"/>
              </a:rPr>
              <a:t>​</a:t>
            </a:r>
          </a:p>
          <a:p>
            <a:pPr algn="ctr"/>
            <a:r>
              <a:rPr lang="en-US" b="1" dirty="0">
                <a:solidFill>
                  <a:srgbClr val="000000"/>
                </a:solidFill>
                <a:latin typeface="Avenir Next LT Pro Light"/>
                <a:ea typeface="Segoe UI"/>
                <a:cs typeface="Segoe UI"/>
              </a:rPr>
              <a:t>Head of International Programs, Hills International College Ltd, Jimboomba </a:t>
            </a:r>
            <a:r>
              <a:rPr lang="en-US" b="0" i="0" dirty="0">
                <a:solidFill>
                  <a:srgbClr val="000000"/>
                </a:solidFill>
                <a:latin typeface="Avenir Next LT Pro Light"/>
                <a:ea typeface="Segoe UI"/>
                <a:cs typeface="Segoe UI"/>
              </a:rPr>
              <a:t>​</a:t>
            </a:r>
          </a:p>
          <a:p>
            <a:pPr algn="l" rtl="0"/>
            <a:endParaRPr lang="en-US" sz="1400" b="0" i="0" dirty="0">
              <a:solidFill>
                <a:srgbClr val="000000"/>
              </a:solidFill>
              <a:latin typeface="Avenir Next LT Pro Light"/>
              <a:ea typeface="Segoe UI"/>
              <a:cs typeface="Segoe UI"/>
            </a:endParaRPr>
          </a:p>
          <a:p>
            <a:pPr algn="l" rtl="0"/>
            <a:r>
              <a:rPr lang="en-US" sz="1400" b="0" i="0" u="none" strike="noStrike" baseline="0" dirty="0">
                <a:solidFill>
                  <a:srgbClr val="000000"/>
                </a:solidFill>
                <a:latin typeface="Avenir Next LT Pro Light"/>
                <a:ea typeface="Segoe UI"/>
                <a:cs typeface="Segoe UI"/>
              </a:rPr>
              <a:t>.</a:t>
            </a:r>
            <a:r>
              <a:rPr lang="en-US" sz="1400" b="0" i="0" dirty="0">
                <a:solidFill>
                  <a:srgbClr val="000000"/>
                </a:solidFill>
                <a:latin typeface="Avenir Next LT Pro Light"/>
                <a:ea typeface="Segoe UI"/>
                <a:cs typeface="Segoe UI"/>
              </a:rPr>
              <a:t>​</a:t>
            </a:r>
          </a:p>
          <a:p>
            <a:r>
              <a:rPr lang="en-US" b="1" dirty="0">
                <a:solidFill>
                  <a:srgbClr val="C00000"/>
                </a:solidFill>
                <a:latin typeface="Avenir Next LT Pro Light"/>
                <a:ea typeface="Segoe UI"/>
                <a:cs typeface="Segoe UI"/>
              </a:rPr>
              <a:t>The Support Lens</a:t>
            </a:r>
            <a:r>
              <a:rPr lang="en-US" sz="1400" b="1" dirty="0">
                <a:solidFill>
                  <a:srgbClr val="000000"/>
                </a:solidFill>
                <a:latin typeface="Avenir Next LT Pro Light"/>
                <a:ea typeface="Segoe UI"/>
                <a:cs typeface="Segoe UI"/>
              </a:rPr>
              <a:t>:  </a:t>
            </a:r>
            <a:r>
              <a:rPr lang="en-US" b="1" dirty="0">
                <a:solidFill>
                  <a:srgbClr val="000000"/>
                </a:solidFill>
                <a:latin typeface="Avenir Next LT Pro Light"/>
                <a:ea typeface="Segoe UI"/>
                <a:cs typeface="Segoe UI"/>
              </a:rPr>
              <a:t>The vital role of connection – pastoral care, intervention planning and community engagement – in sustaining student belief in their own possibility. </a:t>
            </a:r>
            <a:endParaRPr lang="en-US" dirty="0">
              <a:cs typeface="Segoe UI"/>
            </a:endParaRPr>
          </a:p>
          <a:p>
            <a:endParaRPr lang="en-US" sz="1400" b="1" dirty="0">
              <a:solidFill>
                <a:srgbClr val="000000"/>
              </a:solidFill>
              <a:latin typeface="Avenir Next LT Pro Light"/>
              <a:ea typeface="Segoe UI"/>
              <a:cs typeface="Segoe UI"/>
            </a:endParaRPr>
          </a:p>
          <a:p>
            <a:endParaRPr lang="en-US" sz="1400" b="1" dirty="0">
              <a:solidFill>
                <a:srgbClr val="000000"/>
              </a:solidFill>
              <a:latin typeface="Avenir Next LT Pro Light"/>
              <a:ea typeface="Segoe UI"/>
              <a:cs typeface="Segoe UI"/>
            </a:endParaRPr>
          </a:p>
          <a:p>
            <a:r>
              <a:rPr lang="en-US" sz="1400" dirty="0">
                <a:solidFill>
                  <a:srgbClr val="000000"/>
                </a:solidFill>
                <a:latin typeface="Avenir Next LT Pro Light"/>
                <a:ea typeface="Segoe UI"/>
                <a:cs typeface="Segoe UI"/>
              </a:rPr>
              <a:t>Registered teacher; Executive leader; participant in 026 ASEAN-Australia BRIDGE Program</a:t>
            </a:r>
            <a:endParaRPr lang="en-US" sz="1400" dirty="0">
              <a:latin typeface="Avenir Next LT Pro Light"/>
              <a:cs typeface="Segoe UI"/>
            </a:endParaRPr>
          </a:p>
        </p:txBody>
      </p:sp>
    </p:spTree>
    <p:extLst>
      <p:ext uri="{BB962C8B-B14F-4D97-AF65-F5344CB8AC3E}">
        <p14:creationId xmlns:p14="http://schemas.microsoft.com/office/powerpoint/2010/main" val="1022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99BE-BF63-0A80-4DDB-742C8A92643B}"/>
              </a:ext>
            </a:extLst>
          </p:cNvPr>
          <p:cNvSpPr>
            <a:spLocks noGrp="1"/>
          </p:cNvSpPr>
          <p:nvPr>
            <p:ph type="title"/>
          </p:nvPr>
        </p:nvSpPr>
        <p:spPr/>
        <p:txBody>
          <a:bodyPr/>
          <a:lstStyle/>
          <a:p>
            <a:r>
              <a:rPr lang="en-US" dirty="0"/>
              <a:t>Road map for today's session</a:t>
            </a:r>
          </a:p>
        </p:txBody>
      </p:sp>
      <p:sp>
        <p:nvSpPr>
          <p:cNvPr id="3" name="Content Placeholder 2">
            <a:extLst>
              <a:ext uri="{FF2B5EF4-FFF2-40B4-BE49-F238E27FC236}">
                <a16:creationId xmlns:a16="http://schemas.microsoft.com/office/drawing/2014/main" id="{AE85C61C-A824-DAE4-AA3D-19C803AC9826}"/>
              </a:ext>
            </a:extLst>
          </p:cNvPr>
          <p:cNvSpPr>
            <a:spLocks noGrp="1"/>
          </p:cNvSpPr>
          <p:nvPr>
            <p:ph idx="1"/>
          </p:nvPr>
        </p:nvSpPr>
        <p:spPr/>
        <p:txBody>
          <a:bodyPr>
            <a:normAutofit/>
          </a:bodyPr>
          <a:lstStyle/>
          <a:p>
            <a:pPr marL="0" indent="0">
              <a:buNone/>
            </a:pPr>
            <a:r>
              <a:rPr lang="en-US" sz="3200" dirty="0"/>
              <a:t>The Regulator’s Lens</a:t>
            </a:r>
          </a:p>
          <a:p>
            <a:pPr marL="0" indent="0">
              <a:buNone/>
            </a:pPr>
            <a:endParaRPr lang="en-US" sz="3200" dirty="0"/>
          </a:p>
          <a:p>
            <a:pPr marL="0" indent="0">
              <a:buNone/>
            </a:pPr>
            <a:endParaRPr lang="en-US" sz="3200" dirty="0"/>
          </a:p>
          <a:p>
            <a:pPr marL="0" indent="0">
              <a:buNone/>
            </a:pPr>
            <a:r>
              <a:rPr lang="en-US" sz="3200" dirty="0"/>
              <a:t>The Educator’s Lens</a:t>
            </a:r>
          </a:p>
          <a:p>
            <a:pPr marL="0" indent="0">
              <a:buNone/>
            </a:pPr>
            <a:endParaRPr lang="en-US" sz="3200" dirty="0"/>
          </a:p>
          <a:p>
            <a:pPr marL="0" indent="0">
              <a:buNone/>
            </a:pPr>
            <a:endParaRPr lang="en-US" sz="3200" dirty="0"/>
          </a:p>
          <a:p>
            <a:pPr marL="0" indent="0">
              <a:buNone/>
            </a:pPr>
            <a:r>
              <a:rPr lang="en-US" sz="3200" dirty="0"/>
              <a:t>The Support Lens </a:t>
            </a:r>
          </a:p>
        </p:txBody>
      </p:sp>
    </p:spTree>
    <p:extLst>
      <p:ext uri="{BB962C8B-B14F-4D97-AF65-F5344CB8AC3E}">
        <p14:creationId xmlns:p14="http://schemas.microsoft.com/office/powerpoint/2010/main" val="297167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02A813-6FCB-21C3-47D1-C724E343B976}"/>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a:extLst>
              <a:ext uri="{FF2B5EF4-FFF2-40B4-BE49-F238E27FC236}">
                <a16:creationId xmlns:a16="http://schemas.microsoft.com/office/drawing/2014/main" id="{06CEA433-2E47-9BFB-6587-81F3197AA073}"/>
              </a:ext>
            </a:extLst>
          </p:cNvPr>
          <p:cNvSpPr>
            <a:spLocks noGrp="1" noChangeArrowheads="1"/>
          </p:cNvSpPr>
          <p:nvPr>
            <p:ph type="ctrTitle"/>
          </p:nvPr>
        </p:nvSpPr>
        <p:spPr bwMode="auto">
          <a:xfrm>
            <a:off x="353058" y="3447590"/>
            <a:ext cx="6465449" cy="24762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algn="l" fontAlgn="base">
              <a:spcAft>
                <a:spcPct val="0"/>
              </a:spcAft>
            </a:pPr>
            <a:r>
              <a:rPr kumimoji="0" lang="en-US" altLang="en-US" sz="2800" b="1" i="0" u="none" strike="noStrike" kern="1200" cap="none" normalizeH="0" baseline="0">
                <a:ln>
                  <a:noFill/>
                </a:ln>
                <a:solidFill>
                  <a:srgbClr val="FFFFFF"/>
                </a:solidFill>
                <a:effectLst/>
                <a:latin typeface="+mj-lt"/>
                <a:ea typeface="+mj-ea"/>
                <a:cs typeface="+mj-cs"/>
              </a:rPr>
              <a:t>Support structures </a:t>
            </a:r>
            <a:r>
              <a:rPr kumimoji="0" lang="en-US" altLang="en-US" sz="2800" b="1" i="1" u="none" strike="noStrike" kern="1200" cap="none" normalizeH="0" baseline="0">
                <a:ln>
                  <a:noFill/>
                </a:ln>
                <a:solidFill>
                  <a:srgbClr val="FFFF00"/>
                </a:solidFill>
                <a:effectLst/>
                <a:latin typeface="+mj-lt"/>
                <a:ea typeface="+mj-ea"/>
                <a:cs typeface="+mj-cs"/>
              </a:rPr>
              <a:t>are the bridge between institutional quality assurance and the student’s personal journey to success.</a:t>
            </a:r>
            <a:br>
              <a:rPr lang="en-US" i="1">
                <a:solidFill>
                  <a:srgbClr val="FFFF00"/>
                </a:solidFill>
              </a:rPr>
            </a:br>
            <a:r>
              <a:rPr kumimoji="0" lang="en-US" altLang="en-US" sz="2800" b="1" i="0" u="none" strike="noStrike" kern="1200" cap="none" normalizeH="0" baseline="0">
                <a:ln>
                  <a:noFill/>
                </a:ln>
                <a:solidFill>
                  <a:srgbClr val="FFFFFF"/>
                </a:solidFill>
                <a:effectLst/>
                <a:latin typeface="+mj-lt"/>
                <a:ea typeface="+mj-ea"/>
                <a:cs typeface="+mj-cs"/>
              </a:rPr>
              <a:t>Strong structures </a:t>
            </a:r>
            <a:r>
              <a:rPr kumimoji="0" lang="en-US" altLang="en-US" sz="2800" b="1" i="1" u="none" strike="noStrike" kern="1200" cap="none" normalizeH="0" baseline="0">
                <a:ln>
                  <a:noFill/>
                </a:ln>
                <a:solidFill>
                  <a:srgbClr val="FFFF00"/>
                </a:solidFill>
                <a:effectLst/>
                <a:latin typeface="+mj-lt"/>
                <a:ea typeface="+mj-ea"/>
                <a:cs typeface="+mj-cs"/>
              </a:rPr>
              <a:t>transform compliance into care.</a:t>
            </a:r>
            <a:endParaRPr lang="en-US" i="1">
              <a:solidFill>
                <a:srgbClr val="FFFF00"/>
              </a:solidFill>
            </a:endParaRPr>
          </a:p>
        </p:txBody>
      </p:sp>
      <p:sp>
        <p:nvSpPr>
          <p:cNvPr id="64" name="Freeform: Shape 63">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9793FE1-1102-ACB5-2112-F7AAFCE7A290}"/>
              </a:ext>
            </a:extLst>
          </p:cNvPr>
          <p:cNvSpPr>
            <a:spLocks noGrp="1"/>
          </p:cNvSpPr>
          <p:nvPr>
            <p:ph type="subTitle" idx="1"/>
          </p:nvPr>
        </p:nvSpPr>
        <p:spPr>
          <a:xfrm>
            <a:off x="3976326" y="356187"/>
            <a:ext cx="3117244" cy="1792281"/>
          </a:xfrm>
        </p:spPr>
        <p:txBody>
          <a:bodyPr vert="horz" lIns="91440" tIns="45720" rIns="91440" bIns="45720" rtlCol="0" anchor="ctr">
            <a:normAutofit/>
          </a:bodyPr>
          <a:lstStyle/>
          <a:p>
            <a:pPr indent="-228600" algn="l">
              <a:buFont typeface="Arial" panose="020B0604020202020204" pitchFamily="34" charset="0"/>
              <a:buChar char="•"/>
            </a:pPr>
            <a:r>
              <a:rPr lang="en-US" altLang="en-US" sz="1800" b="1">
                <a:latin typeface="Avenir Next LT Pro Light"/>
              </a:rPr>
              <a:t>Leveraging Quality Assurance Frameworks to Build Authentic Belief in Learner Outcomes</a:t>
            </a:r>
            <a:endParaRPr lang="en-US" sz="1800">
              <a:latin typeface="Avenir Next LT Pro Light"/>
            </a:endParaRPr>
          </a:p>
        </p:txBody>
      </p:sp>
      <p:sp>
        <p:nvSpPr>
          <p:cNvPr id="67" name="Freeform: Shape 6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4A1F764-110C-98F0-AB6C-B89A10B70D30}"/>
              </a:ext>
            </a:extLst>
          </p:cNvPr>
          <p:cNvSpPr txBox="1"/>
          <p:nvPr/>
        </p:nvSpPr>
        <p:spPr>
          <a:xfrm>
            <a:off x="8386139" y="3143438"/>
            <a:ext cx="3474621" cy="27804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200" b="1" i="0" u="none" strike="noStrike" baseline="0"/>
              <a:t>Belief thrives in </a:t>
            </a:r>
            <a:r>
              <a:rPr lang="en-US" sz="3200" b="1"/>
              <a:t>connections</a:t>
            </a:r>
            <a:r>
              <a:rPr lang="en-US" sz="3200" b="0" i="0"/>
              <a:t>​</a:t>
            </a:r>
            <a:br>
              <a:rPr lang="en-US" sz="3200" b="0" i="0"/>
            </a:br>
            <a:r>
              <a:rPr lang="en-US" sz="2000" b="0" i="0"/>
              <a:t>​</a:t>
            </a:r>
            <a:endParaRPr lang="en-US" sz="2000"/>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6761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9F86B5-05AC-2F2C-00B6-F1BFD1708C1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D3394-4786-DF58-F443-002EC5E7B117}"/>
              </a:ext>
            </a:extLst>
          </p:cNvPr>
          <p:cNvSpPr>
            <a:spLocks noGrp="1"/>
          </p:cNvSpPr>
          <p:nvPr>
            <p:ph type="ctrTitle"/>
          </p:nvPr>
        </p:nvSpPr>
        <p:spPr>
          <a:xfrm>
            <a:off x="838200" y="963507"/>
            <a:ext cx="3494362" cy="493098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Why national consistency matters for global credibility</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D2E862F-F00D-ED5C-7201-34A6CBD868F3}"/>
              </a:ext>
            </a:extLst>
          </p:cNvPr>
          <p:cNvSpPr>
            <a:spLocks noGrp="1"/>
          </p:cNvSpPr>
          <p:nvPr>
            <p:ph type="subTitle" idx="1"/>
          </p:nvPr>
        </p:nvSpPr>
        <p:spPr>
          <a:xfrm>
            <a:off x="4976030" y="963507"/>
            <a:ext cx="6250940" cy="2304627"/>
          </a:xfrm>
        </p:spPr>
        <p:txBody>
          <a:bodyPr vert="horz" lIns="91440" tIns="45720" rIns="91440" bIns="45720" rtlCol="0" anchor="b">
            <a:normAutofit fontScale="92500"/>
          </a:bodyPr>
          <a:lstStyle/>
          <a:p>
            <a:pPr indent="-228600" algn="l">
              <a:buFont typeface="Arial" panose="020B0604020202020204" pitchFamily="34" charset="0"/>
              <a:buChar char="•"/>
            </a:pPr>
            <a:r>
              <a:rPr lang="en-US" sz="2000" dirty="0">
                <a:latin typeface="Avenir Next LT Pro Light"/>
              </a:rPr>
              <a:t>The regulator's role:  not policing but enabling trust.</a:t>
            </a:r>
          </a:p>
          <a:p>
            <a:pPr indent="-228600" algn="l">
              <a:buFont typeface="Arial" panose="020B0604020202020204" pitchFamily="34" charset="0"/>
              <a:buChar char="•"/>
            </a:pPr>
            <a:r>
              <a:rPr lang="en-US" sz="2000" dirty="0">
                <a:latin typeface="Avenir Next LT Pro Light"/>
              </a:rPr>
              <a:t>NEAS quality framework, the AITSL Teacher standards, Child protection and privacy legislation, social media and AI rules, are there  to ensure there are visible boundaries and accountabilities in place to protect our sector, our profession and our students (the quality of their education and learning).</a:t>
            </a:r>
          </a:p>
        </p:txBody>
      </p:sp>
      <p:sp>
        <p:nvSpPr>
          <p:cNvPr id="5" name="TextBox 4">
            <a:extLst>
              <a:ext uri="{FF2B5EF4-FFF2-40B4-BE49-F238E27FC236}">
                <a16:creationId xmlns:a16="http://schemas.microsoft.com/office/drawing/2014/main" id="{1D97E539-0F61-7A82-178A-58EC06CB3023}"/>
              </a:ext>
            </a:extLst>
          </p:cNvPr>
          <p:cNvSpPr txBox="1"/>
          <p:nvPr/>
        </p:nvSpPr>
        <p:spPr>
          <a:xfrm>
            <a:off x="4976030" y="3589866"/>
            <a:ext cx="6250940" cy="23046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latin typeface="Avenir Next LT Pro Light"/>
              </a:rPr>
              <a:t>This beliefs enables a growth mindset and forward-thinking.</a:t>
            </a:r>
          </a:p>
          <a:p>
            <a:pPr indent="-228600">
              <a:lnSpc>
                <a:spcPct val="90000"/>
              </a:lnSpc>
              <a:spcAft>
                <a:spcPts val="600"/>
              </a:spcAft>
              <a:buFont typeface="Arial" panose="020B0604020202020204" pitchFamily="34" charset="0"/>
              <a:buChar char="•"/>
            </a:pPr>
            <a:r>
              <a:rPr lang="en-US" sz="2000" dirty="0">
                <a:latin typeface="Avenir Next LT Pro Light"/>
              </a:rPr>
              <a:t>Belief collapses when quality is inconsistent.</a:t>
            </a:r>
          </a:p>
        </p:txBody>
      </p:sp>
    </p:spTree>
    <p:extLst>
      <p:ext uri="{BB962C8B-B14F-4D97-AF65-F5344CB8AC3E}">
        <p14:creationId xmlns:p14="http://schemas.microsoft.com/office/powerpoint/2010/main" val="216695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193A-9477-E246-9D31-0B910E918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26632-5A0F-69E8-3B7A-EBF94C822059}"/>
              </a:ext>
            </a:extLst>
          </p:cNvPr>
          <p:cNvSpPr>
            <a:spLocks noGrp="1"/>
          </p:cNvSpPr>
          <p:nvPr>
            <p:ph type="ctrTitle"/>
          </p:nvPr>
        </p:nvSpPr>
        <p:spPr>
          <a:xfrm>
            <a:off x="335799" y="683244"/>
            <a:ext cx="11262099" cy="1044414"/>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b">
            <a:noAutofit/>
          </a:bodyPr>
          <a:lstStyle/>
          <a:p>
            <a:r>
              <a:rPr lang="en-AU" sz="3600">
                <a:latin typeface="Avenir Next LT Pro Light"/>
              </a:rPr>
              <a:t>Consistencies  </a:t>
            </a:r>
            <a:br>
              <a:rPr lang="en-AU" sz="3600">
                <a:latin typeface="Avenir Next LT Pro Light"/>
              </a:rPr>
            </a:br>
            <a:r>
              <a:rPr lang="en-AU" sz="3600">
                <a:latin typeface="Avenir Next LT Pro Light"/>
              </a:rPr>
              <a:t>to belief</a:t>
            </a:r>
          </a:p>
        </p:txBody>
      </p:sp>
      <p:sp>
        <p:nvSpPr>
          <p:cNvPr id="3" name="Subtitle 2">
            <a:extLst>
              <a:ext uri="{FF2B5EF4-FFF2-40B4-BE49-F238E27FC236}">
                <a16:creationId xmlns:a16="http://schemas.microsoft.com/office/drawing/2014/main" id="{F683CAEF-5B31-E2D2-2F6A-70DD362E7C56}"/>
              </a:ext>
            </a:extLst>
          </p:cNvPr>
          <p:cNvSpPr>
            <a:spLocks noGrp="1"/>
          </p:cNvSpPr>
          <p:nvPr>
            <p:ph type="subTitle" idx="1"/>
          </p:nvPr>
        </p:nvSpPr>
        <p:spPr>
          <a:xfrm>
            <a:off x="335798" y="1961800"/>
            <a:ext cx="11262100" cy="4251727"/>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92500"/>
          </a:bodyPr>
          <a:lstStyle/>
          <a:p>
            <a:pPr marL="342900" indent="-342900" algn="l">
              <a:buFont typeface="Courier New" panose="020B0604020202020204" pitchFamily="34" charset="0"/>
              <a:buChar char="o"/>
            </a:pPr>
            <a:r>
              <a:rPr lang="en-AU">
                <a:latin typeface="Avenir Next LT Pro Light"/>
              </a:rPr>
              <a:t>Currently have v500 from China, Japan, PNG, USA, Taiwan, Sri Lanka, Fiji.</a:t>
            </a:r>
          </a:p>
          <a:p>
            <a:pPr marL="342900" indent="-342900" algn="l">
              <a:buFont typeface="Courier New" panose="020B0604020202020204" pitchFamily="34" charset="0"/>
              <a:buChar char="o"/>
            </a:pPr>
            <a:r>
              <a:rPr lang="en-US">
                <a:latin typeface="Avenir Next LT Pro Light"/>
              </a:rPr>
              <a:t>Domestic students include First Nations, local catchment and wider Brisbane area.</a:t>
            </a:r>
          </a:p>
          <a:p>
            <a:pPr marL="342900" indent="-342900" algn="l">
              <a:buFont typeface="Courier New" panose="020B0604020202020204" pitchFamily="34" charset="0"/>
              <a:buChar char="o"/>
            </a:pPr>
            <a:r>
              <a:rPr lang="en-US">
                <a:latin typeface="Avenir Next LT Pro Light"/>
              </a:rPr>
              <a:t>Transfers from GPS schools, other independent schools. Students of old scholars.</a:t>
            </a:r>
          </a:p>
          <a:p>
            <a:pPr marL="342900" indent="-342900" algn="l">
              <a:buFont typeface="Courier New" panose="020B0604020202020204" pitchFamily="34" charset="0"/>
              <a:buChar char="o"/>
            </a:pPr>
            <a:endParaRPr lang="en-US">
              <a:latin typeface="Avenir Next LT Pro Light"/>
            </a:endParaRPr>
          </a:p>
          <a:p>
            <a:pPr marL="342900" indent="-342900" algn="l">
              <a:buFont typeface="Courier New" panose="020B0604020202020204" pitchFamily="34" charset="0"/>
              <a:buChar char="o"/>
            </a:pPr>
            <a:r>
              <a:rPr lang="en-US">
                <a:latin typeface="Avenir Next LT Pro Light"/>
              </a:rPr>
              <a:t>We're all regulated by the same regulator and same legislation in QLD.</a:t>
            </a:r>
          </a:p>
          <a:p>
            <a:pPr marL="342900" indent="-342900" algn="l">
              <a:buFont typeface="Courier New" panose="020B0604020202020204" pitchFamily="34" charset="0"/>
              <a:buChar char="o"/>
            </a:pPr>
            <a:r>
              <a:rPr lang="en-US">
                <a:latin typeface="Avenir Next LT Pro Light"/>
              </a:rPr>
              <a:t>Int:  Dept of Education &amp; ESOS Legislation;  Same peak-bodies;</a:t>
            </a:r>
          </a:p>
          <a:p>
            <a:pPr marL="342900" indent="-342900" algn="l">
              <a:buFont typeface="Courier New" panose="020B0604020202020204" pitchFamily="34" charset="0"/>
              <a:buChar char="o"/>
            </a:pPr>
            <a:r>
              <a:rPr lang="en-US">
                <a:latin typeface="Avenir Next LT Pro Light"/>
              </a:rPr>
              <a:t>Lutheran Schools of Australia</a:t>
            </a:r>
          </a:p>
          <a:p>
            <a:pPr marL="342900" indent="-342900" algn="l">
              <a:buFont typeface="Courier New" panose="020B0604020202020204" pitchFamily="34" charset="0"/>
              <a:buChar char="o"/>
            </a:pPr>
            <a:r>
              <a:rPr lang="en-US">
                <a:latin typeface="Avenir Next LT Pro Light"/>
              </a:rPr>
              <a:t>QCAA / State authorities</a:t>
            </a:r>
          </a:p>
          <a:p>
            <a:pPr marL="342900" indent="-342900" algn="l">
              <a:buFont typeface="Courier New" panose="020B0604020202020204" pitchFamily="34" charset="0"/>
              <a:buChar char="o"/>
            </a:pPr>
            <a:r>
              <a:rPr lang="en-US">
                <a:latin typeface="Avenir Next LT Pro Light"/>
              </a:rPr>
              <a:t>International Baccalaureate  </a:t>
            </a:r>
          </a:p>
          <a:p>
            <a:pPr algn="l"/>
            <a:endParaRPr lang="en-US"/>
          </a:p>
          <a:p>
            <a:pPr algn="l"/>
            <a:endParaRPr lang="en-US"/>
          </a:p>
        </p:txBody>
      </p:sp>
    </p:spTree>
    <p:extLst>
      <p:ext uri="{BB962C8B-B14F-4D97-AF65-F5344CB8AC3E}">
        <p14:creationId xmlns:p14="http://schemas.microsoft.com/office/powerpoint/2010/main" val="253082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3F22-394B-698A-0E22-31F03BFE0A8E}"/>
              </a:ext>
            </a:extLst>
          </p:cNvPr>
          <p:cNvSpPr>
            <a:spLocks noGrp="1"/>
          </p:cNvSpPr>
          <p:nvPr>
            <p:ph type="title"/>
          </p:nvPr>
        </p:nvSpPr>
        <p:spPr/>
        <p:txBody>
          <a:bodyPr/>
          <a:lstStyle/>
          <a:p>
            <a:r>
              <a:rPr lang="en-US" sz="3600">
                <a:latin typeface="Avenir Next LT Pro Light"/>
              </a:rPr>
              <a:t>Our schools sector needs confidence &amp; resilience</a:t>
            </a:r>
          </a:p>
        </p:txBody>
      </p:sp>
      <p:sp>
        <p:nvSpPr>
          <p:cNvPr id="3" name="Content Placeholder 2">
            <a:extLst>
              <a:ext uri="{FF2B5EF4-FFF2-40B4-BE49-F238E27FC236}">
                <a16:creationId xmlns:a16="http://schemas.microsoft.com/office/drawing/2014/main" id="{B3CDD84B-722C-5196-2172-03F0668F6A85}"/>
              </a:ext>
            </a:extLst>
          </p:cNvPr>
          <p:cNvSpPr>
            <a:spLocks noGrp="1"/>
          </p:cNvSpPr>
          <p:nvPr>
            <p:ph idx="1"/>
          </p:nvPr>
        </p:nvSpPr>
        <p:spPr/>
        <p:txBody>
          <a:bodyPr vert="horz" lIns="91440" tIns="45720" rIns="91440" bIns="45720" rtlCol="0" anchor="t">
            <a:normAutofit lnSpcReduction="10000"/>
          </a:bodyPr>
          <a:lstStyle/>
          <a:p>
            <a:r>
              <a:rPr lang="en-US"/>
              <a:t>To grow</a:t>
            </a:r>
          </a:p>
          <a:p>
            <a:r>
              <a:rPr lang="en-US"/>
              <a:t>To scale up and deal with the pits</a:t>
            </a:r>
          </a:p>
          <a:p>
            <a:r>
              <a:rPr lang="en-US"/>
              <a:t>Resilience to deal with pressure points – protect our learners.</a:t>
            </a:r>
          </a:p>
          <a:p>
            <a:r>
              <a:rPr lang="en-US"/>
              <a:t>Safeguard the reputation of what we do</a:t>
            </a:r>
          </a:p>
          <a:p>
            <a:r>
              <a:rPr lang="en-US"/>
              <a:t>Deliver what we promise</a:t>
            </a:r>
          </a:p>
          <a:p>
            <a:r>
              <a:rPr lang="en-US"/>
              <a:t>Build confidence in pathways and outcomes</a:t>
            </a:r>
          </a:p>
          <a:p>
            <a:endParaRPr lang="en-US"/>
          </a:p>
          <a:p>
            <a:r>
              <a:rPr lang="en-US"/>
              <a:t>BELIEF and compliance are a one-size fits all.  Our regulators encourage continuous improvement, not box ticking. </a:t>
            </a:r>
          </a:p>
          <a:p>
            <a:pPr marL="0" indent="0">
              <a:buNone/>
            </a:pPr>
            <a:endParaRPr lang="en-US"/>
          </a:p>
        </p:txBody>
      </p:sp>
    </p:spTree>
    <p:extLst>
      <p:ext uri="{BB962C8B-B14F-4D97-AF65-F5344CB8AC3E}">
        <p14:creationId xmlns:p14="http://schemas.microsoft.com/office/powerpoint/2010/main" val="213890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lank page">
  <a:themeElements>
    <a:clrScheme name="IVANHOE INSTITUTE 3">
      <a:dk1>
        <a:srgbClr val="000000"/>
      </a:dk1>
      <a:lt1>
        <a:srgbClr val="FFFFFF"/>
      </a:lt1>
      <a:dk2>
        <a:srgbClr val="463738"/>
      </a:dk2>
      <a:lt2>
        <a:srgbClr val="DEE8F6"/>
      </a:lt2>
      <a:accent1>
        <a:srgbClr val="463738"/>
      </a:accent1>
      <a:accent2>
        <a:srgbClr val="6183C2"/>
      </a:accent2>
      <a:accent3>
        <a:srgbClr val="DEE8F6"/>
      </a:accent3>
      <a:accent4>
        <a:srgbClr val="C2BCBA"/>
      </a:accent4>
      <a:accent5>
        <a:srgbClr val="FFFFFF"/>
      </a:accent5>
      <a:accent6>
        <a:srgbClr val="99B8D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CDF2D0F0E784990855012FA6C96F2" ma:contentTypeVersion="20" ma:contentTypeDescription="Create a new document." ma:contentTypeScope="" ma:versionID="d5159aecd5dbac4c023032b45ceb603d">
  <xsd:schema xmlns:xsd="http://www.w3.org/2001/XMLSchema" xmlns:xs="http://www.w3.org/2001/XMLSchema" xmlns:p="http://schemas.microsoft.com/office/2006/metadata/properties" xmlns:ns2="625ce9dc-d0f5-4bcd-92ef-9f13df565d2c" xmlns:ns3="424c84df-a2fb-47a8-8ab1-6af9ffdd3e1f" targetNamespace="http://schemas.microsoft.com/office/2006/metadata/properties" ma:root="true" ma:fieldsID="a3a4e0d868005960c33a48563a03916a" ns2:_="" ns3:_="">
    <xsd:import namespace="625ce9dc-d0f5-4bcd-92ef-9f13df565d2c"/>
    <xsd:import namespace="424c84df-a2fb-47a8-8ab1-6af9ffdd3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JeevikaIsrani"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ce9dc-d0f5-4bcd-92ef-9f13df565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d987339-d72f-4816-ad79-287ec5a6b8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JeevikaIsrani" ma:index="25" nillable="true" ma:displayName="Order" ma:format="Dropdown" ma:internalName="JeevikaIsrani"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c84df-a2fb-47a8-8ab1-6af9ffdd3e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78d92e-2481-4d9f-8af9-f7ccbf92df77}" ma:internalName="TaxCatchAll" ma:showField="CatchAllData" ma:web="424c84df-a2fb-47a8-8ab1-6af9ffdd3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5ce9dc-d0f5-4bcd-92ef-9f13df565d2c">
      <Terms xmlns="http://schemas.microsoft.com/office/infopath/2007/PartnerControls"/>
    </lcf76f155ced4ddcb4097134ff3c332f>
    <JeevikaIsrani xmlns="625ce9dc-d0f5-4bcd-92ef-9f13df565d2c" xsi:nil="true"/>
    <TaxCatchAll xmlns="424c84df-a2fb-47a8-8ab1-6af9ffdd3e1f" xsi:nil="true"/>
  </documentManagement>
</p:properties>
</file>

<file path=customXml/itemProps1.xml><?xml version="1.0" encoding="utf-8"?>
<ds:datastoreItem xmlns:ds="http://schemas.openxmlformats.org/officeDocument/2006/customXml" ds:itemID="{DE9D8268-2A5A-4437-A083-33F77810E350}"/>
</file>

<file path=customXml/itemProps2.xml><?xml version="1.0" encoding="utf-8"?>
<ds:datastoreItem xmlns:ds="http://schemas.openxmlformats.org/officeDocument/2006/customXml" ds:itemID="{4449ED4A-4F9D-4354-9096-16979F3C590C}"/>
</file>

<file path=customXml/itemProps3.xml><?xml version="1.0" encoding="utf-8"?>
<ds:datastoreItem xmlns:ds="http://schemas.openxmlformats.org/officeDocument/2006/customXml" ds:itemID="{68E2DDB6-8081-4F02-BD41-869E0C327D94}"/>
</file>

<file path=docMetadata/LabelInfo.xml><?xml version="1.0" encoding="utf-8"?>
<clbl:labelList xmlns:clbl="http://schemas.microsoft.com/office/2020/mipLabelMetadata">
  <clbl:label id="{2666e068-7776-4f8f-a86d-2c6b82412d41}" enabled="0" method="" siteId="{2666e068-7776-4f8f-a86d-2c6b82412d41}" removed="1"/>
</clbl:labelList>
</file>

<file path=docProps/app.xml><?xml version="1.0" encoding="utf-8"?>
<Properties xmlns="http://schemas.openxmlformats.org/officeDocument/2006/extended-properties" xmlns:vt="http://schemas.openxmlformats.org/officeDocument/2006/docPropsVTypes">
  <TotalTime>5537</TotalTime>
  <Words>2331</Words>
  <Application>Microsoft Office PowerPoint</Application>
  <PresentationFormat>Widescreen</PresentationFormat>
  <Paragraphs>321</Paragraphs>
  <Slides>30</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30</vt:i4>
      </vt:variant>
    </vt:vector>
  </HeadingPairs>
  <TitlesOfParts>
    <vt:vector size="46" baseType="lpstr">
      <vt:lpstr>Helvetica LT Pro</vt:lpstr>
      <vt:lpstr>Helvetica LT Pro Light</vt:lpstr>
      <vt:lpstr>Aptos</vt:lpstr>
      <vt:lpstr>Aptos Display</vt:lpstr>
      <vt:lpstr>Arial</vt:lpstr>
      <vt:lpstr>Avenir Next LT Pro Light</vt:lpstr>
      <vt:lpstr>Biome</vt:lpstr>
      <vt:lpstr>Calibri</vt:lpstr>
      <vt:lpstr>Calibri Light</vt:lpstr>
      <vt:lpstr>Courier New</vt:lpstr>
      <vt:lpstr>Helvetica</vt:lpstr>
      <vt:lpstr>Segoe UI</vt:lpstr>
      <vt:lpstr>Times New Roman</vt:lpstr>
      <vt:lpstr>Trebuchet MS</vt:lpstr>
      <vt:lpstr>Office Theme</vt:lpstr>
      <vt:lpstr>blank page</vt:lpstr>
      <vt:lpstr>From Aspiration to Action:</vt:lpstr>
      <vt:lpstr> n national qualifications</vt:lpstr>
      <vt:lpstr>From Aspiration to Action:            Leveraging Quality assurance frameworks to Build Authentic Belief in Learner Outcomes   </vt:lpstr>
      <vt:lpstr>From Aspiration to Action:            Leveraging Quality assurance frameworks to Build Authentic Belief in Learner Outcomes   </vt:lpstr>
      <vt:lpstr>Road map for today's session</vt:lpstr>
      <vt:lpstr>Support structures are the bridge between institutional quality assurance and the student’s personal journey to success. Strong structures transform compliance into care.</vt:lpstr>
      <vt:lpstr>Why national consistency matters for global credibility</vt:lpstr>
      <vt:lpstr>Consistencies   to belief</vt:lpstr>
      <vt:lpstr>Our schools sector needs confidence &amp; resilience</vt:lpstr>
      <vt:lpstr>PowerPoint Presentation</vt:lpstr>
      <vt:lpstr> national qualifications</vt:lpstr>
      <vt:lpstr>Belief is not abstract </vt:lpstr>
      <vt:lpstr>Call to action: </vt:lpstr>
      <vt:lpstr>We can do this together.     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 The Support Lens   The vital role of connection - pastoral care, intervention planning, and community engagement - in sustaining student belief in their own possibility</vt:lpstr>
      <vt:lpstr>Pastoral Care builds psychological safety → belief  Message: Caring environments aren’t ‘soft extras’; they are quality essentials. Psychological safety (knowing you will be respected, guided and protected) is the condition under which effort and persistence—and therefore achievement—can grow.  Practice: Make pastoral care visible in policy, onboarding, and daily routines (welcome rituals, wellbeing activities, trusted contacts, safety nets).  Hills example: Our Student Handbook explicitly positions quality pastoral and academic care as central to the learning environment and student wellbeing—signposting contacts, processes and supports from day one. Daily ‘Connection’ class, weekly Wellbeing class (Wellio), House activities, Head of Year catch ups, mental health checks (Switch for Schools)  QA tie‑in: Treat pastoral care standards as audit items: welfare induction checklists, escalation pathways, and documented outcomes (not just ‘nice to have’ - essential). </vt:lpstr>
      <vt:lpstr>Intervention Planning converts setbacks → momentum  Message: Early, tailored interventions shift the narrative from risk to progress. When students see a pathway and partners walking it with them, belief is sustained.  Practice: Use data‑informed triage (attendance, progress, wellbeing signals) to trigger short, structured plans with one accountable lead, time‑bound goals, and feedback loops.  Hills example: We schedule targeted support blocks (EAL/D, sports cohorts, senior study skills) to reduce load on subject teachers while directly lifting learner confidence and attainment—e.g., dedicated periods for Volleyball and Golf students, plus in‑class EAL/D support. Ongoing check ins with students and staff re. progress; added to class Teams so we know what assessments and checkpoints are coming up  QA tie‑in: Align intervention records to NEAS/ASQA expectations: documented case notes, communicated plans, and evidence of follow‑through. </vt:lpstr>
      <vt:lpstr>Community Engagement turns belonging → resilience  Message: Connection to people and place—peers, homestay, mentors, sister schools—creates the social proof that ’people like me succeed here’.  Practice: Design structured touchpoints (homestay briefings, family communications, peer mentors, school‑to‑school exchanges), provide consistent messages of belonging and remove friction (transport, fees, logistics) so students can focus on learning.  Hills example:  Keeping students connected and confident with messaging (I’m a Hills Kid, ‘Hillsify’, A Place to Belong, House/team connections, LAWS). Planned visits to/from sister schools and coordinated support strengthen belonging and reduce barriers to participation  QA tie‑in: Capture engagement outcomes (participation, satisfaction, persistence indicators) in quality reports, messages and marketing so community-building is measured, not just mentioned.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Vanessa Newbery</dc:creator>
  <cp:lastModifiedBy>BRUHN, Leisl</cp:lastModifiedBy>
  <cp:revision>14</cp:revision>
  <dcterms:created xsi:type="dcterms:W3CDTF">2026-04-07T23:25:01Z</dcterms:created>
  <dcterms:modified xsi:type="dcterms:W3CDTF">2026-05-04T07:42:52Z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0x0101009B6CDF2D0F0E784990855012FA6C96F2</vt:lpwstr>
  </property>
</Properties>
</file>