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16"/>
  </p:notesMasterIdLst>
  <p:sldIdLst>
    <p:sldId id="256" r:id="rId6"/>
    <p:sldId id="257" r:id="rId7"/>
    <p:sldId id="258" r:id="rId8"/>
    <p:sldId id="259" r:id="rId9"/>
    <p:sldId id="266" r:id="rId10"/>
    <p:sldId id="261" r:id="rId11"/>
    <p:sldId id="262" r:id="rId12"/>
    <p:sldId id="265" r:id="rId13"/>
    <p:sldId id="263" r:id="rId14"/>
    <p:sldId id="264" r:id="rId15"/>
  </p:sldIdLst>
  <p:sldSz cx="18288000" cy="10287000"/>
  <p:notesSz cx="7019925" cy="9305925"/>
  <p:embeddedFontLst>
    <p:embeddedFont>
      <p:font typeface="Arial Bold" panose="020B0704020202020204" pitchFamily="34" charset="0"/>
      <p:regular r:id="rId17"/>
      <p:bold r:id="rId18"/>
    </p:embeddedFont>
    <p:embeddedFont>
      <p:font typeface="Bahnschrift SemiBold Condensed" panose="020B0502040204020203" pitchFamily="34" charset="0"/>
      <p:bold r:id="rId19"/>
    </p:embeddedFont>
    <p:embeddedFont>
      <p:font typeface="Barlow" panose="020F0502020204030204" pitchFamily="2" charset="0"/>
      <p:regular r:id="rId20"/>
      <p:bold r:id="rId21"/>
      <p:italic r:id="rId22"/>
      <p:boldItalic r:id="rId23"/>
    </p:embeddedFont>
    <p:embeddedFont>
      <p:font typeface="Barlow 1" panose="020B0604020202020204" charset="0"/>
      <p:regular r:id="rId24"/>
    </p:embeddedFont>
    <p:embeddedFont>
      <p:font typeface="Barlow 2" panose="020B0604020202020204" charset="0"/>
      <p:regular r:id="rId25"/>
    </p:embeddedFont>
    <p:embeddedFont>
      <p:font typeface="Barlow Condensed" panose="020F0502020204030204" pitchFamily="2" charset="0"/>
      <p:regular r:id="rId26"/>
      <p:bold r:id="rId27"/>
    </p:embeddedFont>
    <p:embeddedFont>
      <p:font typeface="Barlow Condensed SemiBold" panose="020F0502020204030204" pitchFamily="2" charset="0"/>
      <p:bold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782" y="2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font" Target="fonts/font10.fntdata"/><Relationship Id="rId8" Type="http://schemas.openxmlformats.org/officeDocument/2006/relationships/slide" Target="slides/slide3.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32"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8.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AU"/>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776735CB-E19A-4E26-9AE0-1B51DA719F17}" type="datetimeFigureOut">
              <a:rPr lang="en-AU" smtClean="0"/>
              <a:t>6/05/2026</a:t>
            </a:fld>
            <a:endParaRPr lang="en-AU"/>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AU"/>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AU"/>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A83288C6-4864-47D6-A329-26EFDC883D98}" type="slidenum">
              <a:rPr lang="en-AU" smtClean="0"/>
              <a:t>‹#›</a:t>
            </a:fld>
            <a:endParaRPr lang="en-AU"/>
          </a:p>
        </p:txBody>
      </p:sp>
    </p:spTree>
    <p:extLst>
      <p:ext uri="{BB962C8B-B14F-4D97-AF65-F5344CB8AC3E}">
        <p14:creationId xmlns:p14="http://schemas.microsoft.com/office/powerpoint/2010/main" val="731268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83288C6-4864-47D6-A329-26EFDC883D98}" type="slidenum">
              <a:rPr lang="en-AU" smtClean="0"/>
              <a:t>1</a:t>
            </a:fld>
            <a:endParaRPr lang="en-AU"/>
          </a:p>
        </p:txBody>
      </p:sp>
    </p:spTree>
    <p:extLst>
      <p:ext uri="{BB962C8B-B14F-4D97-AF65-F5344CB8AC3E}">
        <p14:creationId xmlns:p14="http://schemas.microsoft.com/office/powerpoint/2010/main" val="3249900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83288C6-4864-47D6-A329-26EFDC883D98}" type="slidenum">
              <a:rPr lang="en-AU" smtClean="0"/>
              <a:t>10</a:t>
            </a:fld>
            <a:endParaRPr lang="en-AU"/>
          </a:p>
        </p:txBody>
      </p:sp>
    </p:spTree>
    <p:extLst>
      <p:ext uri="{BB962C8B-B14F-4D97-AF65-F5344CB8AC3E}">
        <p14:creationId xmlns:p14="http://schemas.microsoft.com/office/powerpoint/2010/main" val="46709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Independent schools in Victoria are as diverse as the communities they serve.</a:t>
            </a:r>
            <a:r>
              <a:rPr lang="en-US"/>
              <a:t> They are not one-size-fits-all. They are faith-based schools, community-founded schools, specialist schools and regional schools. They support students with disability, students requiring tailored learning environments, and families seeking an education aligned with their religion and values.</a:t>
            </a:r>
          </a:p>
          <a:p>
            <a:endParaRPr lang="en-AU"/>
          </a:p>
          <a:p>
            <a:r>
              <a:rPr lang="en-AU"/>
              <a:t>In addition to the statistics on the screen:</a:t>
            </a:r>
          </a:p>
          <a:p>
            <a:endParaRPr lang="en-AU"/>
          </a:p>
          <a:p>
            <a:pPr marL="174913" indent="-174913">
              <a:buFont typeface="Arial" panose="020B0604020202020204" pitchFamily="34" charset="0"/>
              <a:buChar char="•"/>
            </a:pPr>
            <a:r>
              <a:rPr lang="en-US" b="1"/>
              <a:t>68% </a:t>
            </a:r>
            <a:r>
              <a:rPr lang="en-US"/>
              <a:t>of our schools are Kindergarten to Year 12</a:t>
            </a:r>
          </a:p>
          <a:p>
            <a:pPr marL="174913" indent="-174913">
              <a:buFont typeface="Arial" panose="020B0604020202020204" pitchFamily="34" charset="0"/>
              <a:buChar char="•"/>
            </a:pPr>
            <a:r>
              <a:rPr lang="en-US" b="1"/>
              <a:t>92% </a:t>
            </a:r>
            <a:r>
              <a:rPr lang="en-US"/>
              <a:t>of our schools are Co-educational</a:t>
            </a:r>
          </a:p>
          <a:p>
            <a:pPr marL="174913" indent="-174913">
              <a:buFont typeface="Arial" panose="020B0604020202020204" pitchFamily="34" charset="0"/>
              <a:buChar char="•"/>
            </a:pPr>
            <a:r>
              <a:rPr lang="en-US" b="1"/>
              <a:t>13% </a:t>
            </a:r>
            <a:r>
              <a:rPr lang="en-US"/>
              <a:t>of our schools are Special Assistance Schools</a:t>
            </a:r>
          </a:p>
          <a:p>
            <a:pPr marL="174913" indent="-174913">
              <a:buFont typeface="Arial" panose="020B0604020202020204" pitchFamily="34" charset="0"/>
              <a:buChar char="•"/>
            </a:pPr>
            <a:r>
              <a:rPr lang="en-US" b="1"/>
              <a:t>41% </a:t>
            </a:r>
            <a:r>
              <a:rPr lang="en-US"/>
              <a:t>of our school campuses are regionally based</a:t>
            </a:r>
          </a:p>
        </p:txBody>
      </p:sp>
      <p:sp>
        <p:nvSpPr>
          <p:cNvPr id="4" name="Slide Number Placeholder 3"/>
          <p:cNvSpPr>
            <a:spLocks noGrp="1"/>
          </p:cNvSpPr>
          <p:nvPr>
            <p:ph type="sldNum" sz="quarter" idx="5"/>
          </p:nvPr>
        </p:nvSpPr>
        <p:spPr/>
        <p:txBody>
          <a:bodyPr/>
          <a:lstStyle/>
          <a:p>
            <a:fld id="{A83288C6-4864-47D6-A329-26EFDC883D98}" type="slidenum">
              <a:rPr lang="en-AU" smtClean="0"/>
              <a:t>2</a:t>
            </a:fld>
            <a:endParaRPr lang="en-AU"/>
          </a:p>
        </p:txBody>
      </p:sp>
    </p:spTree>
    <p:extLst>
      <p:ext uri="{BB962C8B-B14F-4D97-AF65-F5344CB8AC3E}">
        <p14:creationId xmlns:p14="http://schemas.microsoft.com/office/powerpoint/2010/main" val="539217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rPr>
              <a:t>Economic Contribution:</a:t>
            </a:r>
          </a:p>
          <a:p>
            <a:pPr marL="174913" indent="-174913">
              <a:buFont typeface="Arial" panose="020B0604020202020204" pitchFamily="34" charset="0"/>
              <a:buChar char="•"/>
            </a:pPr>
            <a:r>
              <a:rPr lang="en-US" b="0">
                <a:effectLst/>
              </a:rPr>
              <a:t>Victoria’s Independent schools inject $6.6 billion into the state economy each year, according to an independent impact report that we published last year.</a:t>
            </a:r>
          </a:p>
          <a:p>
            <a:pPr marL="174913" indent="-174913">
              <a:buFont typeface="Arial" panose="020B0604020202020204" pitchFamily="34" charset="0"/>
              <a:buChar char="•"/>
            </a:pPr>
            <a:r>
              <a:rPr lang="en-US"/>
              <a:t>By comparison, the economic impact of Victoria’s Independent schools is almost on par with the entire AFL industry, and the sector employs more than three times as many people as the AFL and its clubs combined. These figures underscore the scale and significance of the Independent school sector in Victoria’s economy.  </a:t>
            </a:r>
          </a:p>
          <a:p>
            <a:pPr marL="174913" indent="-174913">
              <a:buFont typeface="Arial" panose="020B0604020202020204" pitchFamily="34" charset="0"/>
              <a:buChar char="•"/>
            </a:pPr>
            <a:r>
              <a:rPr lang="en-US"/>
              <a:t>Notably, there are more than 1,300 overseas students in Victorian Independent schools who contribute annually $40 million in living expenses and </a:t>
            </a:r>
            <a:r>
              <a:rPr lang="en-US">
                <a:effectLst/>
              </a:rPr>
              <a:t>Visitors coming to Victoria to see their children at Independent schools generate $8.7 million in tourism spending each year</a:t>
            </a:r>
            <a:endParaRPr lang="en-US" b="0">
              <a:effectLst/>
            </a:endParaRPr>
          </a:p>
          <a:p>
            <a:endParaRPr lang="en-US" b="0">
              <a:effectLst/>
            </a:endParaRPr>
          </a:p>
          <a:p>
            <a:r>
              <a:rPr lang="en-US" b="1">
                <a:effectLst/>
              </a:rPr>
              <a:t>Enrolment Growth:</a:t>
            </a:r>
          </a:p>
          <a:p>
            <a:pPr marL="174913" indent="-174913">
              <a:buFont typeface="Arial" panose="020B0604020202020204" pitchFamily="34" charset="0"/>
              <a:buChar char="•"/>
            </a:pPr>
            <a:r>
              <a:rPr lang="en-US" b="0">
                <a:effectLst/>
              </a:rPr>
              <a:t>In 2025, Victorian Independent schools have welcomed more than 6,000 additional students.</a:t>
            </a:r>
          </a:p>
          <a:p>
            <a:pPr marL="174913" indent="-174913">
              <a:buFont typeface="Arial" panose="020B0604020202020204" pitchFamily="34" charset="0"/>
              <a:buChar char="•"/>
            </a:pPr>
            <a:r>
              <a:rPr lang="en-US" b="0">
                <a:effectLst/>
              </a:rPr>
              <a:t>Almost 179,000 students are now educated in Independent schools - a 3.5 per cent increase in the past 12 months - reinforcing the sector’s essential role in meeting the diverse needs of families across Victoria.</a:t>
            </a:r>
          </a:p>
        </p:txBody>
      </p:sp>
      <p:sp>
        <p:nvSpPr>
          <p:cNvPr id="4" name="Slide Number Placeholder 3"/>
          <p:cNvSpPr>
            <a:spLocks noGrp="1"/>
          </p:cNvSpPr>
          <p:nvPr>
            <p:ph type="sldNum" sz="quarter" idx="5"/>
          </p:nvPr>
        </p:nvSpPr>
        <p:spPr/>
        <p:txBody>
          <a:bodyPr/>
          <a:lstStyle/>
          <a:p>
            <a:fld id="{A83288C6-4864-47D6-A329-26EFDC883D98}" type="slidenum">
              <a:rPr lang="en-AU" smtClean="0"/>
              <a:t>3</a:t>
            </a:fld>
            <a:endParaRPr lang="en-AU"/>
          </a:p>
        </p:txBody>
      </p:sp>
    </p:spTree>
    <p:extLst>
      <p:ext uri="{BB962C8B-B14F-4D97-AF65-F5344CB8AC3E}">
        <p14:creationId xmlns:p14="http://schemas.microsoft.com/office/powerpoint/2010/main" val="73966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For most Independent schools in our state, less than 5% of their total enrolments are international students and Year 7 -12 are the most popular year levels</a:t>
            </a:r>
          </a:p>
          <a:p>
            <a:pPr defTabSz="932871"/>
            <a:endParaRPr lang="en-US">
              <a:solidFill>
                <a:srgbClr val="019AC8"/>
              </a:solidFill>
              <a:latin typeface="Arial" panose="020B0604020202020204" pitchFamily="34" charset="0"/>
              <a:cs typeface="Arial" panose="020B0604020202020204" pitchFamily="34" charset="0"/>
            </a:endParaRPr>
          </a:p>
          <a:p>
            <a:pPr marL="174913" indent="-174913" defTabSz="932871">
              <a:buFont typeface="Arial" panose="020B0604020202020204" pitchFamily="34" charset="0"/>
              <a:buChar char="•"/>
            </a:pPr>
            <a:r>
              <a:rPr lang="en-US">
                <a:solidFill>
                  <a:srgbClr val="019AC8"/>
                </a:solidFill>
                <a:latin typeface="Arial" panose="020B0604020202020204" pitchFamily="34" charset="0"/>
                <a:cs typeface="Arial" panose="020B0604020202020204" pitchFamily="34" charset="0"/>
              </a:rPr>
              <a:t>This is a decline from 86 schools in 2018, showing that participation has not yet recovered to pre-COVID levels.</a:t>
            </a:r>
            <a:endParaRPr lang="en-AU" b="0"/>
          </a:p>
          <a:p>
            <a:pPr marL="174913" indent="-174913" defTabSz="932871">
              <a:buFont typeface="Arial" panose="020B0604020202020204" pitchFamily="34" charset="0"/>
              <a:buChar char="•"/>
            </a:pPr>
            <a:r>
              <a:rPr lang="en-US">
                <a:solidFill>
                  <a:srgbClr val="019AC8"/>
                </a:solidFill>
                <a:latin typeface="Arial" panose="020B0604020202020204" pitchFamily="34" charset="0"/>
                <a:cs typeface="Arial" panose="020B0604020202020204" pitchFamily="34" charset="0"/>
              </a:rPr>
              <a:t>Only a small number of schools exceed 10% international students, indicating high-concentration models are uncommon.</a:t>
            </a:r>
            <a:endParaRPr lang="en-AU" b="0"/>
          </a:p>
          <a:p>
            <a:pPr marL="174913" indent="-174913">
              <a:buFont typeface="Arial" panose="020B0604020202020204" pitchFamily="34" charset="0"/>
              <a:buChar char="•"/>
            </a:pPr>
            <a:endParaRPr lang="en-AU"/>
          </a:p>
          <a:p>
            <a:r>
              <a:rPr lang="en-AU"/>
              <a:t>Additional narrative:</a:t>
            </a:r>
          </a:p>
          <a:p>
            <a:pPr marL="174913" indent="-174913">
              <a:buFont typeface="Arial" panose="020B0604020202020204" pitchFamily="34" charset="0"/>
              <a:buChar char="•"/>
            </a:pPr>
            <a:r>
              <a:rPr lang="en-AU"/>
              <a:t>We are working on strengthening our member schools' cultural and market literacy to equip them with the right tools and intelligence.</a:t>
            </a:r>
          </a:p>
          <a:p>
            <a:pPr marL="174913" indent="-174913">
              <a:buFont typeface="Arial" panose="020B0604020202020204" pitchFamily="34" charset="0"/>
              <a:buChar char="•"/>
            </a:pPr>
            <a:r>
              <a:rPr lang="en-AU"/>
              <a:t>The school sector typically delivers high quality student pipeline to tertiary education with strong academic preparations and English proficiency. </a:t>
            </a:r>
          </a:p>
        </p:txBody>
      </p:sp>
      <p:sp>
        <p:nvSpPr>
          <p:cNvPr id="4" name="Slide Number Placeholder 3"/>
          <p:cNvSpPr>
            <a:spLocks noGrp="1"/>
          </p:cNvSpPr>
          <p:nvPr>
            <p:ph type="sldNum" sz="quarter" idx="5"/>
          </p:nvPr>
        </p:nvSpPr>
        <p:spPr/>
        <p:txBody>
          <a:bodyPr/>
          <a:lstStyle/>
          <a:p>
            <a:fld id="{A83288C6-4864-47D6-A329-26EFDC883D98}" type="slidenum">
              <a:rPr lang="en-AU" smtClean="0"/>
              <a:t>4</a:t>
            </a:fld>
            <a:endParaRPr lang="en-AU"/>
          </a:p>
        </p:txBody>
      </p:sp>
    </p:spTree>
    <p:extLst>
      <p:ext uri="{BB962C8B-B14F-4D97-AF65-F5344CB8AC3E}">
        <p14:creationId xmlns:p14="http://schemas.microsoft.com/office/powerpoint/2010/main" val="380138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Governance and Autonomy</a:t>
            </a:r>
          </a:p>
          <a:p>
            <a:pPr marL="174913" indent="-174913">
              <a:buFont typeface="Arial" panose="020B0604020202020204" pitchFamily="34" charset="0"/>
              <a:buChar char="•"/>
            </a:pPr>
            <a:r>
              <a:rPr lang="en-AU"/>
              <a:t>Independent schools operate under their own boards, enabling flexible fee structures, marketing, agent engagement, and program design.</a:t>
            </a:r>
          </a:p>
          <a:p>
            <a:pPr marL="174913" indent="-174913">
              <a:buFont typeface="Arial" panose="020B0604020202020204" pitchFamily="34" charset="0"/>
              <a:buChar char="•"/>
            </a:pPr>
            <a:r>
              <a:rPr lang="en-AU"/>
              <a:t>Government schools operate within the Victorian Department of Education framework with centralised policies and standardised fees.</a:t>
            </a:r>
          </a:p>
          <a:p>
            <a:pPr marL="174913" indent="-174913">
              <a:buFont typeface="Arial" panose="020B0604020202020204" pitchFamily="34" charset="0"/>
              <a:buChar char="•"/>
            </a:pPr>
            <a:endParaRPr lang="en-AU" b="1"/>
          </a:p>
          <a:p>
            <a:r>
              <a:rPr lang="en-AU" b="1"/>
              <a:t>Resourcing and Student Support</a:t>
            </a:r>
          </a:p>
          <a:p>
            <a:pPr marL="174913" indent="-174913">
              <a:buFont typeface="Arial" panose="020B0604020202020204" pitchFamily="34" charset="0"/>
              <a:buChar char="•"/>
            </a:pPr>
            <a:r>
              <a:rPr lang="en-AU"/>
              <a:t>Independent schools typically have dedicated international agents, homestay/boarding staff, and specialist EAL/ELICOS staff.</a:t>
            </a:r>
          </a:p>
          <a:p>
            <a:pPr marL="174913" indent="-174913">
              <a:buFont typeface="Arial" panose="020B0604020202020204" pitchFamily="34" charset="0"/>
              <a:buChar char="•"/>
            </a:pPr>
            <a:r>
              <a:rPr lang="en-AU"/>
              <a:t>Government schools often rely on generalist staff with international responsibilities added to existing roles.</a:t>
            </a:r>
          </a:p>
          <a:p>
            <a:endParaRPr lang="en-AU"/>
          </a:p>
          <a:p>
            <a:r>
              <a:rPr lang="en-AU" b="1"/>
              <a:t>Market Positioning</a:t>
            </a:r>
          </a:p>
          <a:p>
            <a:pPr marL="174913" indent="-174913" defTabSz="932871">
              <a:buFont typeface="Arial" panose="020B0604020202020204" pitchFamily="34" charset="0"/>
              <a:buChar char="•"/>
            </a:pPr>
            <a:r>
              <a:rPr lang="en-AU"/>
              <a:t>Independent schools often position themselves as premium providers with strong academic pathways and boarding options. Independent schools tend to recover international enrolments more quickly due to stronger branding and marketing agility.</a:t>
            </a:r>
          </a:p>
          <a:p>
            <a:pPr marL="174913" indent="-174913">
              <a:buFont typeface="Arial" panose="020B0604020202020204" pitchFamily="34" charset="0"/>
              <a:buChar char="•"/>
            </a:pPr>
            <a:r>
              <a:rPr lang="en-AU"/>
              <a:t>Government schools emphasise affordability, community integration, and diverse geographic locations.</a:t>
            </a:r>
          </a:p>
          <a:p>
            <a:r>
              <a:rPr lang="en-AU" b="1"/>
              <a:t> </a:t>
            </a:r>
            <a:endParaRPr lang="en-AU"/>
          </a:p>
          <a:p>
            <a:r>
              <a:rPr lang="en-AU" b="1"/>
              <a:t>ELICOS Model</a:t>
            </a:r>
          </a:p>
          <a:p>
            <a:pPr marL="174913" indent="-174913">
              <a:buFont typeface="Arial" panose="020B0604020202020204" pitchFamily="34" charset="0"/>
              <a:buChar char="•"/>
            </a:pPr>
            <a:r>
              <a:rPr lang="en-AU"/>
              <a:t>Some operate in‑house CRICOS‑registered ELICOS programs, often called Secondary School Preparation (SSP) or English Language Centres.  These programs allow students to complete English preparation on campus prior to moving into mainstream study, improving transition and retention.</a:t>
            </a:r>
          </a:p>
          <a:p>
            <a:pPr marL="174913" indent="-174913">
              <a:buFont typeface="Arial" panose="020B0604020202020204" pitchFamily="34" charset="0"/>
              <a:buChar char="•"/>
            </a:pPr>
            <a:r>
              <a:rPr lang="en-AU"/>
              <a:t>Government Schools Typically, do not run in‑house ELICOS.</a:t>
            </a:r>
          </a:p>
          <a:p>
            <a:pPr marL="174913" indent="-174913">
              <a:buFont typeface="Arial" panose="020B0604020202020204" pitchFamily="34" charset="0"/>
              <a:buChar char="•"/>
            </a:pPr>
            <a:r>
              <a:rPr lang="en-AU"/>
              <a:t>Students complete English preparation through external CRICOS‑registered ELICOS providers, coordinated by the Department of Education.</a:t>
            </a:r>
          </a:p>
          <a:p>
            <a:endParaRPr lang="en-AU"/>
          </a:p>
        </p:txBody>
      </p:sp>
      <p:sp>
        <p:nvSpPr>
          <p:cNvPr id="4" name="Slide Number Placeholder 3"/>
          <p:cNvSpPr>
            <a:spLocks noGrp="1"/>
          </p:cNvSpPr>
          <p:nvPr>
            <p:ph type="sldNum" sz="quarter" idx="5"/>
          </p:nvPr>
        </p:nvSpPr>
        <p:spPr/>
        <p:txBody>
          <a:bodyPr/>
          <a:lstStyle/>
          <a:p>
            <a:fld id="{A83288C6-4864-47D6-A329-26EFDC883D98}" type="slidenum">
              <a:rPr lang="en-AU" smtClean="0"/>
              <a:t>5</a:t>
            </a:fld>
            <a:endParaRPr lang="en-AU"/>
          </a:p>
        </p:txBody>
      </p:sp>
    </p:spTree>
    <p:extLst>
      <p:ext uri="{BB962C8B-B14F-4D97-AF65-F5344CB8AC3E}">
        <p14:creationId xmlns:p14="http://schemas.microsoft.com/office/powerpoint/2010/main" val="242063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Our schools experience some challenges:</a:t>
            </a:r>
          </a:p>
          <a:p>
            <a:pPr marL="233218" indent="-233218">
              <a:buFont typeface="+mj-lt"/>
              <a:buAutoNum type="arabicPeriod"/>
            </a:pPr>
            <a:r>
              <a:rPr lang="en-AU"/>
              <a:t>Many schools treat international programs as add‑ons rather than core business which puts additional pressure on the school.</a:t>
            </a:r>
          </a:p>
          <a:p>
            <a:pPr marL="233218" indent="-233218">
              <a:buFont typeface="+mj-lt"/>
              <a:buAutoNum type="arabicPeriod"/>
            </a:pPr>
            <a:r>
              <a:rPr lang="en-AU"/>
              <a:t>Running ELICOS requires TESOL‑qualified staff, curriculum development, and compliance capability.</a:t>
            </a:r>
          </a:p>
          <a:p>
            <a:pPr marL="233218" indent="-233218">
              <a:buFont typeface="+mj-lt"/>
              <a:buAutoNum type="arabicPeriod"/>
            </a:pPr>
            <a:r>
              <a:rPr lang="en-AU"/>
              <a:t>International school students are younger and require intensive welfare and homestay oversight.</a:t>
            </a:r>
          </a:p>
          <a:p>
            <a:pPr marL="233218" indent="-233218">
              <a:buFont typeface="+mj-lt"/>
              <a:buAutoNum type="arabicPeriod"/>
            </a:pPr>
            <a:r>
              <a:rPr lang="en-AU"/>
              <a:t>Homestay monitoring is resource‑intensive and a major compliance risk </a:t>
            </a:r>
          </a:p>
          <a:p>
            <a:pPr marL="233218" indent="-233218">
              <a:buFont typeface="+mj-lt"/>
              <a:buAutoNum type="arabicPeriod"/>
            </a:pPr>
            <a:r>
              <a:rPr lang="en-AU"/>
              <a:t>ELICOS students often newly arrived and need additional support.</a:t>
            </a:r>
          </a:p>
          <a:p>
            <a:pPr marL="233218" indent="-233218">
              <a:buFont typeface="+mj-lt"/>
              <a:buAutoNum type="arabicPeriod"/>
            </a:pPr>
            <a:r>
              <a:rPr lang="en-AU"/>
              <a:t>Agent management and reputation risk</a:t>
            </a:r>
          </a:p>
        </p:txBody>
      </p:sp>
      <p:sp>
        <p:nvSpPr>
          <p:cNvPr id="4" name="Slide Number Placeholder 3"/>
          <p:cNvSpPr>
            <a:spLocks noGrp="1"/>
          </p:cNvSpPr>
          <p:nvPr>
            <p:ph type="sldNum" sz="quarter" idx="5"/>
          </p:nvPr>
        </p:nvSpPr>
        <p:spPr/>
        <p:txBody>
          <a:bodyPr/>
          <a:lstStyle/>
          <a:p>
            <a:fld id="{A83288C6-4864-47D6-A329-26EFDC883D98}" type="slidenum">
              <a:rPr lang="en-AU" smtClean="0"/>
              <a:t>6</a:t>
            </a:fld>
            <a:endParaRPr lang="en-AU"/>
          </a:p>
        </p:txBody>
      </p:sp>
    </p:spTree>
    <p:extLst>
      <p:ext uri="{BB962C8B-B14F-4D97-AF65-F5344CB8AC3E}">
        <p14:creationId xmlns:p14="http://schemas.microsoft.com/office/powerpoint/2010/main" val="1565120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University Pathways</a:t>
            </a:r>
          </a:p>
          <a:p>
            <a:pPr marL="174913" indent="-174913">
              <a:buFont typeface="Arial" panose="020B0604020202020204" pitchFamily="34" charset="0"/>
              <a:buChar char="•"/>
            </a:pPr>
            <a:r>
              <a:rPr lang="en-AU"/>
              <a:t>Strong ATAR outcomes, IB programs, and high-quality university counselling.</a:t>
            </a:r>
          </a:p>
          <a:p>
            <a:pPr marL="174913" indent="-174913">
              <a:buFont typeface="Arial" panose="020B0604020202020204" pitchFamily="34" charset="0"/>
              <a:buChar char="•"/>
            </a:pPr>
            <a:r>
              <a:rPr lang="en-AU"/>
              <a:t>International students often target Group of Eight universities.</a:t>
            </a:r>
          </a:p>
          <a:p>
            <a:endParaRPr lang="en-AU"/>
          </a:p>
          <a:p>
            <a:r>
              <a:rPr lang="en-AU" b="1"/>
              <a:t>VET Pathways</a:t>
            </a:r>
          </a:p>
          <a:p>
            <a:pPr marL="174913" indent="-174913">
              <a:buFont typeface="Arial" panose="020B0604020202020204" pitchFamily="34" charset="0"/>
              <a:buChar char="•"/>
            </a:pPr>
            <a:r>
              <a:rPr lang="en-AU"/>
              <a:t>Partnerships with TAFEs and private RTOs for VET in Schools, dual‑credit programs, and diploma‑to‑degree pathways.</a:t>
            </a:r>
          </a:p>
          <a:p>
            <a:pPr marL="174913" indent="-174913">
              <a:buFont typeface="Arial" panose="020B0604020202020204" pitchFamily="34" charset="0"/>
              <a:buChar char="•"/>
            </a:pPr>
            <a:r>
              <a:rPr lang="en-AU"/>
              <a:t>Pathway Strength includes in‑house ELICOS support for academic English, study skills, to achieve a smooth transition into VCE/IB.</a:t>
            </a:r>
          </a:p>
          <a:p>
            <a:pPr marL="174913" indent="-174913">
              <a:buFont typeface="Arial" panose="020B0604020202020204" pitchFamily="34" charset="0"/>
              <a:buChar char="•"/>
            </a:pPr>
            <a:r>
              <a:rPr lang="en-AU"/>
              <a:t>Support model improves university readiness and retention.</a:t>
            </a:r>
          </a:p>
        </p:txBody>
      </p:sp>
      <p:sp>
        <p:nvSpPr>
          <p:cNvPr id="4" name="Slide Number Placeholder 3"/>
          <p:cNvSpPr>
            <a:spLocks noGrp="1"/>
          </p:cNvSpPr>
          <p:nvPr>
            <p:ph type="sldNum" sz="quarter" idx="5"/>
          </p:nvPr>
        </p:nvSpPr>
        <p:spPr/>
        <p:txBody>
          <a:bodyPr/>
          <a:lstStyle/>
          <a:p>
            <a:fld id="{A83288C6-4864-47D6-A329-26EFDC883D98}" type="slidenum">
              <a:rPr lang="en-AU" smtClean="0"/>
              <a:t>7</a:t>
            </a:fld>
            <a:endParaRPr lang="en-AU"/>
          </a:p>
        </p:txBody>
      </p:sp>
    </p:spTree>
    <p:extLst>
      <p:ext uri="{BB962C8B-B14F-4D97-AF65-F5344CB8AC3E}">
        <p14:creationId xmlns:p14="http://schemas.microsoft.com/office/powerpoint/2010/main" val="1342702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13" indent="-174913">
              <a:buFont typeface="Arial" panose="020B0604020202020204" pitchFamily="34" charset="0"/>
              <a:buChar char="•"/>
            </a:pPr>
            <a:r>
              <a:rPr lang="en-AU"/>
              <a:t>In 2025, there were 1,370 students enrolled across Year 11 and Year 12 offshore. In 2026, over 1,500 students are projected to enrol in VCE offshore, an increase on last year an of 9.5% (final numbers are confirmed in May each year).</a:t>
            </a:r>
          </a:p>
          <a:p>
            <a:pPr marL="174913" indent="-174913">
              <a:buFont typeface="Arial" panose="020B0604020202020204" pitchFamily="34" charset="0"/>
              <a:buChar char="•"/>
            </a:pPr>
            <a:r>
              <a:rPr lang="en-GB"/>
              <a:t>There are five Victorian school providers (Haileybury, Firbank Grammar, Peninsula Grammar, Thomas Carr College and Caroline Chisholm Catholic College) with Salesian College Sunbury joining this group from 2027. </a:t>
            </a:r>
            <a:endParaRPr lang="en-AU"/>
          </a:p>
          <a:p>
            <a:pPr marL="174913" indent="-174913">
              <a:buFont typeface="Arial" panose="020B0604020202020204" pitchFamily="34" charset="0"/>
              <a:buChar char="•"/>
            </a:pPr>
            <a:r>
              <a:rPr lang="en-GB"/>
              <a:t>Salesian College Chadstone is actively seeking an offshore partner school to submit a licence application to the VCAA. Balwyn High School has expressed interest in establishing a VCE Offshore program to complement their onshore </a:t>
            </a:r>
            <a:r>
              <a:rPr lang="en-AU"/>
              <a:t>32</a:t>
            </a:r>
            <a:r>
              <a:rPr lang="en-AU" b="1"/>
              <a:t> </a:t>
            </a:r>
            <a:r>
              <a:rPr lang="en-AU"/>
              <a:t>licensed programs in eight countries</a:t>
            </a:r>
            <a:r>
              <a:rPr lang="en-GB"/>
              <a:t>international student program.</a:t>
            </a:r>
            <a:endParaRPr lang="en-AU"/>
          </a:p>
          <a:p>
            <a:pPr marL="174913" indent="-174913">
              <a:buFont typeface="Arial" panose="020B0604020202020204" pitchFamily="34" charset="0"/>
              <a:buChar char="•"/>
            </a:pPr>
            <a:r>
              <a:rPr lang="en-AU"/>
              <a:t>, including established programs in China, Indonesia, Malaysia, Vietnam, Timor-Leste, and Vanuatu</a:t>
            </a:r>
          </a:p>
          <a:p>
            <a:pPr marL="174913" indent="-174913">
              <a:buFont typeface="Arial" panose="020B0604020202020204" pitchFamily="34" charset="0"/>
              <a:buChar char="•"/>
            </a:pPr>
            <a:r>
              <a:rPr lang="en-AU"/>
              <a:t>New programs have commenced in Singapore and Papua New Guinea in 2026 and will in Japan from 2027.</a:t>
            </a:r>
          </a:p>
        </p:txBody>
      </p:sp>
      <p:sp>
        <p:nvSpPr>
          <p:cNvPr id="4" name="Slide Number Placeholder 3"/>
          <p:cNvSpPr>
            <a:spLocks noGrp="1"/>
          </p:cNvSpPr>
          <p:nvPr>
            <p:ph type="sldNum" sz="quarter" idx="5"/>
          </p:nvPr>
        </p:nvSpPr>
        <p:spPr/>
        <p:txBody>
          <a:bodyPr/>
          <a:lstStyle/>
          <a:p>
            <a:fld id="{A83288C6-4864-47D6-A329-26EFDC883D98}" type="slidenum">
              <a:rPr lang="en-AU" smtClean="0"/>
              <a:t>8</a:t>
            </a:fld>
            <a:endParaRPr lang="en-AU"/>
          </a:p>
        </p:txBody>
      </p:sp>
    </p:spTree>
    <p:extLst>
      <p:ext uri="{BB962C8B-B14F-4D97-AF65-F5344CB8AC3E}">
        <p14:creationId xmlns:p14="http://schemas.microsoft.com/office/powerpoint/2010/main" val="404560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13" indent="-174913">
              <a:buFont typeface="Wingdings" panose="05000000000000000000" pitchFamily="2" charset="2"/>
              <a:buChar char="§"/>
            </a:pPr>
            <a:r>
              <a:rPr lang="en-AU"/>
              <a:t>Australia, like other key Western destinations, is facing considerably structural and market challenges.  </a:t>
            </a:r>
          </a:p>
          <a:p>
            <a:pPr marL="174913" indent="-174913">
              <a:buFont typeface="Wingdings" panose="05000000000000000000" pitchFamily="2" charset="2"/>
              <a:buChar char="§"/>
            </a:pPr>
            <a:r>
              <a:rPr lang="en-AU"/>
              <a:t>Domestic political issues are impacting policy setting - notably high student visa fees and worsening visa grant rates. </a:t>
            </a:r>
          </a:p>
          <a:p>
            <a:pPr marL="174913" indent="-174913">
              <a:buFont typeface="Wingdings" panose="05000000000000000000" pitchFamily="2" charset="2"/>
              <a:buChar char="§"/>
            </a:pPr>
            <a:r>
              <a:rPr lang="en-AU"/>
              <a:t>Offshore student visa grant rate in Feb 2026 lowest month on record for the last 26 years for Higher Ed</a:t>
            </a:r>
          </a:p>
          <a:p>
            <a:pPr marL="174913" indent="-174913">
              <a:buFont typeface="Wingdings" panose="05000000000000000000" pitchFamily="2" charset="2"/>
              <a:buChar char="§"/>
            </a:pPr>
            <a:r>
              <a:rPr lang="en-AU"/>
              <a:t>Student Visa Finances – change in government sentiment – refusal rates increasing – more scrutiny of financial capacity</a:t>
            </a:r>
          </a:p>
          <a:p>
            <a:pPr marL="174913" indent="-174913">
              <a:buFont typeface="Wingdings" panose="05000000000000000000" pitchFamily="2" charset="2"/>
              <a:buChar char="§"/>
            </a:pPr>
            <a:r>
              <a:rPr lang="en-AU"/>
              <a:t>Eastward shift to Asian study destinations - especially Chinese students finding those destinations such as Hong Kong, Malaysia and Singapore just as attractive - with high ranked local universities and foreign campuses of world leading Western universities, lower fees and culturally familiar </a:t>
            </a:r>
          </a:p>
          <a:p>
            <a:pPr marL="174913" indent="-174913">
              <a:buFont typeface="Wingdings" panose="05000000000000000000" pitchFamily="2" charset="2"/>
              <a:buChar char="§"/>
            </a:pPr>
            <a:r>
              <a:rPr lang="en-AU"/>
              <a:t>School sector has much less resource to support its international agenda - leading to less market exposure, experience or expertise, heavy reliance on China and to a less extent, Vietnam.  Virtually quite an uphill battle to diversify.</a:t>
            </a:r>
          </a:p>
        </p:txBody>
      </p:sp>
      <p:sp>
        <p:nvSpPr>
          <p:cNvPr id="4" name="Slide Number Placeholder 3"/>
          <p:cNvSpPr>
            <a:spLocks noGrp="1"/>
          </p:cNvSpPr>
          <p:nvPr>
            <p:ph type="sldNum" sz="quarter" idx="5"/>
          </p:nvPr>
        </p:nvSpPr>
        <p:spPr/>
        <p:txBody>
          <a:bodyPr/>
          <a:lstStyle/>
          <a:p>
            <a:fld id="{A83288C6-4864-47D6-A329-26EFDC883D98}" type="slidenum">
              <a:rPr lang="en-AU" smtClean="0"/>
              <a:t>9</a:t>
            </a:fld>
            <a:endParaRPr lang="en-AU"/>
          </a:p>
        </p:txBody>
      </p:sp>
    </p:spTree>
    <p:extLst>
      <p:ext uri="{BB962C8B-B14F-4D97-AF65-F5344CB8AC3E}">
        <p14:creationId xmlns:p14="http://schemas.microsoft.com/office/powerpoint/2010/main" val="159001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8.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AU"/>
          </a:p>
        </p:txBody>
      </p:sp>
      <p:sp>
        <p:nvSpPr>
          <p:cNvPr id="3" name="Freeform 3"/>
          <p:cNvSpPr/>
          <p:nvPr/>
        </p:nvSpPr>
        <p:spPr>
          <a:xfrm>
            <a:off x="0" y="0"/>
            <a:ext cx="18288000" cy="10287000"/>
          </a:xfrm>
          <a:custGeom>
            <a:avLst/>
            <a:gdLst/>
            <a:ahLst/>
            <a:cxnLst/>
            <a:rect l="l" t="t" r="r" b="b"/>
            <a:pathLst>
              <a:path w="18288000" h="15723609">
                <a:moveTo>
                  <a:pt x="0" y="0"/>
                </a:moveTo>
                <a:lnTo>
                  <a:pt x="18288000" y="0"/>
                </a:lnTo>
                <a:lnTo>
                  <a:pt x="18288000" y="15723608"/>
                </a:lnTo>
                <a:lnTo>
                  <a:pt x="0" y="15723608"/>
                </a:lnTo>
                <a:lnTo>
                  <a:pt x="0" y="0"/>
                </a:lnTo>
                <a:close/>
              </a:path>
            </a:pathLst>
          </a:custGeom>
          <a:blipFill>
            <a:blip r:embed="rId4"/>
            <a:stretch>
              <a:fillRect l="-47721" t="-58613" r="-111217" b="-190090"/>
            </a:stretch>
          </a:blipFill>
        </p:spPr>
        <p:txBody>
          <a:bodyPr/>
          <a:lstStyle/>
          <a:p>
            <a:endParaRPr lang="en-AU"/>
          </a:p>
        </p:txBody>
      </p:sp>
      <p:grpSp>
        <p:nvGrpSpPr>
          <p:cNvPr id="4" name="Group 4"/>
          <p:cNvGrpSpPr/>
          <p:nvPr/>
        </p:nvGrpSpPr>
        <p:grpSpPr>
          <a:xfrm>
            <a:off x="1778999" y="2414770"/>
            <a:ext cx="14730002" cy="6520559"/>
            <a:chOff x="0" y="0"/>
            <a:chExt cx="19640003" cy="8694079"/>
          </a:xfrm>
        </p:grpSpPr>
        <p:grpSp>
          <p:nvGrpSpPr>
            <p:cNvPr id="5" name="Group 5"/>
            <p:cNvGrpSpPr/>
            <p:nvPr/>
          </p:nvGrpSpPr>
          <p:grpSpPr>
            <a:xfrm>
              <a:off x="0" y="0"/>
              <a:ext cx="19640003" cy="7401341"/>
              <a:chOff x="0" y="0"/>
              <a:chExt cx="3879507" cy="1461993"/>
            </a:xfrm>
          </p:grpSpPr>
          <p:sp>
            <p:nvSpPr>
              <p:cNvPr id="6" name="Freeform 6"/>
              <p:cNvSpPr/>
              <p:nvPr/>
            </p:nvSpPr>
            <p:spPr>
              <a:xfrm>
                <a:off x="0" y="0"/>
                <a:ext cx="3879507" cy="1461993"/>
              </a:xfrm>
              <a:custGeom>
                <a:avLst/>
                <a:gdLst/>
                <a:ahLst/>
                <a:cxnLst/>
                <a:rect l="l" t="t" r="r" b="b"/>
                <a:pathLst>
                  <a:path w="3879507" h="1461993">
                    <a:moveTo>
                      <a:pt x="8935" y="0"/>
                    </a:moveTo>
                    <a:lnTo>
                      <a:pt x="3870572" y="0"/>
                    </a:lnTo>
                    <a:cubicBezTo>
                      <a:pt x="3872942" y="0"/>
                      <a:pt x="3875214" y="941"/>
                      <a:pt x="3876890" y="2617"/>
                    </a:cubicBezTo>
                    <a:cubicBezTo>
                      <a:pt x="3878566" y="4293"/>
                      <a:pt x="3879507" y="6565"/>
                      <a:pt x="3879507" y="8935"/>
                    </a:cubicBezTo>
                    <a:lnTo>
                      <a:pt x="3879507" y="1453058"/>
                    </a:lnTo>
                    <a:cubicBezTo>
                      <a:pt x="3879507" y="1455428"/>
                      <a:pt x="3878566" y="1457701"/>
                      <a:pt x="3876890" y="1459376"/>
                    </a:cubicBezTo>
                    <a:cubicBezTo>
                      <a:pt x="3875214" y="1461052"/>
                      <a:pt x="3872942" y="1461993"/>
                      <a:pt x="3870572" y="1461993"/>
                    </a:cubicBezTo>
                    <a:lnTo>
                      <a:pt x="8935" y="1461993"/>
                    </a:lnTo>
                    <a:cubicBezTo>
                      <a:pt x="6565" y="1461993"/>
                      <a:pt x="4293" y="1461052"/>
                      <a:pt x="2617" y="1459376"/>
                    </a:cubicBezTo>
                    <a:cubicBezTo>
                      <a:pt x="941" y="1457701"/>
                      <a:pt x="0" y="1455428"/>
                      <a:pt x="0" y="1453058"/>
                    </a:cubicBezTo>
                    <a:lnTo>
                      <a:pt x="0" y="8935"/>
                    </a:lnTo>
                    <a:cubicBezTo>
                      <a:pt x="0" y="6565"/>
                      <a:pt x="941" y="4293"/>
                      <a:pt x="2617" y="2617"/>
                    </a:cubicBezTo>
                    <a:cubicBezTo>
                      <a:pt x="4293" y="941"/>
                      <a:pt x="6565" y="0"/>
                      <a:pt x="8935" y="0"/>
                    </a:cubicBezTo>
                    <a:close/>
                  </a:path>
                </a:pathLst>
              </a:custGeom>
              <a:ln w="28575" cap="sq">
                <a:solidFill>
                  <a:srgbClr val="FFFFFF"/>
                </a:solidFill>
                <a:prstDash val="solid"/>
                <a:miter/>
              </a:ln>
            </p:spPr>
            <p:txBody>
              <a:bodyPr/>
              <a:lstStyle/>
              <a:p>
                <a:endParaRPr lang="en-AU"/>
              </a:p>
            </p:txBody>
          </p:sp>
          <p:sp>
            <p:nvSpPr>
              <p:cNvPr id="7" name="TextBox 7"/>
              <p:cNvSpPr txBox="1"/>
              <p:nvPr/>
            </p:nvSpPr>
            <p:spPr>
              <a:xfrm>
                <a:off x="0" y="-133350"/>
                <a:ext cx="3879507" cy="1595343"/>
              </a:xfrm>
              <a:prstGeom prst="rect">
                <a:avLst/>
              </a:prstGeom>
            </p:spPr>
            <p:txBody>
              <a:bodyPr lIns="50800" tIns="50800" rIns="50800" bIns="50800" rtlCol="0" anchor="ctr"/>
              <a:lstStyle/>
              <a:p>
                <a:pPr algn="ctr">
                  <a:lnSpc>
                    <a:spcPts val="3616"/>
                  </a:lnSpc>
                </a:pPr>
                <a:endParaRPr/>
              </a:p>
            </p:txBody>
          </p:sp>
        </p:grpSp>
        <p:sp>
          <p:nvSpPr>
            <p:cNvPr id="8" name="Freeform 8"/>
            <p:cNvSpPr/>
            <p:nvPr/>
          </p:nvSpPr>
          <p:spPr>
            <a:xfrm>
              <a:off x="803387" y="7401341"/>
              <a:ext cx="18836616" cy="1292738"/>
            </a:xfrm>
            <a:custGeom>
              <a:avLst/>
              <a:gdLst/>
              <a:ahLst/>
              <a:cxnLst/>
              <a:rect l="l" t="t" r="r" b="b"/>
              <a:pathLst>
                <a:path w="18836616" h="1292738">
                  <a:moveTo>
                    <a:pt x="0" y="0"/>
                  </a:moveTo>
                  <a:lnTo>
                    <a:pt x="18836616" y="0"/>
                  </a:lnTo>
                  <a:lnTo>
                    <a:pt x="18836616" y="1292738"/>
                  </a:lnTo>
                  <a:lnTo>
                    <a:pt x="0" y="1292738"/>
                  </a:lnTo>
                  <a:lnTo>
                    <a:pt x="0" y="0"/>
                  </a:lnTo>
                  <a:close/>
                </a:path>
              </a:pathLst>
            </a:custGeom>
            <a:blipFill>
              <a:blip r:embed="rId5"/>
              <a:stretch>
                <a:fillRect t="-68390" b="-68390"/>
              </a:stretch>
            </a:blipFill>
          </p:spPr>
          <p:txBody>
            <a:bodyPr/>
            <a:lstStyle/>
            <a:p>
              <a:endParaRPr lang="en-AU"/>
            </a:p>
          </p:txBody>
        </p:sp>
      </p:grpSp>
      <p:grpSp>
        <p:nvGrpSpPr>
          <p:cNvPr id="9" name="Group 9"/>
          <p:cNvGrpSpPr/>
          <p:nvPr/>
        </p:nvGrpSpPr>
        <p:grpSpPr>
          <a:xfrm>
            <a:off x="1778999" y="2414770"/>
            <a:ext cx="14730002" cy="5551006"/>
            <a:chOff x="0" y="0"/>
            <a:chExt cx="3879507" cy="1461993"/>
          </a:xfrm>
        </p:grpSpPr>
        <p:sp>
          <p:nvSpPr>
            <p:cNvPr id="10" name="Freeform 10"/>
            <p:cNvSpPr/>
            <p:nvPr/>
          </p:nvSpPr>
          <p:spPr>
            <a:xfrm>
              <a:off x="0" y="0"/>
              <a:ext cx="3879507" cy="1461993"/>
            </a:xfrm>
            <a:custGeom>
              <a:avLst/>
              <a:gdLst/>
              <a:ahLst/>
              <a:cxnLst/>
              <a:rect l="l" t="t" r="r" b="b"/>
              <a:pathLst>
                <a:path w="3879507" h="1461993">
                  <a:moveTo>
                    <a:pt x="8935" y="0"/>
                  </a:moveTo>
                  <a:lnTo>
                    <a:pt x="3870572" y="0"/>
                  </a:lnTo>
                  <a:cubicBezTo>
                    <a:pt x="3872942" y="0"/>
                    <a:pt x="3875214" y="941"/>
                    <a:pt x="3876890" y="2617"/>
                  </a:cubicBezTo>
                  <a:cubicBezTo>
                    <a:pt x="3878566" y="4293"/>
                    <a:pt x="3879507" y="6565"/>
                    <a:pt x="3879507" y="8935"/>
                  </a:cubicBezTo>
                  <a:lnTo>
                    <a:pt x="3879507" y="1453058"/>
                  </a:lnTo>
                  <a:cubicBezTo>
                    <a:pt x="3879507" y="1455428"/>
                    <a:pt x="3878566" y="1457701"/>
                    <a:pt x="3876890" y="1459376"/>
                  </a:cubicBezTo>
                  <a:cubicBezTo>
                    <a:pt x="3875214" y="1461052"/>
                    <a:pt x="3872942" y="1461993"/>
                    <a:pt x="3870572" y="1461993"/>
                  </a:cubicBezTo>
                  <a:lnTo>
                    <a:pt x="8935" y="1461993"/>
                  </a:lnTo>
                  <a:cubicBezTo>
                    <a:pt x="6565" y="1461993"/>
                    <a:pt x="4293" y="1461052"/>
                    <a:pt x="2617" y="1459376"/>
                  </a:cubicBezTo>
                  <a:cubicBezTo>
                    <a:pt x="941" y="1457701"/>
                    <a:pt x="0" y="1455428"/>
                    <a:pt x="0" y="1453058"/>
                  </a:cubicBezTo>
                  <a:lnTo>
                    <a:pt x="0" y="8935"/>
                  </a:lnTo>
                  <a:cubicBezTo>
                    <a:pt x="0" y="6565"/>
                    <a:pt x="941" y="4293"/>
                    <a:pt x="2617" y="2617"/>
                  </a:cubicBezTo>
                  <a:cubicBezTo>
                    <a:pt x="4293" y="941"/>
                    <a:pt x="6565" y="0"/>
                    <a:pt x="8935" y="0"/>
                  </a:cubicBezTo>
                  <a:close/>
                </a:path>
              </a:pathLst>
            </a:custGeom>
            <a:gradFill rotWithShape="1">
              <a:gsLst>
                <a:gs pos="0">
                  <a:srgbClr val="FFFFFF">
                    <a:alpha val="82000"/>
                  </a:srgbClr>
                </a:gs>
                <a:gs pos="50000">
                  <a:srgbClr val="FFFFFF">
                    <a:alpha val="82000"/>
                  </a:srgbClr>
                </a:gs>
                <a:gs pos="100000">
                  <a:srgbClr val="D2ECF8">
                    <a:alpha val="82000"/>
                  </a:srgbClr>
                </a:gs>
              </a:gsLst>
              <a:lin ang="5400000"/>
            </a:gradFill>
            <a:ln w="28575" cap="sq">
              <a:solidFill>
                <a:srgbClr val="FFFFFF">
                  <a:alpha val="81961"/>
                </a:srgbClr>
              </a:solidFill>
              <a:prstDash val="solid"/>
              <a:miter/>
            </a:ln>
          </p:spPr>
          <p:txBody>
            <a:bodyPr/>
            <a:lstStyle/>
            <a:p>
              <a:endParaRPr lang="en-AU"/>
            </a:p>
          </p:txBody>
        </p:sp>
        <p:sp>
          <p:nvSpPr>
            <p:cNvPr id="11" name="TextBox 11"/>
            <p:cNvSpPr txBox="1"/>
            <p:nvPr/>
          </p:nvSpPr>
          <p:spPr>
            <a:xfrm>
              <a:off x="0" y="-133350"/>
              <a:ext cx="3879507" cy="1595343"/>
            </a:xfrm>
            <a:prstGeom prst="rect">
              <a:avLst/>
            </a:prstGeom>
          </p:spPr>
          <p:txBody>
            <a:bodyPr lIns="50800" tIns="50800" rIns="50800" bIns="50800" rtlCol="0" anchor="ctr"/>
            <a:lstStyle/>
            <a:p>
              <a:pPr algn="ctr">
                <a:lnSpc>
                  <a:spcPts val="3616"/>
                </a:lnSpc>
              </a:pPr>
              <a:endParaRPr/>
            </a:p>
          </p:txBody>
        </p:sp>
      </p:grpSp>
      <p:sp>
        <p:nvSpPr>
          <p:cNvPr id="12" name="TextBox 12"/>
          <p:cNvSpPr txBox="1"/>
          <p:nvPr/>
        </p:nvSpPr>
        <p:spPr>
          <a:xfrm>
            <a:off x="1778999" y="3874754"/>
            <a:ext cx="14730002" cy="1923604"/>
          </a:xfrm>
          <a:prstGeom prst="rect">
            <a:avLst/>
          </a:prstGeom>
        </p:spPr>
        <p:txBody>
          <a:bodyPr lIns="0" tIns="0" rIns="0" bIns="0" rtlCol="0" anchor="t">
            <a:spAutoFit/>
          </a:bodyPr>
          <a:lstStyle/>
          <a:p>
            <a:pPr algn="ctr">
              <a:lnSpc>
                <a:spcPts val="16800"/>
              </a:lnSpc>
              <a:spcBef>
                <a:spcPct val="0"/>
              </a:spcBef>
            </a:pPr>
            <a:r>
              <a:rPr lang="en-US" sz="12000">
                <a:solidFill>
                  <a:srgbClr val="184683"/>
                </a:solidFill>
                <a:latin typeface="Barlow Condensed SemiBold" panose="00000706000000000000" pitchFamily="2" charset="0"/>
                <a:ea typeface="Barlow Condensed"/>
                <a:cs typeface="Barlow Condensed"/>
                <a:sym typeface="Barlow Condensed"/>
              </a:rPr>
              <a:t>INDEPENDENT SCHOOLS</a:t>
            </a:r>
          </a:p>
        </p:txBody>
      </p:sp>
      <p:sp>
        <p:nvSpPr>
          <p:cNvPr id="13" name="TextBox 13"/>
          <p:cNvSpPr txBox="1"/>
          <p:nvPr/>
        </p:nvSpPr>
        <p:spPr>
          <a:xfrm>
            <a:off x="1778999" y="3246744"/>
            <a:ext cx="14730002" cy="961802"/>
          </a:xfrm>
          <a:prstGeom prst="rect">
            <a:avLst/>
          </a:prstGeom>
        </p:spPr>
        <p:txBody>
          <a:bodyPr lIns="0" tIns="0" rIns="0" bIns="0" rtlCol="0" anchor="t">
            <a:spAutoFit/>
          </a:bodyPr>
          <a:lstStyle/>
          <a:p>
            <a:pPr algn="ctr">
              <a:lnSpc>
                <a:spcPts val="8400"/>
              </a:lnSpc>
              <a:spcBef>
                <a:spcPct val="0"/>
              </a:spcBef>
            </a:pPr>
            <a:r>
              <a:rPr lang="en-US" sz="6000">
                <a:solidFill>
                  <a:srgbClr val="184683"/>
                </a:solidFill>
                <a:latin typeface="Barlow" panose="00000500000000000000" pitchFamily="2" charset="0"/>
                <a:ea typeface="Barlow 1"/>
                <a:cs typeface="Barlow 1"/>
                <a:sym typeface="Barlow 1"/>
              </a:rPr>
              <a:t>INTERNATIONAL STUDENTS AND </a:t>
            </a:r>
          </a:p>
        </p:txBody>
      </p:sp>
      <p:sp>
        <p:nvSpPr>
          <p:cNvPr id="14" name="TextBox 14"/>
          <p:cNvSpPr txBox="1"/>
          <p:nvPr/>
        </p:nvSpPr>
        <p:spPr>
          <a:xfrm>
            <a:off x="1778999" y="6106786"/>
            <a:ext cx="14730002" cy="1118383"/>
          </a:xfrm>
          <a:prstGeom prst="rect">
            <a:avLst/>
          </a:prstGeom>
        </p:spPr>
        <p:txBody>
          <a:bodyPr lIns="0" tIns="0" rIns="0" bIns="0" rtlCol="0" anchor="t">
            <a:spAutoFit/>
          </a:bodyPr>
          <a:lstStyle/>
          <a:p>
            <a:pPr algn="ctr">
              <a:lnSpc>
                <a:spcPts val="4480"/>
              </a:lnSpc>
            </a:pPr>
            <a:r>
              <a:rPr lang="en-US" sz="3200">
                <a:solidFill>
                  <a:srgbClr val="184683"/>
                </a:solidFill>
                <a:latin typeface="Barlow 1"/>
                <a:ea typeface="Barlow 1"/>
                <a:cs typeface="Barlow 1"/>
                <a:sym typeface="Barlow 1"/>
              </a:rPr>
              <a:t>Rachel Holthouse, Chief Executive, Independent Schools Victoria</a:t>
            </a:r>
          </a:p>
          <a:p>
            <a:pPr algn="ctr">
              <a:lnSpc>
                <a:spcPts val="4480"/>
              </a:lnSpc>
              <a:spcBef>
                <a:spcPct val="0"/>
              </a:spcBef>
            </a:pPr>
            <a:r>
              <a:rPr lang="en-US" sz="3200">
                <a:solidFill>
                  <a:srgbClr val="184683"/>
                </a:solidFill>
                <a:latin typeface="Barlow Condensed SemiBold" panose="00000706000000000000" pitchFamily="2" charset="0"/>
                <a:ea typeface="Barlow Condensed"/>
                <a:cs typeface="Barlow Condensed"/>
                <a:sym typeface="Barlow Condensed"/>
              </a:rPr>
              <a:t>NEAS (MAY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stretch>
              <a:fillRect t="-74413" b="-3363"/>
            </a:stretch>
          </a:blipFill>
        </p:spPr>
        <p:txBody>
          <a:bodyPr/>
          <a:lstStyle/>
          <a:p>
            <a:endParaRPr lang="en-AU"/>
          </a:p>
        </p:txBody>
      </p:sp>
      <p:grpSp>
        <p:nvGrpSpPr>
          <p:cNvPr id="3" name="Group 3"/>
          <p:cNvGrpSpPr/>
          <p:nvPr/>
        </p:nvGrpSpPr>
        <p:grpSpPr>
          <a:xfrm>
            <a:off x="1627940" y="8228768"/>
            <a:ext cx="5359690" cy="778711"/>
            <a:chOff x="0" y="0"/>
            <a:chExt cx="4553158" cy="661530"/>
          </a:xfrm>
        </p:grpSpPr>
        <p:sp>
          <p:nvSpPr>
            <p:cNvPr id="4" name="Freeform 4"/>
            <p:cNvSpPr/>
            <p:nvPr/>
          </p:nvSpPr>
          <p:spPr>
            <a:xfrm>
              <a:off x="0" y="0"/>
              <a:ext cx="4553158" cy="661530"/>
            </a:xfrm>
            <a:prstGeom prst="roundRect">
              <a:avLst/>
            </a:prstGeom>
            <a:solidFill>
              <a:srgbClr val="FFFFFF"/>
            </a:solidFill>
            <a:ln cap="rnd">
              <a:noFill/>
              <a:prstDash val="solid"/>
              <a:round/>
            </a:ln>
          </p:spPr>
          <p:txBody>
            <a:bodyPr/>
            <a:lstStyle/>
            <a:p>
              <a:endParaRPr lang="en-AU"/>
            </a:p>
          </p:txBody>
        </p:sp>
        <p:sp>
          <p:nvSpPr>
            <p:cNvPr id="5" name="TextBox 5"/>
            <p:cNvSpPr txBox="1"/>
            <p:nvPr/>
          </p:nvSpPr>
          <p:spPr>
            <a:xfrm>
              <a:off x="0" y="-228600"/>
              <a:ext cx="4553158" cy="890130"/>
            </a:xfrm>
            <a:prstGeom prst="rect">
              <a:avLst/>
            </a:prstGeom>
          </p:spPr>
          <p:txBody>
            <a:bodyPr lIns="0" tIns="0" rIns="0" bIns="0" rtlCol="0" anchor="ctr"/>
            <a:lstStyle/>
            <a:p>
              <a:pPr marL="0" lvl="0" indent="0" algn="ctr">
                <a:lnSpc>
                  <a:spcPts val="7039"/>
                </a:lnSpc>
                <a:spcBef>
                  <a:spcPct val="0"/>
                </a:spcBef>
              </a:pPr>
              <a:r>
                <a:rPr lang="en-US" sz="3999" spc="199">
                  <a:solidFill>
                    <a:schemeClr val="tx2"/>
                  </a:solidFill>
                  <a:latin typeface="Barlow Condensed SemiBold" panose="00000706000000000000" pitchFamily="2" charset="0"/>
                  <a:ea typeface="Barlow Condensed"/>
                  <a:cs typeface="Barlow Condensed"/>
                  <a:sym typeface="Barlow Condensed"/>
                </a:rPr>
                <a:t>is.vic.edu.au</a:t>
              </a:r>
            </a:p>
          </p:txBody>
        </p:sp>
      </p:grpSp>
      <p:grpSp>
        <p:nvGrpSpPr>
          <p:cNvPr id="6" name="Group 6"/>
          <p:cNvGrpSpPr/>
          <p:nvPr/>
        </p:nvGrpSpPr>
        <p:grpSpPr>
          <a:xfrm>
            <a:off x="8020254" y="907076"/>
            <a:ext cx="9520033" cy="5171210"/>
            <a:chOff x="0" y="0"/>
            <a:chExt cx="7011751" cy="3808730"/>
          </a:xfrm>
        </p:grpSpPr>
        <p:sp>
          <p:nvSpPr>
            <p:cNvPr id="7" name="Freeform 7"/>
            <p:cNvSpPr/>
            <p:nvPr/>
          </p:nvSpPr>
          <p:spPr>
            <a:xfrm>
              <a:off x="0" y="0"/>
              <a:ext cx="7011751" cy="3808730"/>
            </a:xfrm>
            <a:custGeom>
              <a:avLst/>
              <a:gdLst/>
              <a:ahLst/>
              <a:cxnLst/>
              <a:rect l="l" t="t" r="r" b="b"/>
              <a:pathLst>
                <a:path w="7011751" h="3808730">
                  <a:moveTo>
                    <a:pt x="380009" y="0"/>
                  </a:moveTo>
                  <a:lnTo>
                    <a:pt x="6631742" y="0"/>
                  </a:lnTo>
                  <a:cubicBezTo>
                    <a:pt x="6842274" y="0"/>
                    <a:pt x="7011751" y="205740"/>
                    <a:pt x="7011751" y="458470"/>
                  </a:cubicBezTo>
                  <a:lnTo>
                    <a:pt x="7011751" y="2320290"/>
                  </a:lnTo>
                  <a:cubicBezTo>
                    <a:pt x="7011751" y="2451100"/>
                    <a:pt x="6965435" y="2576830"/>
                    <a:pt x="6883328" y="2663190"/>
                  </a:cubicBezTo>
                  <a:lnTo>
                    <a:pt x="5919093" y="3693160"/>
                  </a:lnTo>
                  <a:cubicBezTo>
                    <a:pt x="5849618" y="3768090"/>
                    <a:pt x="5760142" y="3808730"/>
                    <a:pt x="5666455" y="3808730"/>
                  </a:cubicBezTo>
                  <a:lnTo>
                    <a:pt x="3116919" y="3808730"/>
                  </a:lnTo>
                  <a:cubicBezTo>
                    <a:pt x="2906387" y="3808730"/>
                    <a:pt x="2736909" y="3602990"/>
                    <a:pt x="2736909" y="3350260"/>
                  </a:cubicBezTo>
                  <a:lnTo>
                    <a:pt x="2736909" y="3227070"/>
                  </a:lnTo>
                  <a:cubicBezTo>
                    <a:pt x="2736909" y="2973070"/>
                    <a:pt x="2566379" y="2768600"/>
                    <a:pt x="2356900" y="2768600"/>
                  </a:cubicBezTo>
                  <a:lnTo>
                    <a:pt x="380009" y="2768600"/>
                  </a:lnTo>
                  <a:cubicBezTo>
                    <a:pt x="170531" y="2768600"/>
                    <a:pt x="0" y="2562860"/>
                    <a:pt x="0" y="2310130"/>
                  </a:cubicBezTo>
                  <a:lnTo>
                    <a:pt x="0" y="458470"/>
                  </a:lnTo>
                  <a:cubicBezTo>
                    <a:pt x="0" y="205740"/>
                    <a:pt x="170531" y="0"/>
                    <a:pt x="380009" y="0"/>
                  </a:cubicBezTo>
                  <a:close/>
                </a:path>
              </a:pathLst>
            </a:custGeom>
            <a:blipFill>
              <a:blip r:embed="rId4"/>
              <a:stretch>
                <a:fillRect t="-13294" b="-13294"/>
              </a:stretch>
            </a:blipFill>
          </p:spPr>
          <p:txBody>
            <a:bodyPr/>
            <a:lstStyle/>
            <a:p>
              <a:endParaRPr lang="en-AU"/>
            </a:p>
          </p:txBody>
        </p:sp>
      </p:grpSp>
      <p:sp>
        <p:nvSpPr>
          <p:cNvPr id="8" name="Freeform 8"/>
          <p:cNvSpPr/>
          <p:nvPr/>
        </p:nvSpPr>
        <p:spPr>
          <a:xfrm>
            <a:off x="1653595" y="5371049"/>
            <a:ext cx="2834281" cy="893980"/>
          </a:xfrm>
          <a:custGeom>
            <a:avLst/>
            <a:gdLst/>
            <a:ahLst/>
            <a:cxnLst/>
            <a:rect l="l" t="t" r="r" b="b"/>
            <a:pathLst>
              <a:path w="2834281" h="893980">
                <a:moveTo>
                  <a:pt x="0" y="0"/>
                </a:moveTo>
                <a:lnTo>
                  <a:pt x="2834281" y="0"/>
                </a:lnTo>
                <a:lnTo>
                  <a:pt x="2834281" y="893980"/>
                </a:lnTo>
                <a:lnTo>
                  <a:pt x="0" y="893980"/>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627940" y="6741777"/>
            <a:ext cx="5249932" cy="1217898"/>
          </a:xfrm>
          <a:prstGeom prst="rect">
            <a:avLst/>
          </a:prstGeom>
        </p:spPr>
        <p:txBody>
          <a:bodyPr wrap="square" lIns="0" tIns="0" rIns="0" bIns="0" rtlCol="0" anchor="t">
            <a:spAutoFit/>
          </a:bodyPr>
          <a:lstStyle/>
          <a:p>
            <a:pPr algn="l">
              <a:lnSpc>
                <a:spcPts val="10438"/>
              </a:lnSpc>
              <a:spcBef>
                <a:spcPct val="0"/>
              </a:spcBef>
            </a:pPr>
            <a:r>
              <a:rPr lang="en-US" sz="7456">
                <a:solidFill>
                  <a:srgbClr val="FFFFFF"/>
                </a:solidFill>
                <a:latin typeface="Barlow" panose="00000500000000000000" pitchFamily="2" charset="0"/>
                <a:ea typeface="Barlow 1"/>
                <a:cs typeface="Arial" panose="020B0604020202020204" pitchFamily="34" charset="0"/>
                <a:sym typeface="Barlow 1"/>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75162" b="-2614"/>
            </a:stretch>
          </a:blipFill>
        </p:spPr>
        <p:txBody>
          <a:bodyPr/>
          <a:lstStyle/>
          <a:p>
            <a:endParaRPr lang="en-AU"/>
          </a:p>
        </p:txBody>
      </p:sp>
      <p:grpSp>
        <p:nvGrpSpPr>
          <p:cNvPr id="3" name="Group 3"/>
          <p:cNvGrpSpPr/>
          <p:nvPr/>
        </p:nvGrpSpPr>
        <p:grpSpPr>
          <a:xfrm>
            <a:off x="-749975" y="4709517"/>
            <a:ext cx="19415387" cy="6080189"/>
            <a:chOff x="0" y="-114300"/>
            <a:chExt cx="5113517" cy="1601366"/>
          </a:xfrm>
        </p:grpSpPr>
        <p:sp>
          <p:nvSpPr>
            <p:cNvPr id="4" name="Freeform 4"/>
            <p:cNvSpPr/>
            <p:nvPr/>
          </p:nvSpPr>
          <p:spPr>
            <a:xfrm>
              <a:off x="197524" y="0"/>
              <a:ext cx="4816592" cy="1354666"/>
            </a:xfrm>
            <a:custGeom>
              <a:avLst/>
              <a:gdLst/>
              <a:ahLst/>
              <a:cxnLst/>
              <a:rect l="l" t="t" r="r" b="b"/>
              <a:pathLst>
                <a:path w="5113517" h="1487066">
                  <a:moveTo>
                    <a:pt x="0" y="0"/>
                  </a:moveTo>
                  <a:lnTo>
                    <a:pt x="5113517" y="0"/>
                  </a:lnTo>
                  <a:lnTo>
                    <a:pt x="5113517" y="1487066"/>
                  </a:lnTo>
                  <a:lnTo>
                    <a:pt x="0" y="1487066"/>
                  </a:lnTo>
                  <a:close/>
                </a:path>
              </a:pathLst>
            </a:custGeom>
            <a:solidFill>
              <a:srgbClr val="03C1E4">
                <a:alpha val="52941"/>
              </a:srgbClr>
            </a:solidFill>
          </p:spPr>
          <p:txBody>
            <a:bodyPr/>
            <a:lstStyle/>
            <a:p>
              <a:endParaRPr lang="en-AU"/>
            </a:p>
          </p:txBody>
        </p:sp>
        <p:sp>
          <p:nvSpPr>
            <p:cNvPr id="5" name="TextBox 5"/>
            <p:cNvSpPr txBox="1"/>
            <p:nvPr/>
          </p:nvSpPr>
          <p:spPr>
            <a:xfrm>
              <a:off x="0" y="-114300"/>
              <a:ext cx="5113517" cy="1601366"/>
            </a:xfrm>
            <a:prstGeom prst="rect">
              <a:avLst/>
            </a:prstGeom>
          </p:spPr>
          <p:txBody>
            <a:bodyPr lIns="50800" tIns="50800" rIns="50800" bIns="50800" rtlCol="0" anchor="ctr"/>
            <a:lstStyle/>
            <a:p>
              <a:pPr algn="ctr">
                <a:lnSpc>
                  <a:spcPts val="3168"/>
                </a:lnSpc>
              </a:pPr>
              <a:endParaRPr/>
            </a:p>
          </p:txBody>
        </p:sp>
      </p:grpSp>
      <p:sp>
        <p:nvSpPr>
          <p:cNvPr id="30" name="TextBox 30"/>
          <p:cNvSpPr txBox="1"/>
          <p:nvPr/>
        </p:nvSpPr>
        <p:spPr>
          <a:xfrm>
            <a:off x="110175" y="845355"/>
            <a:ext cx="18177825" cy="1442703"/>
          </a:xfrm>
          <a:prstGeom prst="rect">
            <a:avLst/>
          </a:prstGeom>
        </p:spPr>
        <p:txBody>
          <a:bodyPr lIns="0" tIns="0" rIns="0" bIns="0" rtlCol="0" anchor="t">
            <a:spAutoFit/>
          </a:bodyPr>
          <a:lstStyle/>
          <a:p>
            <a:pPr algn="ctr">
              <a:lnSpc>
                <a:spcPts val="12599"/>
              </a:lnSpc>
              <a:spcBef>
                <a:spcPct val="0"/>
              </a:spcBef>
            </a:pPr>
            <a:r>
              <a:rPr lang="en-US" sz="9000">
                <a:gradFill>
                  <a:gsLst>
                    <a:gs pos="0">
                      <a:srgbClr val="FFFFFF">
                        <a:alpha val="100000"/>
                      </a:srgbClr>
                    </a:gs>
                    <a:gs pos="50000">
                      <a:srgbClr val="FFFFFF">
                        <a:alpha val="100000"/>
                      </a:srgbClr>
                    </a:gs>
                    <a:gs pos="100000">
                      <a:srgbClr val="D2ECF8">
                        <a:alpha val="100000"/>
                      </a:srgbClr>
                    </a:gs>
                  </a:gsLst>
                  <a:lin ang="5400000"/>
                </a:gradFill>
                <a:latin typeface="Bahnschrift SemiBold Condensed" panose="020B0502040204020203" pitchFamily="34" charset="0"/>
                <a:ea typeface="Barlow Condensed"/>
                <a:cs typeface="Barlow Condensed"/>
                <a:sym typeface="Barlow Condensed"/>
              </a:rPr>
              <a:t>VICTORIAN INDEPENDENT SCHOOLS</a:t>
            </a:r>
          </a:p>
        </p:txBody>
      </p:sp>
      <p:grpSp>
        <p:nvGrpSpPr>
          <p:cNvPr id="36" name="Group 35">
            <a:extLst>
              <a:ext uri="{FF2B5EF4-FFF2-40B4-BE49-F238E27FC236}">
                <a16:creationId xmlns:a16="http://schemas.microsoft.com/office/drawing/2014/main" id="{6498D74A-8C2C-E1D9-3EFF-7032E3333E80}"/>
              </a:ext>
            </a:extLst>
          </p:cNvPr>
          <p:cNvGrpSpPr/>
          <p:nvPr/>
        </p:nvGrpSpPr>
        <p:grpSpPr>
          <a:xfrm>
            <a:off x="859657" y="2774632"/>
            <a:ext cx="3853909" cy="5957256"/>
            <a:chOff x="859657" y="2774632"/>
            <a:chExt cx="3853909" cy="5957256"/>
          </a:xfrm>
        </p:grpSpPr>
        <p:grpSp>
          <p:nvGrpSpPr>
            <p:cNvPr id="6" name="Group 6"/>
            <p:cNvGrpSpPr/>
            <p:nvPr/>
          </p:nvGrpSpPr>
          <p:grpSpPr>
            <a:xfrm>
              <a:off x="859657" y="2774632"/>
              <a:ext cx="3853909" cy="3416123"/>
              <a:chOff x="0" y="0"/>
              <a:chExt cx="657965" cy="583223"/>
            </a:xfrm>
          </p:grpSpPr>
          <p:sp>
            <p:nvSpPr>
              <p:cNvPr id="7" name="Freeform 7"/>
              <p:cNvSpPr/>
              <p:nvPr/>
            </p:nvSpPr>
            <p:spPr>
              <a:xfrm>
                <a:off x="0" y="0"/>
                <a:ext cx="657965" cy="583223"/>
              </a:xfrm>
              <a:custGeom>
                <a:avLst/>
                <a:gdLst/>
                <a:ahLst/>
                <a:cxnLst/>
                <a:rect l="l" t="t" r="r" b="b"/>
                <a:pathLst>
                  <a:path w="657965" h="583223">
                    <a:moveTo>
                      <a:pt x="46204" y="0"/>
                    </a:moveTo>
                    <a:lnTo>
                      <a:pt x="611762" y="0"/>
                    </a:lnTo>
                    <a:cubicBezTo>
                      <a:pt x="637279" y="0"/>
                      <a:pt x="657965" y="20686"/>
                      <a:pt x="657965" y="46204"/>
                    </a:cubicBezTo>
                    <a:lnTo>
                      <a:pt x="657965" y="537020"/>
                    </a:lnTo>
                    <a:cubicBezTo>
                      <a:pt x="657965" y="549274"/>
                      <a:pt x="653097" y="561026"/>
                      <a:pt x="644432" y="569691"/>
                    </a:cubicBezTo>
                    <a:cubicBezTo>
                      <a:pt x="635768" y="578355"/>
                      <a:pt x="624016" y="583223"/>
                      <a:pt x="611762" y="583223"/>
                    </a:cubicBezTo>
                    <a:lnTo>
                      <a:pt x="46204" y="583223"/>
                    </a:lnTo>
                    <a:cubicBezTo>
                      <a:pt x="33950" y="583223"/>
                      <a:pt x="22198" y="578355"/>
                      <a:pt x="13533" y="569691"/>
                    </a:cubicBezTo>
                    <a:cubicBezTo>
                      <a:pt x="4868" y="561026"/>
                      <a:pt x="0" y="549274"/>
                      <a:pt x="0" y="537020"/>
                    </a:cubicBezTo>
                    <a:lnTo>
                      <a:pt x="0" y="46204"/>
                    </a:lnTo>
                    <a:cubicBezTo>
                      <a:pt x="0" y="33950"/>
                      <a:pt x="4868" y="22198"/>
                      <a:pt x="13533" y="13533"/>
                    </a:cubicBezTo>
                    <a:cubicBezTo>
                      <a:pt x="22198" y="4868"/>
                      <a:pt x="33950" y="0"/>
                      <a:pt x="46204" y="0"/>
                    </a:cubicBezTo>
                    <a:close/>
                  </a:path>
                </a:pathLst>
              </a:custGeom>
              <a:blipFill>
                <a:blip r:embed="rId4"/>
                <a:stretch>
                  <a:fillRect l="-16601" r="-16601"/>
                </a:stretch>
              </a:blipFill>
            </p:spPr>
            <p:txBody>
              <a:bodyPr/>
              <a:lstStyle/>
              <a:p>
                <a:endParaRPr lang="en-AU"/>
              </a:p>
            </p:txBody>
          </p:sp>
        </p:grpSp>
        <p:grpSp>
          <p:nvGrpSpPr>
            <p:cNvPr id="14" name="Group 14"/>
            <p:cNvGrpSpPr/>
            <p:nvPr/>
          </p:nvGrpSpPr>
          <p:grpSpPr>
            <a:xfrm>
              <a:off x="1468008" y="5918684"/>
              <a:ext cx="2640658" cy="481705"/>
              <a:chOff x="0" y="0"/>
              <a:chExt cx="2243289" cy="409217"/>
            </a:xfrm>
          </p:grpSpPr>
          <p:sp>
            <p:nvSpPr>
              <p:cNvPr id="15" name="Freeform 15"/>
              <p:cNvSpPr/>
              <p:nvPr/>
            </p:nvSpPr>
            <p:spPr>
              <a:xfrm>
                <a:off x="0" y="0"/>
                <a:ext cx="2243289" cy="409217"/>
              </a:xfrm>
              <a:custGeom>
                <a:avLst/>
                <a:gdLst/>
                <a:ahLst/>
                <a:cxnLst/>
                <a:rect l="l" t="t" r="r" b="b"/>
                <a:pathLst>
                  <a:path w="2243289" h="409217">
                    <a:moveTo>
                      <a:pt x="43977" y="0"/>
                    </a:moveTo>
                    <a:lnTo>
                      <a:pt x="2199312" y="0"/>
                    </a:lnTo>
                    <a:cubicBezTo>
                      <a:pt x="2223600" y="0"/>
                      <a:pt x="2243289" y="19689"/>
                      <a:pt x="2243289" y="43977"/>
                    </a:cubicBezTo>
                    <a:lnTo>
                      <a:pt x="2243289" y="365240"/>
                    </a:lnTo>
                    <a:cubicBezTo>
                      <a:pt x="2243289" y="389528"/>
                      <a:pt x="2223600" y="409217"/>
                      <a:pt x="2199312" y="409217"/>
                    </a:cubicBezTo>
                    <a:lnTo>
                      <a:pt x="43977" y="409217"/>
                    </a:lnTo>
                    <a:cubicBezTo>
                      <a:pt x="19689" y="409217"/>
                      <a:pt x="0" y="389528"/>
                      <a:pt x="0" y="365240"/>
                    </a:cubicBezTo>
                    <a:lnTo>
                      <a:pt x="0" y="43977"/>
                    </a:lnTo>
                    <a:cubicBezTo>
                      <a:pt x="0" y="19689"/>
                      <a:pt x="19689" y="0"/>
                      <a:pt x="43977" y="0"/>
                    </a:cubicBezTo>
                    <a:close/>
                  </a:path>
                </a:pathLst>
              </a:custGeom>
              <a:solidFill>
                <a:srgbClr val="FFFFFF"/>
              </a:solidFill>
              <a:ln cap="sq">
                <a:noFill/>
                <a:prstDash val="solid"/>
                <a:miter/>
              </a:ln>
            </p:spPr>
            <p:txBody>
              <a:bodyPr/>
              <a:lstStyle/>
              <a:p>
                <a:endParaRPr lang="en-AU"/>
              </a:p>
            </p:txBody>
          </p:sp>
          <p:sp>
            <p:nvSpPr>
              <p:cNvPr id="16" name="TextBox 16"/>
              <p:cNvSpPr txBox="1"/>
              <p:nvPr/>
            </p:nvSpPr>
            <p:spPr>
              <a:xfrm>
                <a:off x="0" y="-114300"/>
                <a:ext cx="2243289" cy="523517"/>
              </a:xfrm>
              <a:prstGeom prst="rect">
                <a:avLst/>
              </a:prstGeom>
            </p:spPr>
            <p:txBody>
              <a:bodyPr lIns="0" tIns="0" rIns="0" bIns="0" rtlCol="0" anchor="ctr"/>
              <a:lstStyle/>
              <a:p>
                <a:pPr marL="0" lvl="0" indent="0" algn="ctr">
                  <a:lnSpc>
                    <a:spcPts val="3168"/>
                  </a:lnSpc>
                  <a:spcBef>
                    <a:spcPct val="0"/>
                  </a:spcBef>
                </a:pPr>
                <a:endParaRPr/>
              </a:p>
            </p:txBody>
          </p:sp>
        </p:grpSp>
        <p:sp>
          <p:nvSpPr>
            <p:cNvPr id="26" name="Freeform 26"/>
            <p:cNvSpPr/>
            <p:nvPr/>
          </p:nvSpPr>
          <p:spPr>
            <a:xfrm>
              <a:off x="2646120" y="5991375"/>
              <a:ext cx="280983" cy="321290"/>
            </a:xfrm>
            <a:custGeom>
              <a:avLst/>
              <a:gdLst/>
              <a:ahLst/>
              <a:cxnLst/>
              <a:rect l="l" t="t" r="r" b="b"/>
              <a:pathLst>
                <a:path w="280983" h="321290">
                  <a:moveTo>
                    <a:pt x="0" y="0"/>
                  </a:moveTo>
                  <a:lnTo>
                    <a:pt x="280983" y="0"/>
                  </a:lnTo>
                  <a:lnTo>
                    <a:pt x="280983" y="321291"/>
                  </a:lnTo>
                  <a:lnTo>
                    <a:pt x="0" y="321291"/>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AU"/>
            </a:p>
          </p:txBody>
        </p:sp>
        <p:sp>
          <p:nvSpPr>
            <p:cNvPr id="31" name="TextBox 31"/>
            <p:cNvSpPr txBox="1"/>
            <p:nvPr/>
          </p:nvSpPr>
          <p:spPr>
            <a:xfrm>
              <a:off x="959354" y="6640012"/>
              <a:ext cx="3657967" cy="2091876"/>
            </a:xfrm>
            <a:prstGeom prst="rect">
              <a:avLst/>
            </a:prstGeom>
          </p:spPr>
          <p:txBody>
            <a:bodyPr lIns="0" tIns="0" rIns="0" bIns="0" rtlCol="0" anchor="t">
              <a:spAutoFit/>
            </a:bodyPr>
            <a:lstStyle/>
            <a:p>
              <a:pPr marL="0" lvl="0" indent="0" algn="ctr">
                <a:lnSpc>
                  <a:spcPts val="3359"/>
                </a:lnSpc>
              </a:pPr>
              <a:r>
                <a:rPr lang="en-US" sz="2399">
                  <a:solidFill>
                    <a:srgbClr val="184683"/>
                  </a:solidFill>
                  <a:latin typeface="Arial"/>
                  <a:ea typeface="Arial"/>
                  <a:cs typeface="Arial"/>
                  <a:sym typeface="Arial"/>
                </a:rPr>
                <a:t>Nea</a:t>
              </a:r>
              <a:r>
                <a:rPr lang="en-US" sz="2399" u="none" strike="noStrike">
                  <a:solidFill>
                    <a:srgbClr val="184683"/>
                  </a:solidFill>
                  <a:latin typeface="Arial"/>
                  <a:ea typeface="Arial"/>
                  <a:cs typeface="Arial"/>
                  <a:sym typeface="Arial"/>
                </a:rPr>
                <a:t>rly </a:t>
              </a:r>
              <a:r>
                <a:rPr lang="en-US" sz="2399" b="1" u="none" strike="noStrike">
                  <a:solidFill>
                    <a:srgbClr val="184683"/>
                  </a:solidFill>
                  <a:latin typeface="Arial Bold"/>
                  <a:ea typeface="Arial Bold"/>
                  <a:cs typeface="Arial Bold"/>
                  <a:sym typeface="Arial Bold"/>
                </a:rPr>
                <a:t>one in six Victorian students</a:t>
              </a:r>
              <a:r>
                <a:rPr lang="en-US" sz="2399" u="none" strike="noStrike">
                  <a:solidFill>
                    <a:srgbClr val="184683"/>
                  </a:solidFill>
                  <a:latin typeface="Arial"/>
                  <a:ea typeface="Arial"/>
                  <a:cs typeface="Arial"/>
                  <a:sym typeface="Arial"/>
                </a:rPr>
                <a:t> attends an Independent school. That’s </a:t>
              </a:r>
              <a:r>
                <a:rPr lang="en-US" sz="2399" b="1" u="none" strike="noStrike">
                  <a:solidFill>
                    <a:srgbClr val="184683"/>
                  </a:solidFill>
                  <a:latin typeface="Arial Bold"/>
                  <a:ea typeface="Arial Bold"/>
                  <a:cs typeface="Arial Bold"/>
                  <a:sym typeface="Arial Bold"/>
                </a:rPr>
                <a:t>nearly 179,000 students</a:t>
              </a:r>
              <a:r>
                <a:rPr lang="en-US" sz="2399" u="none" strike="noStrike">
                  <a:solidFill>
                    <a:srgbClr val="184683"/>
                  </a:solidFill>
                  <a:latin typeface="Arial"/>
                  <a:ea typeface="Arial"/>
                  <a:cs typeface="Arial"/>
                  <a:sym typeface="Arial"/>
                </a:rPr>
                <a:t>.</a:t>
              </a:r>
            </a:p>
          </p:txBody>
        </p:sp>
      </p:grpSp>
      <p:grpSp>
        <p:nvGrpSpPr>
          <p:cNvPr id="37" name="Group 36">
            <a:extLst>
              <a:ext uri="{FF2B5EF4-FFF2-40B4-BE49-F238E27FC236}">
                <a16:creationId xmlns:a16="http://schemas.microsoft.com/office/drawing/2014/main" id="{F78026ED-01E3-24D7-9DF5-59BD0F82C01B}"/>
              </a:ext>
            </a:extLst>
          </p:cNvPr>
          <p:cNvGrpSpPr/>
          <p:nvPr/>
        </p:nvGrpSpPr>
        <p:grpSpPr>
          <a:xfrm>
            <a:off x="4983228" y="2800554"/>
            <a:ext cx="3853909" cy="5931334"/>
            <a:chOff x="4983228" y="2800554"/>
            <a:chExt cx="3853909" cy="5931334"/>
          </a:xfrm>
        </p:grpSpPr>
        <p:grpSp>
          <p:nvGrpSpPr>
            <p:cNvPr id="8" name="Group 8"/>
            <p:cNvGrpSpPr/>
            <p:nvPr/>
          </p:nvGrpSpPr>
          <p:grpSpPr>
            <a:xfrm>
              <a:off x="4983228" y="2800554"/>
              <a:ext cx="3853909" cy="3416123"/>
              <a:chOff x="0" y="0"/>
              <a:chExt cx="657965" cy="583223"/>
            </a:xfrm>
          </p:grpSpPr>
          <p:sp>
            <p:nvSpPr>
              <p:cNvPr id="9" name="Freeform 9"/>
              <p:cNvSpPr/>
              <p:nvPr/>
            </p:nvSpPr>
            <p:spPr>
              <a:xfrm>
                <a:off x="0" y="0"/>
                <a:ext cx="657965" cy="583223"/>
              </a:xfrm>
              <a:custGeom>
                <a:avLst/>
                <a:gdLst/>
                <a:ahLst/>
                <a:cxnLst/>
                <a:rect l="l" t="t" r="r" b="b"/>
                <a:pathLst>
                  <a:path w="657965" h="583223">
                    <a:moveTo>
                      <a:pt x="46204" y="0"/>
                    </a:moveTo>
                    <a:lnTo>
                      <a:pt x="611762" y="0"/>
                    </a:lnTo>
                    <a:cubicBezTo>
                      <a:pt x="637279" y="0"/>
                      <a:pt x="657965" y="20686"/>
                      <a:pt x="657965" y="46204"/>
                    </a:cubicBezTo>
                    <a:lnTo>
                      <a:pt x="657965" y="537020"/>
                    </a:lnTo>
                    <a:cubicBezTo>
                      <a:pt x="657965" y="549274"/>
                      <a:pt x="653097" y="561026"/>
                      <a:pt x="644432" y="569691"/>
                    </a:cubicBezTo>
                    <a:cubicBezTo>
                      <a:pt x="635768" y="578355"/>
                      <a:pt x="624016" y="583223"/>
                      <a:pt x="611762" y="583223"/>
                    </a:cubicBezTo>
                    <a:lnTo>
                      <a:pt x="46204" y="583223"/>
                    </a:lnTo>
                    <a:cubicBezTo>
                      <a:pt x="33950" y="583223"/>
                      <a:pt x="22198" y="578355"/>
                      <a:pt x="13533" y="569691"/>
                    </a:cubicBezTo>
                    <a:cubicBezTo>
                      <a:pt x="4868" y="561026"/>
                      <a:pt x="0" y="549274"/>
                      <a:pt x="0" y="537020"/>
                    </a:cubicBezTo>
                    <a:lnTo>
                      <a:pt x="0" y="46204"/>
                    </a:lnTo>
                    <a:cubicBezTo>
                      <a:pt x="0" y="33950"/>
                      <a:pt x="4868" y="22198"/>
                      <a:pt x="13533" y="13533"/>
                    </a:cubicBezTo>
                    <a:cubicBezTo>
                      <a:pt x="22198" y="4868"/>
                      <a:pt x="33950" y="0"/>
                      <a:pt x="46204" y="0"/>
                    </a:cubicBezTo>
                    <a:close/>
                  </a:path>
                </a:pathLst>
              </a:custGeom>
              <a:blipFill>
                <a:blip r:embed="rId6"/>
                <a:stretch>
                  <a:fillRect l="-9093" r="-9093"/>
                </a:stretch>
              </a:blipFill>
            </p:spPr>
            <p:txBody>
              <a:bodyPr/>
              <a:lstStyle/>
              <a:p>
                <a:endParaRPr lang="en-AU"/>
              </a:p>
            </p:txBody>
          </p:sp>
        </p:grpSp>
        <p:grpSp>
          <p:nvGrpSpPr>
            <p:cNvPr id="17" name="Group 17"/>
            <p:cNvGrpSpPr/>
            <p:nvPr/>
          </p:nvGrpSpPr>
          <p:grpSpPr>
            <a:xfrm>
              <a:off x="5590331" y="5918684"/>
              <a:ext cx="2640658" cy="481705"/>
              <a:chOff x="0" y="0"/>
              <a:chExt cx="2243289" cy="409217"/>
            </a:xfrm>
          </p:grpSpPr>
          <p:sp>
            <p:nvSpPr>
              <p:cNvPr id="18" name="Freeform 18"/>
              <p:cNvSpPr/>
              <p:nvPr/>
            </p:nvSpPr>
            <p:spPr>
              <a:xfrm>
                <a:off x="0" y="0"/>
                <a:ext cx="2243289" cy="409217"/>
              </a:xfrm>
              <a:custGeom>
                <a:avLst/>
                <a:gdLst/>
                <a:ahLst/>
                <a:cxnLst/>
                <a:rect l="l" t="t" r="r" b="b"/>
                <a:pathLst>
                  <a:path w="2243289" h="409217">
                    <a:moveTo>
                      <a:pt x="43977" y="0"/>
                    </a:moveTo>
                    <a:lnTo>
                      <a:pt x="2199312" y="0"/>
                    </a:lnTo>
                    <a:cubicBezTo>
                      <a:pt x="2223600" y="0"/>
                      <a:pt x="2243289" y="19689"/>
                      <a:pt x="2243289" y="43977"/>
                    </a:cubicBezTo>
                    <a:lnTo>
                      <a:pt x="2243289" y="365240"/>
                    </a:lnTo>
                    <a:cubicBezTo>
                      <a:pt x="2243289" y="389528"/>
                      <a:pt x="2223600" y="409217"/>
                      <a:pt x="2199312" y="409217"/>
                    </a:cubicBezTo>
                    <a:lnTo>
                      <a:pt x="43977" y="409217"/>
                    </a:lnTo>
                    <a:cubicBezTo>
                      <a:pt x="19689" y="409217"/>
                      <a:pt x="0" y="389528"/>
                      <a:pt x="0" y="365240"/>
                    </a:cubicBezTo>
                    <a:lnTo>
                      <a:pt x="0" y="43977"/>
                    </a:lnTo>
                    <a:cubicBezTo>
                      <a:pt x="0" y="19689"/>
                      <a:pt x="19689" y="0"/>
                      <a:pt x="43977" y="0"/>
                    </a:cubicBezTo>
                    <a:close/>
                  </a:path>
                </a:pathLst>
              </a:custGeom>
              <a:solidFill>
                <a:srgbClr val="FFFFFF"/>
              </a:solidFill>
              <a:ln cap="sq">
                <a:noFill/>
                <a:prstDash val="solid"/>
                <a:miter/>
              </a:ln>
            </p:spPr>
            <p:txBody>
              <a:bodyPr/>
              <a:lstStyle/>
              <a:p>
                <a:endParaRPr lang="en-AU"/>
              </a:p>
            </p:txBody>
          </p:sp>
          <p:sp>
            <p:nvSpPr>
              <p:cNvPr id="19" name="TextBox 19"/>
              <p:cNvSpPr txBox="1"/>
              <p:nvPr/>
            </p:nvSpPr>
            <p:spPr>
              <a:xfrm>
                <a:off x="0" y="-114300"/>
                <a:ext cx="2243289" cy="523517"/>
              </a:xfrm>
              <a:prstGeom prst="rect">
                <a:avLst/>
              </a:prstGeom>
            </p:spPr>
            <p:txBody>
              <a:bodyPr lIns="0" tIns="0" rIns="0" bIns="0" rtlCol="0" anchor="ctr"/>
              <a:lstStyle/>
              <a:p>
                <a:pPr marL="0" lvl="0" indent="0" algn="ctr">
                  <a:lnSpc>
                    <a:spcPts val="3168"/>
                  </a:lnSpc>
                  <a:spcBef>
                    <a:spcPct val="0"/>
                  </a:spcBef>
                </a:pPr>
                <a:endParaRPr/>
              </a:p>
            </p:txBody>
          </p:sp>
        </p:grpSp>
        <p:sp>
          <p:nvSpPr>
            <p:cNvPr id="27" name="Freeform 27"/>
            <p:cNvSpPr/>
            <p:nvPr/>
          </p:nvSpPr>
          <p:spPr>
            <a:xfrm>
              <a:off x="6739923" y="5980294"/>
              <a:ext cx="340518" cy="340518"/>
            </a:xfrm>
            <a:custGeom>
              <a:avLst/>
              <a:gdLst/>
              <a:ahLst/>
              <a:cxnLst/>
              <a:rect l="l" t="t" r="r" b="b"/>
              <a:pathLst>
                <a:path w="340518" h="340518">
                  <a:moveTo>
                    <a:pt x="0" y="0"/>
                  </a:moveTo>
                  <a:lnTo>
                    <a:pt x="340519" y="0"/>
                  </a:lnTo>
                  <a:lnTo>
                    <a:pt x="340519" y="340518"/>
                  </a:lnTo>
                  <a:lnTo>
                    <a:pt x="0" y="340518"/>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AU"/>
            </a:p>
          </p:txBody>
        </p:sp>
        <p:sp>
          <p:nvSpPr>
            <p:cNvPr id="32" name="TextBox 32"/>
            <p:cNvSpPr txBox="1"/>
            <p:nvPr/>
          </p:nvSpPr>
          <p:spPr>
            <a:xfrm>
              <a:off x="4983228" y="6640012"/>
              <a:ext cx="3853909" cy="2091876"/>
            </a:xfrm>
            <a:prstGeom prst="rect">
              <a:avLst/>
            </a:prstGeom>
          </p:spPr>
          <p:txBody>
            <a:bodyPr lIns="0" tIns="0" rIns="0" bIns="0" rtlCol="0" anchor="t">
              <a:spAutoFit/>
            </a:bodyPr>
            <a:lstStyle/>
            <a:p>
              <a:pPr marL="0" lvl="0" indent="0" algn="ctr">
                <a:lnSpc>
                  <a:spcPts val="3359"/>
                </a:lnSpc>
              </a:pPr>
              <a:r>
                <a:rPr lang="en-US" sz="2399" b="1">
                  <a:solidFill>
                    <a:srgbClr val="184683"/>
                  </a:solidFill>
                  <a:latin typeface="Arial Bold"/>
                  <a:ea typeface="Arial Bold"/>
                  <a:cs typeface="Arial Bold"/>
                  <a:sym typeface="Arial Bold"/>
                </a:rPr>
                <a:t>$6.9k is the Median Fee</a:t>
              </a:r>
              <a:r>
                <a:rPr lang="en-US" sz="2399">
                  <a:solidFill>
                    <a:srgbClr val="184683"/>
                  </a:solidFill>
                  <a:latin typeface="Arial"/>
                  <a:ea typeface="Arial"/>
                  <a:cs typeface="Arial"/>
                  <a:sym typeface="Arial"/>
                </a:rPr>
                <a:t>, with m</a:t>
              </a:r>
              <a:r>
                <a:rPr lang="en-US" sz="2399" u="none" strike="noStrike">
                  <a:solidFill>
                    <a:srgbClr val="184683"/>
                  </a:solidFill>
                  <a:latin typeface="Arial"/>
                  <a:ea typeface="Arial"/>
                  <a:cs typeface="Arial"/>
                  <a:sym typeface="Arial"/>
                </a:rPr>
                <a:t>ore than half of Victorian Independent schools (55%) </a:t>
              </a:r>
              <a:r>
                <a:rPr lang="en-US" sz="2399" b="1" u="none" strike="noStrike">
                  <a:solidFill>
                    <a:srgbClr val="184683"/>
                  </a:solidFill>
                  <a:latin typeface="Arial Bold"/>
                  <a:ea typeface="Arial Bold"/>
                  <a:cs typeface="Arial Bold"/>
                  <a:sym typeface="Arial Bold"/>
                </a:rPr>
                <a:t>charge fees of $7,500 or less </a:t>
              </a:r>
              <a:r>
                <a:rPr lang="en-US" sz="2399" u="none" strike="noStrike">
                  <a:solidFill>
                    <a:srgbClr val="184683"/>
                  </a:solidFill>
                  <a:latin typeface="Arial"/>
                  <a:ea typeface="Arial"/>
                  <a:cs typeface="Arial"/>
                  <a:sym typeface="Arial"/>
                </a:rPr>
                <a:t>per year. </a:t>
              </a:r>
            </a:p>
          </p:txBody>
        </p:sp>
      </p:grpSp>
      <p:grpSp>
        <p:nvGrpSpPr>
          <p:cNvPr id="38" name="Group 37">
            <a:extLst>
              <a:ext uri="{FF2B5EF4-FFF2-40B4-BE49-F238E27FC236}">
                <a16:creationId xmlns:a16="http://schemas.microsoft.com/office/drawing/2014/main" id="{842A7F65-0160-65E8-2B4C-E97CDCB686E2}"/>
              </a:ext>
            </a:extLst>
          </p:cNvPr>
          <p:cNvGrpSpPr/>
          <p:nvPr/>
        </p:nvGrpSpPr>
        <p:grpSpPr>
          <a:xfrm>
            <a:off x="9199087" y="2800554"/>
            <a:ext cx="3853909" cy="6350471"/>
            <a:chOff x="9199087" y="2800554"/>
            <a:chExt cx="3853909" cy="6350471"/>
          </a:xfrm>
        </p:grpSpPr>
        <p:grpSp>
          <p:nvGrpSpPr>
            <p:cNvPr id="10" name="Group 10"/>
            <p:cNvGrpSpPr/>
            <p:nvPr/>
          </p:nvGrpSpPr>
          <p:grpSpPr>
            <a:xfrm>
              <a:off x="9199087" y="2800554"/>
              <a:ext cx="3853909" cy="3416123"/>
              <a:chOff x="0" y="0"/>
              <a:chExt cx="657965" cy="583223"/>
            </a:xfrm>
          </p:grpSpPr>
          <p:sp>
            <p:nvSpPr>
              <p:cNvPr id="11" name="Freeform 11"/>
              <p:cNvSpPr/>
              <p:nvPr/>
            </p:nvSpPr>
            <p:spPr>
              <a:xfrm>
                <a:off x="0" y="0"/>
                <a:ext cx="657965" cy="583223"/>
              </a:xfrm>
              <a:custGeom>
                <a:avLst/>
                <a:gdLst/>
                <a:ahLst/>
                <a:cxnLst/>
                <a:rect l="l" t="t" r="r" b="b"/>
                <a:pathLst>
                  <a:path w="657965" h="583223">
                    <a:moveTo>
                      <a:pt x="46204" y="0"/>
                    </a:moveTo>
                    <a:lnTo>
                      <a:pt x="611762" y="0"/>
                    </a:lnTo>
                    <a:cubicBezTo>
                      <a:pt x="637279" y="0"/>
                      <a:pt x="657965" y="20686"/>
                      <a:pt x="657965" y="46204"/>
                    </a:cubicBezTo>
                    <a:lnTo>
                      <a:pt x="657965" y="537020"/>
                    </a:lnTo>
                    <a:cubicBezTo>
                      <a:pt x="657965" y="549274"/>
                      <a:pt x="653097" y="561026"/>
                      <a:pt x="644432" y="569691"/>
                    </a:cubicBezTo>
                    <a:cubicBezTo>
                      <a:pt x="635768" y="578355"/>
                      <a:pt x="624016" y="583223"/>
                      <a:pt x="611762" y="583223"/>
                    </a:cubicBezTo>
                    <a:lnTo>
                      <a:pt x="46204" y="583223"/>
                    </a:lnTo>
                    <a:cubicBezTo>
                      <a:pt x="33950" y="583223"/>
                      <a:pt x="22198" y="578355"/>
                      <a:pt x="13533" y="569691"/>
                    </a:cubicBezTo>
                    <a:cubicBezTo>
                      <a:pt x="4868" y="561026"/>
                      <a:pt x="0" y="549274"/>
                      <a:pt x="0" y="537020"/>
                    </a:cubicBezTo>
                    <a:lnTo>
                      <a:pt x="0" y="46204"/>
                    </a:lnTo>
                    <a:cubicBezTo>
                      <a:pt x="0" y="33950"/>
                      <a:pt x="4868" y="22198"/>
                      <a:pt x="13533" y="13533"/>
                    </a:cubicBezTo>
                    <a:cubicBezTo>
                      <a:pt x="22198" y="4868"/>
                      <a:pt x="33950" y="0"/>
                      <a:pt x="46204" y="0"/>
                    </a:cubicBezTo>
                    <a:close/>
                  </a:path>
                </a:pathLst>
              </a:custGeom>
              <a:blipFill>
                <a:blip r:embed="rId8"/>
                <a:stretch>
                  <a:fillRect l="-16480" r="-16480"/>
                </a:stretch>
              </a:blipFill>
            </p:spPr>
            <p:txBody>
              <a:bodyPr/>
              <a:lstStyle/>
              <a:p>
                <a:endParaRPr lang="en-AU"/>
              </a:p>
            </p:txBody>
          </p:sp>
        </p:grpSp>
        <p:grpSp>
          <p:nvGrpSpPr>
            <p:cNvPr id="20" name="Group 20"/>
            <p:cNvGrpSpPr/>
            <p:nvPr/>
          </p:nvGrpSpPr>
          <p:grpSpPr>
            <a:xfrm>
              <a:off x="9933917" y="5918684"/>
              <a:ext cx="2640658" cy="481705"/>
              <a:chOff x="0" y="0"/>
              <a:chExt cx="2243289" cy="409217"/>
            </a:xfrm>
          </p:grpSpPr>
          <p:sp>
            <p:nvSpPr>
              <p:cNvPr id="21" name="Freeform 21"/>
              <p:cNvSpPr/>
              <p:nvPr/>
            </p:nvSpPr>
            <p:spPr>
              <a:xfrm>
                <a:off x="0" y="0"/>
                <a:ext cx="2243289" cy="409217"/>
              </a:xfrm>
              <a:custGeom>
                <a:avLst/>
                <a:gdLst/>
                <a:ahLst/>
                <a:cxnLst/>
                <a:rect l="l" t="t" r="r" b="b"/>
                <a:pathLst>
                  <a:path w="2243289" h="409217">
                    <a:moveTo>
                      <a:pt x="43977" y="0"/>
                    </a:moveTo>
                    <a:lnTo>
                      <a:pt x="2199312" y="0"/>
                    </a:lnTo>
                    <a:cubicBezTo>
                      <a:pt x="2223600" y="0"/>
                      <a:pt x="2243289" y="19689"/>
                      <a:pt x="2243289" y="43977"/>
                    </a:cubicBezTo>
                    <a:lnTo>
                      <a:pt x="2243289" y="365240"/>
                    </a:lnTo>
                    <a:cubicBezTo>
                      <a:pt x="2243289" y="389528"/>
                      <a:pt x="2223600" y="409217"/>
                      <a:pt x="2199312" y="409217"/>
                    </a:cubicBezTo>
                    <a:lnTo>
                      <a:pt x="43977" y="409217"/>
                    </a:lnTo>
                    <a:cubicBezTo>
                      <a:pt x="19689" y="409217"/>
                      <a:pt x="0" y="389528"/>
                      <a:pt x="0" y="365240"/>
                    </a:cubicBezTo>
                    <a:lnTo>
                      <a:pt x="0" y="43977"/>
                    </a:lnTo>
                    <a:cubicBezTo>
                      <a:pt x="0" y="19689"/>
                      <a:pt x="19689" y="0"/>
                      <a:pt x="43977" y="0"/>
                    </a:cubicBezTo>
                    <a:close/>
                  </a:path>
                </a:pathLst>
              </a:custGeom>
              <a:solidFill>
                <a:srgbClr val="FFFFFF"/>
              </a:solidFill>
              <a:ln cap="sq">
                <a:noFill/>
                <a:prstDash val="solid"/>
                <a:miter/>
              </a:ln>
            </p:spPr>
            <p:txBody>
              <a:bodyPr/>
              <a:lstStyle/>
              <a:p>
                <a:endParaRPr lang="en-AU"/>
              </a:p>
            </p:txBody>
          </p:sp>
          <p:sp>
            <p:nvSpPr>
              <p:cNvPr id="22" name="TextBox 22"/>
              <p:cNvSpPr txBox="1"/>
              <p:nvPr/>
            </p:nvSpPr>
            <p:spPr>
              <a:xfrm>
                <a:off x="0" y="-114300"/>
                <a:ext cx="2243289" cy="523517"/>
              </a:xfrm>
              <a:prstGeom prst="rect">
                <a:avLst/>
              </a:prstGeom>
            </p:spPr>
            <p:txBody>
              <a:bodyPr lIns="0" tIns="0" rIns="0" bIns="0" rtlCol="0" anchor="ctr"/>
              <a:lstStyle/>
              <a:p>
                <a:pPr marL="0" lvl="0" indent="0" algn="ctr">
                  <a:lnSpc>
                    <a:spcPts val="3168"/>
                  </a:lnSpc>
                  <a:spcBef>
                    <a:spcPct val="0"/>
                  </a:spcBef>
                </a:pPr>
                <a:endParaRPr/>
              </a:p>
            </p:txBody>
          </p:sp>
        </p:grpSp>
        <p:sp>
          <p:nvSpPr>
            <p:cNvPr id="28" name="Freeform 28"/>
            <p:cNvSpPr/>
            <p:nvPr/>
          </p:nvSpPr>
          <p:spPr>
            <a:xfrm>
              <a:off x="11127767" y="6015039"/>
              <a:ext cx="252958" cy="305773"/>
            </a:xfrm>
            <a:custGeom>
              <a:avLst/>
              <a:gdLst/>
              <a:ahLst/>
              <a:cxnLst/>
              <a:rect l="l" t="t" r="r" b="b"/>
              <a:pathLst>
                <a:path w="252958" h="305773">
                  <a:moveTo>
                    <a:pt x="0" y="0"/>
                  </a:moveTo>
                  <a:lnTo>
                    <a:pt x="252958" y="0"/>
                  </a:lnTo>
                  <a:lnTo>
                    <a:pt x="252958" y="305773"/>
                  </a:lnTo>
                  <a:lnTo>
                    <a:pt x="0" y="305773"/>
                  </a:lnTo>
                  <a:lnTo>
                    <a:pt x="0" y="0"/>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AU"/>
            </a:p>
          </p:txBody>
        </p:sp>
        <p:sp>
          <p:nvSpPr>
            <p:cNvPr id="33" name="TextBox 33"/>
            <p:cNvSpPr txBox="1"/>
            <p:nvPr/>
          </p:nvSpPr>
          <p:spPr>
            <a:xfrm>
              <a:off x="9199087" y="6640012"/>
              <a:ext cx="3853909" cy="2511013"/>
            </a:xfrm>
            <a:prstGeom prst="rect">
              <a:avLst/>
            </a:prstGeom>
          </p:spPr>
          <p:txBody>
            <a:bodyPr lIns="0" tIns="0" rIns="0" bIns="0" rtlCol="0" anchor="t">
              <a:spAutoFit/>
            </a:bodyPr>
            <a:lstStyle/>
            <a:p>
              <a:pPr marL="0" lvl="0" indent="0" algn="ctr">
                <a:lnSpc>
                  <a:spcPts val="3359"/>
                </a:lnSpc>
              </a:pPr>
              <a:r>
                <a:rPr lang="en-US" sz="2399">
                  <a:solidFill>
                    <a:srgbClr val="184683"/>
                  </a:solidFill>
                  <a:latin typeface="Arial"/>
                  <a:ea typeface="Arial"/>
                  <a:cs typeface="Arial"/>
                  <a:sym typeface="Arial"/>
                </a:rPr>
                <a:t>Nearly </a:t>
              </a:r>
              <a:r>
                <a:rPr lang="en-US" sz="2399" b="1">
                  <a:solidFill>
                    <a:srgbClr val="184683"/>
                  </a:solidFill>
                  <a:latin typeface="Arial Bold"/>
                  <a:ea typeface="Arial Bold"/>
                  <a:cs typeface="Arial Bold"/>
                  <a:sym typeface="Arial Bold"/>
                </a:rPr>
                <a:t>two thirds of Victorian Independent schools are faith-based </a:t>
              </a:r>
              <a:r>
                <a:rPr lang="en-US" sz="2399">
                  <a:solidFill>
                    <a:srgbClr val="184683"/>
                  </a:solidFill>
                  <a:latin typeface="Arial"/>
                  <a:ea typeface="Arial"/>
                  <a:cs typeface="Arial"/>
                  <a:sym typeface="Arial"/>
                </a:rPr>
                <a:t>(61%)</a:t>
              </a:r>
              <a:r>
                <a:rPr lang="en-US" sz="2399" u="none" strike="noStrike">
                  <a:solidFill>
                    <a:srgbClr val="184683"/>
                  </a:solidFill>
                  <a:latin typeface="Arial"/>
                  <a:ea typeface="Arial"/>
                  <a:cs typeface="Arial"/>
                  <a:sym typeface="Arial"/>
                </a:rPr>
                <a:t>, with more than </a:t>
              </a:r>
            </a:p>
            <a:p>
              <a:pPr marL="0" lvl="0" indent="0" algn="ctr">
                <a:lnSpc>
                  <a:spcPts val="3359"/>
                </a:lnSpc>
              </a:pPr>
              <a:r>
                <a:rPr lang="en-US" sz="2399" b="1" u="none" strike="noStrike">
                  <a:solidFill>
                    <a:srgbClr val="184683"/>
                  </a:solidFill>
                  <a:latin typeface="Arial Bold"/>
                  <a:ea typeface="Arial Bold"/>
                  <a:cs typeface="Arial Bold"/>
                  <a:sym typeface="Arial Bold"/>
                </a:rPr>
                <a:t>16 different faiths represented</a:t>
              </a:r>
              <a:r>
                <a:rPr lang="en-US" sz="2399" u="none" strike="noStrike">
                  <a:solidFill>
                    <a:srgbClr val="184683"/>
                  </a:solidFill>
                  <a:latin typeface="Arial"/>
                  <a:ea typeface="Arial"/>
                  <a:cs typeface="Arial"/>
                  <a:sym typeface="Arial"/>
                </a:rPr>
                <a:t>.</a:t>
              </a:r>
            </a:p>
          </p:txBody>
        </p:sp>
      </p:grpSp>
      <p:grpSp>
        <p:nvGrpSpPr>
          <p:cNvPr id="39" name="Group 38">
            <a:extLst>
              <a:ext uri="{FF2B5EF4-FFF2-40B4-BE49-F238E27FC236}">
                <a16:creationId xmlns:a16="http://schemas.microsoft.com/office/drawing/2014/main" id="{9CD9D739-4898-56DF-B0FF-DC814E75FE05}"/>
              </a:ext>
            </a:extLst>
          </p:cNvPr>
          <p:cNvGrpSpPr/>
          <p:nvPr/>
        </p:nvGrpSpPr>
        <p:grpSpPr>
          <a:xfrm>
            <a:off x="13414947" y="2800554"/>
            <a:ext cx="3853909" cy="5512197"/>
            <a:chOff x="13414947" y="2800554"/>
            <a:chExt cx="3853909" cy="5512197"/>
          </a:xfrm>
        </p:grpSpPr>
        <p:grpSp>
          <p:nvGrpSpPr>
            <p:cNvPr id="12" name="Group 12"/>
            <p:cNvGrpSpPr/>
            <p:nvPr/>
          </p:nvGrpSpPr>
          <p:grpSpPr>
            <a:xfrm>
              <a:off x="13414947" y="2800554"/>
              <a:ext cx="3853909" cy="3416123"/>
              <a:chOff x="0" y="0"/>
              <a:chExt cx="657965" cy="583223"/>
            </a:xfrm>
          </p:grpSpPr>
          <p:sp>
            <p:nvSpPr>
              <p:cNvPr id="13" name="Freeform 13"/>
              <p:cNvSpPr/>
              <p:nvPr/>
            </p:nvSpPr>
            <p:spPr>
              <a:xfrm>
                <a:off x="0" y="0"/>
                <a:ext cx="657965" cy="583223"/>
              </a:xfrm>
              <a:custGeom>
                <a:avLst/>
                <a:gdLst/>
                <a:ahLst/>
                <a:cxnLst/>
                <a:rect l="l" t="t" r="r" b="b"/>
                <a:pathLst>
                  <a:path w="657965" h="583223">
                    <a:moveTo>
                      <a:pt x="46204" y="0"/>
                    </a:moveTo>
                    <a:lnTo>
                      <a:pt x="611762" y="0"/>
                    </a:lnTo>
                    <a:cubicBezTo>
                      <a:pt x="637279" y="0"/>
                      <a:pt x="657965" y="20686"/>
                      <a:pt x="657965" y="46204"/>
                    </a:cubicBezTo>
                    <a:lnTo>
                      <a:pt x="657965" y="537020"/>
                    </a:lnTo>
                    <a:cubicBezTo>
                      <a:pt x="657965" y="549274"/>
                      <a:pt x="653097" y="561026"/>
                      <a:pt x="644432" y="569691"/>
                    </a:cubicBezTo>
                    <a:cubicBezTo>
                      <a:pt x="635768" y="578355"/>
                      <a:pt x="624016" y="583223"/>
                      <a:pt x="611762" y="583223"/>
                    </a:cubicBezTo>
                    <a:lnTo>
                      <a:pt x="46204" y="583223"/>
                    </a:lnTo>
                    <a:cubicBezTo>
                      <a:pt x="33950" y="583223"/>
                      <a:pt x="22198" y="578355"/>
                      <a:pt x="13533" y="569691"/>
                    </a:cubicBezTo>
                    <a:cubicBezTo>
                      <a:pt x="4868" y="561026"/>
                      <a:pt x="0" y="549274"/>
                      <a:pt x="0" y="537020"/>
                    </a:cubicBezTo>
                    <a:lnTo>
                      <a:pt x="0" y="46204"/>
                    </a:lnTo>
                    <a:cubicBezTo>
                      <a:pt x="0" y="33950"/>
                      <a:pt x="4868" y="22198"/>
                      <a:pt x="13533" y="13533"/>
                    </a:cubicBezTo>
                    <a:cubicBezTo>
                      <a:pt x="22198" y="4868"/>
                      <a:pt x="33950" y="0"/>
                      <a:pt x="46204" y="0"/>
                    </a:cubicBezTo>
                    <a:close/>
                  </a:path>
                </a:pathLst>
              </a:custGeom>
              <a:blipFill>
                <a:blip r:embed="rId10"/>
                <a:stretch>
                  <a:fillRect l="-16601" r="-16601"/>
                </a:stretch>
              </a:blipFill>
            </p:spPr>
            <p:txBody>
              <a:bodyPr/>
              <a:lstStyle/>
              <a:p>
                <a:endParaRPr lang="en-AU"/>
              </a:p>
            </p:txBody>
          </p:sp>
        </p:grpSp>
        <p:grpSp>
          <p:nvGrpSpPr>
            <p:cNvPr id="23" name="Group 23"/>
            <p:cNvGrpSpPr/>
            <p:nvPr/>
          </p:nvGrpSpPr>
          <p:grpSpPr>
            <a:xfrm>
              <a:off x="14025792" y="5918684"/>
              <a:ext cx="2640658" cy="481705"/>
              <a:chOff x="0" y="0"/>
              <a:chExt cx="2243289" cy="409217"/>
            </a:xfrm>
          </p:grpSpPr>
          <p:sp>
            <p:nvSpPr>
              <p:cNvPr id="24" name="Freeform 24"/>
              <p:cNvSpPr/>
              <p:nvPr/>
            </p:nvSpPr>
            <p:spPr>
              <a:xfrm>
                <a:off x="0" y="0"/>
                <a:ext cx="2243289" cy="409217"/>
              </a:xfrm>
              <a:custGeom>
                <a:avLst/>
                <a:gdLst/>
                <a:ahLst/>
                <a:cxnLst/>
                <a:rect l="l" t="t" r="r" b="b"/>
                <a:pathLst>
                  <a:path w="2243289" h="409217">
                    <a:moveTo>
                      <a:pt x="43977" y="0"/>
                    </a:moveTo>
                    <a:lnTo>
                      <a:pt x="2199312" y="0"/>
                    </a:lnTo>
                    <a:cubicBezTo>
                      <a:pt x="2223600" y="0"/>
                      <a:pt x="2243289" y="19689"/>
                      <a:pt x="2243289" y="43977"/>
                    </a:cubicBezTo>
                    <a:lnTo>
                      <a:pt x="2243289" y="365240"/>
                    </a:lnTo>
                    <a:cubicBezTo>
                      <a:pt x="2243289" y="389528"/>
                      <a:pt x="2223600" y="409217"/>
                      <a:pt x="2199312" y="409217"/>
                    </a:cubicBezTo>
                    <a:lnTo>
                      <a:pt x="43977" y="409217"/>
                    </a:lnTo>
                    <a:cubicBezTo>
                      <a:pt x="19689" y="409217"/>
                      <a:pt x="0" y="389528"/>
                      <a:pt x="0" y="365240"/>
                    </a:cubicBezTo>
                    <a:lnTo>
                      <a:pt x="0" y="43977"/>
                    </a:lnTo>
                    <a:cubicBezTo>
                      <a:pt x="0" y="19689"/>
                      <a:pt x="19689" y="0"/>
                      <a:pt x="43977" y="0"/>
                    </a:cubicBezTo>
                    <a:close/>
                  </a:path>
                </a:pathLst>
              </a:custGeom>
              <a:solidFill>
                <a:srgbClr val="FFFFFF"/>
              </a:solidFill>
              <a:ln cap="sq">
                <a:noFill/>
                <a:prstDash val="solid"/>
                <a:miter/>
              </a:ln>
            </p:spPr>
            <p:txBody>
              <a:bodyPr/>
              <a:lstStyle/>
              <a:p>
                <a:endParaRPr lang="en-AU"/>
              </a:p>
            </p:txBody>
          </p:sp>
          <p:sp>
            <p:nvSpPr>
              <p:cNvPr id="25" name="TextBox 25"/>
              <p:cNvSpPr txBox="1"/>
              <p:nvPr/>
            </p:nvSpPr>
            <p:spPr>
              <a:xfrm>
                <a:off x="0" y="-114300"/>
                <a:ext cx="2243289" cy="523517"/>
              </a:xfrm>
              <a:prstGeom prst="rect">
                <a:avLst/>
              </a:prstGeom>
            </p:spPr>
            <p:txBody>
              <a:bodyPr lIns="0" tIns="0" rIns="0" bIns="0" rtlCol="0" anchor="ctr"/>
              <a:lstStyle/>
              <a:p>
                <a:pPr marL="0" lvl="0" indent="0" algn="ctr">
                  <a:lnSpc>
                    <a:spcPts val="3168"/>
                  </a:lnSpc>
                  <a:spcBef>
                    <a:spcPct val="0"/>
                  </a:spcBef>
                </a:pPr>
                <a:endParaRPr/>
              </a:p>
            </p:txBody>
          </p:sp>
        </p:grpSp>
        <p:sp>
          <p:nvSpPr>
            <p:cNvPr id="29" name="Freeform 29"/>
            <p:cNvSpPr/>
            <p:nvPr/>
          </p:nvSpPr>
          <p:spPr>
            <a:xfrm>
              <a:off x="15167547" y="5959565"/>
              <a:ext cx="367118" cy="353101"/>
            </a:xfrm>
            <a:custGeom>
              <a:avLst/>
              <a:gdLst/>
              <a:ahLst/>
              <a:cxnLst/>
              <a:rect l="l" t="t" r="r" b="b"/>
              <a:pathLst>
                <a:path w="367118" h="353101">
                  <a:moveTo>
                    <a:pt x="0" y="0"/>
                  </a:moveTo>
                  <a:lnTo>
                    <a:pt x="367118" y="0"/>
                  </a:lnTo>
                  <a:lnTo>
                    <a:pt x="367118" y="353101"/>
                  </a:lnTo>
                  <a:lnTo>
                    <a:pt x="0" y="353101"/>
                  </a:lnTo>
                  <a:lnTo>
                    <a:pt x="0" y="0"/>
                  </a:lnTo>
                  <a:close/>
                </a:path>
              </a:pathLst>
            </a:custGeom>
            <a:blipFill>
              <a:blip>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AU"/>
            </a:p>
          </p:txBody>
        </p:sp>
        <p:sp>
          <p:nvSpPr>
            <p:cNvPr id="34" name="TextBox 34"/>
            <p:cNvSpPr txBox="1"/>
            <p:nvPr/>
          </p:nvSpPr>
          <p:spPr>
            <a:xfrm>
              <a:off x="13663030" y="6640012"/>
              <a:ext cx="3357742" cy="1672739"/>
            </a:xfrm>
            <a:prstGeom prst="rect">
              <a:avLst/>
            </a:prstGeom>
          </p:spPr>
          <p:txBody>
            <a:bodyPr lIns="0" tIns="0" rIns="0" bIns="0" rtlCol="0" anchor="t">
              <a:spAutoFit/>
            </a:bodyPr>
            <a:lstStyle/>
            <a:p>
              <a:pPr marL="0" lvl="0" indent="0" algn="ctr">
                <a:lnSpc>
                  <a:spcPts val="3359"/>
                </a:lnSpc>
              </a:pPr>
              <a:r>
                <a:rPr lang="en-US" sz="2399">
                  <a:solidFill>
                    <a:srgbClr val="184683"/>
                  </a:solidFill>
                  <a:latin typeface="Arial"/>
                  <a:ea typeface="Arial"/>
                  <a:cs typeface="Arial"/>
                  <a:sym typeface="Arial"/>
                </a:rPr>
                <a:t>V</a:t>
              </a:r>
              <a:r>
                <a:rPr lang="en-US" sz="2399" u="none" strike="noStrike">
                  <a:solidFill>
                    <a:srgbClr val="184683"/>
                  </a:solidFill>
                  <a:latin typeface="Arial"/>
                  <a:ea typeface="Arial"/>
                  <a:cs typeface="Arial"/>
                  <a:sym typeface="Arial"/>
                </a:rPr>
                <a:t>ictoria has </a:t>
              </a:r>
              <a:r>
                <a:rPr lang="en-US" sz="2399" b="1" u="none" strike="noStrike">
                  <a:solidFill>
                    <a:srgbClr val="184683"/>
                  </a:solidFill>
                  <a:latin typeface="Arial Bold"/>
                  <a:ea typeface="Arial Bold"/>
                  <a:cs typeface="Arial Bold"/>
                  <a:sym typeface="Arial Bold"/>
                </a:rPr>
                <a:t>more than 230 Independent schools on</a:t>
              </a:r>
              <a:r>
                <a:rPr lang="en-US" sz="2399" u="none" strike="noStrike">
                  <a:solidFill>
                    <a:srgbClr val="184683"/>
                  </a:solidFill>
                  <a:latin typeface="Arial"/>
                  <a:ea typeface="Arial"/>
                  <a:cs typeface="Arial"/>
                  <a:sym typeface="Arial"/>
                </a:rPr>
                <a:t> </a:t>
              </a:r>
              <a:r>
                <a:rPr lang="en-US" sz="2399" b="1" u="none" strike="noStrike">
                  <a:solidFill>
                    <a:srgbClr val="184683"/>
                  </a:solidFill>
                  <a:latin typeface="Arial Bold"/>
                  <a:ea typeface="Arial Bold"/>
                  <a:cs typeface="Arial Bold"/>
                  <a:sym typeface="Arial Bold"/>
                </a:rPr>
                <a:t>413 campuses</a:t>
              </a:r>
              <a:r>
                <a:rPr lang="en-US" sz="2399" u="none" strike="noStrike">
                  <a:solidFill>
                    <a:srgbClr val="184683"/>
                  </a:solidFill>
                  <a:latin typeface="Arial"/>
                  <a:ea typeface="Arial"/>
                  <a:cs typeface="Arial"/>
                  <a:sym typeface="Aria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stretch>
              <a:fillRect t="-37936" b="-39841"/>
            </a:stretch>
          </a:blipFill>
        </p:spPr>
        <p:txBody>
          <a:bodyPr/>
          <a:lstStyle/>
          <a:p>
            <a:endParaRPr lang="en-AU"/>
          </a:p>
        </p:txBody>
      </p:sp>
      <p:grpSp>
        <p:nvGrpSpPr>
          <p:cNvPr id="3" name="Group 3"/>
          <p:cNvGrpSpPr/>
          <p:nvPr/>
        </p:nvGrpSpPr>
        <p:grpSpPr>
          <a:xfrm>
            <a:off x="-749975" y="4709517"/>
            <a:ext cx="19415387" cy="6080189"/>
            <a:chOff x="0" y="-114300"/>
            <a:chExt cx="5113517" cy="1601366"/>
          </a:xfrm>
        </p:grpSpPr>
        <p:sp>
          <p:nvSpPr>
            <p:cNvPr id="4" name="Freeform 4"/>
            <p:cNvSpPr/>
            <p:nvPr/>
          </p:nvSpPr>
          <p:spPr>
            <a:xfrm>
              <a:off x="197524" y="0"/>
              <a:ext cx="4816592" cy="1354666"/>
            </a:xfrm>
            <a:custGeom>
              <a:avLst/>
              <a:gdLst/>
              <a:ahLst/>
              <a:cxnLst/>
              <a:rect l="l" t="t" r="r" b="b"/>
              <a:pathLst>
                <a:path w="5113517" h="1487066">
                  <a:moveTo>
                    <a:pt x="0" y="0"/>
                  </a:moveTo>
                  <a:lnTo>
                    <a:pt x="5113517" y="0"/>
                  </a:lnTo>
                  <a:lnTo>
                    <a:pt x="5113517" y="1487066"/>
                  </a:lnTo>
                  <a:lnTo>
                    <a:pt x="0" y="1487066"/>
                  </a:lnTo>
                  <a:close/>
                </a:path>
              </a:pathLst>
            </a:custGeom>
            <a:solidFill>
              <a:srgbClr val="03C1E4">
                <a:alpha val="52941"/>
              </a:srgbClr>
            </a:solidFill>
          </p:spPr>
          <p:txBody>
            <a:bodyPr/>
            <a:lstStyle/>
            <a:p>
              <a:endParaRPr lang="en-AU"/>
            </a:p>
          </p:txBody>
        </p:sp>
        <p:sp>
          <p:nvSpPr>
            <p:cNvPr id="5" name="TextBox 5"/>
            <p:cNvSpPr txBox="1"/>
            <p:nvPr/>
          </p:nvSpPr>
          <p:spPr>
            <a:xfrm>
              <a:off x="0" y="-114300"/>
              <a:ext cx="5113517" cy="1601366"/>
            </a:xfrm>
            <a:prstGeom prst="rect">
              <a:avLst/>
            </a:prstGeom>
          </p:spPr>
          <p:txBody>
            <a:bodyPr lIns="50800" tIns="50800" rIns="50800" bIns="50800" rtlCol="0" anchor="ctr"/>
            <a:lstStyle/>
            <a:p>
              <a:pPr algn="ctr">
                <a:lnSpc>
                  <a:spcPts val="3168"/>
                </a:lnSpc>
              </a:pPr>
              <a:endParaRPr/>
            </a:p>
          </p:txBody>
        </p:sp>
      </p:grpSp>
      <p:sp>
        <p:nvSpPr>
          <p:cNvPr id="6" name="Freeform 6"/>
          <p:cNvSpPr/>
          <p:nvPr/>
        </p:nvSpPr>
        <p:spPr>
          <a:xfrm>
            <a:off x="7162800" y="2722596"/>
            <a:ext cx="16375721" cy="4841807"/>
          </a:xfrm>
          <a:custGeom>
            <a:avLst/>
            <a:gdLst/>
            <a:ahLst/>
            <a:cxnLst/>
            <a:rect l="l" t="t" r="r" b="b"/>
            <a:pathLst>
              <a:path w="16375721" h="4841807">
                <a:moveTo>
                  <a:pt x="0" y="0"/>
                </a:moveTo>
                <a:lnTo>
                  <a:pt x="16375721" y="0"/>
                </a:lnTo>
                <a:lnTo>
                  <a:pt x="16375721" y="4841806"/>
                </a:lnTo>
                <a:lnTo>
                  <a:pt x="0" y="4841806"/>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AU"/>
          </a:p>
        </p:txBody>
      </p:sp>
      <p:grpSp>
        <p:nvGrpSpPr>
          <p:cNvPr id="14" name="Group 13">
            <a:extLst>
              <a:ext uri="{FF2B5EF4-FFF2-40B4-BE49-F238E27FC236}">
                <a16:creationId xmlns:a16="http://schemas.microsoft.com/office/drawing/2014/main" id="{59E1B496-A545-4802-FD56-335B6C32E190}"/>
              </a:ext>
            </a:extLst>
          </p:cNvPr>
          <p:cNvGrpSpPr/>
          <p:nvPr/>
        </p:nvGrpSpPr>
        <p:grpSpPr>
          <a:xfrm>
            <a:off x="1273746" y="686670"/>
            <a:ext cx="16365999" cy="4080215"/>
            <a:chOff x="1273746" y="686670"/>
            <a:chExt cx="16365999" cy="4080215"/>
          </a:xfrm>
        </p:grpSpPr>
        <p:grpSp>
          <p:nvGrpSpPr>
            <p:cNvPr id="7" name="Group 7"/>
            <p:cNvGrpSpPr/>
            <p:nvPr/>
          </p:nvGrpSpPr>
          <p:grpSpPr>
            <a:xfrm>
              <a:off x="9968883" y="686670"/>
              <a:ext cx="7670862" cy="4080215"/>
              <a:chOff x="0" y="0"/>
              <a:chExt cx="8206923" cy="4365352"/>
            </a:xfrm>
          </p:grpSpPr>
          <p:sp>
            <p:nvSpPr>
              <p:cNvPr id="8" name="Freeform 8"/>
              <p:cNvSpPr/>
              <p:nvPr/>
            </p:nvSpPr>
            <p:spPr>
              <a:xfrm>
                <a:off x="0" y="0"/>
                <a:ext cx="8206923" cy="4365352"/>
              </a:xfrm>
              <a:custGeom>
                <a:avLst/>
                <a:gdLst/>
                <a:ahLst/>
                <a:cxnLst/>
                <a:rect l="l" t="t" r="r" b="b"/>
                <a:pathLst>
                  <a:path w="8206923" h="4365352">
                    <a:moveTo>
                      <a:pt x="2130517" y="0"/>
                    </a:moveTo>
                    <a:lnTo>
                      <a:pt x="7512617" y="0"/>
                    </a:lnTo>
                    <a:cubicBezTo>
                      <a:pt x="7896702" y="0"/>
                      <a:pt x="8206923" y="274926"/>
                      <a:pt x="8206923" y="615309"/>
                    </a:cubicBezTo>
                    <a:lnTo>
                      <a:pt x="8206923" y="2824896"/>
                    </a:lnTo>
                    <a:cubicBezTo>
                      <a:pt x="8206923" y="3165280"/>
                      <a:pt x="7896702" y="3440206"/>
                      <a:pt x="7512617" y="3440206"/>
                    </a:cubicBezTo>
                    <a:lnTo>
                      <a:pt x="6140420" y="3440206"/>
                    </a:lnTo>
                    <a:cubicBezTo>
                      <a:pt x="5928681" y="3440206"/>
                      <a:pt x="5726791" y="3526029"/>
                      <a:pt x="5595480" y="3674401"/>
                    </a:cubicBezTo>
                    <a:lnTo>
                      <a:pt x="5186775" y="4131156"/>
                    </a:lnTo>
                    <a:cubicBezTo>
                      <a:pt x="5055465" y="4278074"/>
                      <a:pt x="4855215" y="4365352"/>
                      <a:pt x="4641835" y="4365352"/>
                    </a:cubicBezTo>
                    <a:lnTo>
                      <a:pt x="694306" y="4365352"/>
                    </a:lnTo>
                    <a:cubicBezTo>
                      <a:pt x="310222" y="4365352"/>
                      <a:pt x="0" y="4090427"/>
                      <a:pt x="0" y="3750042"/>
                    </a:cubicBezTo>
                    <a:lnTo>
                      <a:pt x="0" y="1575367"/>
                    </a:lnTo>
                    <a:cubicBezTo>
                      <a:pt x="0" y="1381901"/>
                      <a:pt x="101766" y="1200072"/>
                      <a:pt x="275753" y="1083701"/>
                    </a:cubicBezTo>
                    <a:lnTo>
                      <a:pt x="1711964" y="123644"/>
                    </a:lnTo>
                    <a:cubicBezTo>
                      <a:pt x="1831785" y="43639"/>
                      <a:pt x="1979510" y="0"/>
                      <a:pt x="2130517" y="0"/>
                    </a:cubicBezTo>
                    <a:close/>
                  </a:path>
                </a:pathLst>
              </a:custGeom>
              <a:blipFill>
                <a:blip r:embed="rId5"/>
                <a:stretch>
                  <a:fillRect t="-12651" b="-12651"/>
                </a:stretch>
              </a:blipFill>
            </p:spPr>
            <p:txBody>
              <a:bodyPr/>
              <a:lstStyle/>
              <a:p>
                <a:endParaRPr lang="en-AU"/>
              </a:p>
            </p:txBody>
          </p:sp>
        </p:grpSp>
        <p:sp>
          <p:nvSpPr>
            <p:cNvPr id="10" name="TextBox 10"/>
            <p:cNvSpPr txBox="1"/>
            <p:nvPr/>
          </p:nvSpPr>
          <p:spPr>
            <a:xfrm>
              <a:off x="1273746" y="784357"/>
              <a:ext cx="7408752" cy="2308324"/>
            </a:xfrm>
            <a:prstGeom prst="rect">
              <a:avLst/>
            </a:prstGeom>
          </p:spPr>
          <p:txBody>
            <a:bodyPr lIns="0" tIns="0" rIns="0" bIns="0" rtlCol="0" anchor="t">
              <a:spAutoFit/>
            </a:bodyPr>
            <a:lstStyle/>
            <a:p>
              <a:pPr algn="r">
                <a:lnSpc>
                  <a:spcPts val="12000"/>
                </a:lnSpc>
              </a:pPr>
              <a:r>
                <a:rPr lang="en-US" sz="12000">
                  <a:gradFill>
                    <a:gsLst>
                      <a:gs pos="0">
                        <a:srgbClr val="FFFFFF">
                          <a:alpha val="100000"/>
                        </a:srgbClr>
                      </a:gs>
                      <a:gs pos="50000">
                        <a:srgbClr val="FFFFFF">
                          <a:alpha val="100000"/>
                        </a:srgbClr>
                      </a:gs>
                      <a:gs pos="100000">
                        <a:srgbClr val="D2ECF8">
                          <a:alpha val="100000"/>
                        </a:srgbClr>
                      </a:gs>
                    </a:gsLst>
                    <a:lin ang="5400000"/>
                  </a:gradFill>
                  <a:latin typeface="Barlow Condensed SemiBold" panose="00000706000000000000" pitchFamily="2" charset="0"/>
                  <a:ea typeface="Barlow Condensed"/>
                  <a:cs typeface="Barlow Condensed"/>
                  <a:sym typeface="Barlow Condensed"/>
                </a:rPr>
                <a:t>$6.6 BILLION</a:t>
              </a:r>
            </a:p>
            <a:p>
              <a:pPr algn="r">
                <a:lnSpc>
                  <a:spcPts val="6000"/>
                </a:lnSpc>
              </a:pPr>
              <a:r>
                <a:rPr lang="en-US" sz="6000">
                  <a:gradFill>
                    <a:gsLst>
                      <a:gs pos="0">
                        <a:srgbClr val="FFFFFF">
                          <a:alpha val="100000"/>
                        </a:srgbClr>
                      </a:gs>
                      <a:gs pos="50000">
                        <a:srgbClr val="FFFFFF">
                          <a:alpha val="100000"/>
                        </a:srgbClr>
                      </a:gs>
                      <a:gs pos="100000">
                        <a:srgbClr val="D2ECF8">
                          <a:alpha val="100000"/>
                        </a:srgbClr>
                      </a:gs>
                    </a:gsLst>
                    <a:lin ang="5400000"/>
                  </a:gradFill>
                  <a:latin typeface="Barlow Condensed SemiBold" panose="00000706000000000000" pitchFamily="2" charset="0"/>
                  <a:ea typeface="Barlow Condensed"/>
                  <a:cs typeface="Barlow Condensed"/>
                  <a:sym typeface="Barlow Condensed"/>
                </a:rPr>
                <a:t>ECONOMIC CONTRIBUTION</a:t>
              </a:r>
            </a:p>
          </p:txBody>
        </p:sp>
        <p:sp>
          <p:nvSpPr>
            <p:cNvPr id="11" name="TextBox 11"/>
            <p:cNvSpPr txBox="1"/>
            <p:nvPr/>
          </p:nvSpPr>
          <p:spPr>
            <a:xfrm>
              <a:off x="2771846" y="3185103"/>
              <a:ext cx="5910652" cy="1372458"/>
            </a:xfrm>
            <a:prstGeom prst="rect">
              <a:avLst/>
            </a:prstGeom>
          </p:spPr>
          <p:txBody>
            <a:bodyPr lIns="0" tIns="0" rIns="0" bIns="0" rtlCol="0" anchor="t">
              <a:spAutoFit/>
            </a:bodyPr>
            <a:lstStyle/>
            <a:p>
              <a:pPr marL="0" lvl="0" indent="0" algn="r">
                <a:lnSpc>
                  <a:spcPts val="3640"/>
                </a:lnSpc>
              </a:pPr>
              <a:r>
                <a:rPr lang="en-US" sz="2600">
                  <a:gradFill>
                    <a:gsLst>
                      <a:gs pos="0">
                        <a:srgbClr val="FFFFFF">
                          <a:alpha val="100000"/>
                        </a:srgbClr>
                      </a:gs>
                      <a:gs pos="50000">
                        <a:srgbClr val="FFFFFF">
                          <a:alpha val="100000"/>
                        </a:srgbClr>
                      </a:gs>
                      <a:gs pos="100000">
                        <a:srgbClr val="D2ECF8">
                          <a:alpha val="100000"/>
                        </a:srgbClr>
                      </a:gs>
                    </a:gsLst>
                    <a:lin ang="5400000"/>
                  </a:gradFill>
                  <a:latin typeface="Arial"/>
                  <a:ea typeface="Arial"/>
                  <a:cs typeface="Arial"/>
                  <a:sym typeface="Arial"/>
                </a:rPr>
                <a:t>In 2024, Independent schools contributed </a:t>
              </a:r>
              <a:r>
                <a:rPr lang="en-US" sz="2600" b="1">
                  <a:gradFill>
                    <a:gsLst>
                      <a:gs pos="0">
                        <a:srgbClr val="FFFFFF">
                          <a:alpha val="100000"/>
                        </a:srgbClr>
                      </a:gs>
                      <a:gs pos="50000">
                        <a:srgbClr val="FFFFFF">
                          <a:alpha val="100000"/>
                        </a:srgbClr>
                      </a:gs>
                      <a:gs pos="100000">
                        <a:srgbClr val="D2ECF8">
                          <a:alpha val="100000"/>
                        </a:srgbClr>
                      </a:gs>
                    </a:gsLst>
                    <a:lin ang="5400000"/>
                  </a:gradFill>
                  <a:latin typeface="Arial Bold"/>
                  <a:ea typeface="Arial Bold"/>
                  <a:cs typeface="Arial Bold"/>
                  <a:sym typeface="Arial Bold"/>
                </a:rPr>
                <a:t>approximately $7 billion to economic activities</a:t>
              </a:r>
              <a:r>
                <a:rPr lang="en-US" sz="2600">
                  <a:gradFill>
                    <a:gsLst>
                      <a:gs pos="0">
                        <a:srgbClr val="FFFFFF">
                          <a:alpha val="100000"/>
                        </a:srgbClr>
                      </a:gs>
                      <a:gs pos="50000">
                        <a:srgbClr val="FFFFFF">
                          <a:alpha val="100000"/>
                        </a:srgbClr>
                      </a:gs>
                      <a:gs pos="100000">
                        <a:srgbClr val="D2ECF8">
                          <a:alpha val="100000"/>
                        </a:srgbClr>
                      </a:gs>
                    </a:gsLst>
                    <a:lin ang="5400000"/>
                  </a:gradFill>
                  <a:latin typeface="Arial"/>
                  <a:ea typeface="Arial"/>
                  <a:cs typeface="Arial"/>
                  <a:sym typeface="Arial"/>
                </a:rPr>
                <a:t> in Victoria</a:t>
              </a:r>
            </a:p>
          </p:txBody>
        </p:sp>
      </p:grpSp>
      <p:grpSp>
        <p:nvGrpSpPr>
          <p:cNvPr id="15" name="Group 14">
            <a:extLst>
              <a:ext uri="{FF2B5EF4-FFF2-40B4-BE49-F238E27FC236}">
                <a16:creationId xmlns:a16="http://schemas.microsoft.com/office/drawing/2014/main" id="{5B29278F-DF4F-88FB-0042-00AACEE17982}"/>
              </a:ext>
            </a:extLst>
          </p:cNvPr>
          <p:cNvGrpSpPr/>
          <p:nvPr/>
        </p:nvGrpSpPr>
        <p:grpSpPr>
          <a:xfrm>
            <a:off x="-49624" y="4607805"/>
            <a:ext cx="17689370" cy="5771749"/>
            <a:chOff x="-49624" y="4607805"/>
            <a:chExt cx="17689370" cy="5771749"/>
          </a:xfrm>
        </p:grpSpPr>
        <p:pic>
          <p:nvPicPr>
            <p:cNvPr id="9" name="Picture 9"/>
            <p:cNvPicPr>
              <a:picLocks noChangeAspect="1"/>
            </p:cNvPicPr>
            <p:nvPr/>
          </p:nvPicPr>
          <p:blipFill>
            <a:blip r:embed="rId6"/>
            <a:stretch>
              <a:fillRect/>
            </a:stretch>
          </p:blipFill>
          <p:spPr>
            <a:xfrm>
              <a:off x="-49624" y="4607805"/>
              <a:ext cx="11163062" cy="5771749"/>
            </a:xfrm>
            <a:prstGeom prst="rect">
              <a:avLst/>
            </a:prstGeom>
          </p:spPr>
        </p:pic>
        <p:sp>
          <p:nvSpPr>
            <p:cNvPr id="12" name="TextBox 12"/>
            <p:cNvSpPr txBox="1"/>
            <p:nvPr/>
          </p:nvSpPr>
          <p:spPr>
            <a:xfrm>
              <a:off x="10827431" y="5799792"/>
              <a:ext cx="6331011" cy="2305050"/>
            </a:xfrm>
            <a:prstGeom prst="rect">
              <a:avLst/>
            </a:prstGeom>
          </p:spPr>
          <p:txBody>
            <a:bodyPr lIns="0" tIns="0" rIns="0" bIns="0" rtlCol="0" anchor="t">
              <a:spAutoFit/>
            </a:bodyPr>
            <a:lstStyle/>
            <a:p>
              <a:pPr algn="l">
                <a:lnSpc>
                  <a:spcPts val="12000"/>
                </a:lnSpc>
              </a:pPr>
              <a:r>
                <a:rPr lang="en-US" sz="12000">
                  <a:solidFill>
                    <a:srgbClr val="184683"/>
                  </a:solidFill>
                  <a:latin typeface="Barlow Condensed SemiBold" panose="00000706000000000000" pitchFamily="2" charset="0"/>
                  <a:ea typeface="Barlow Condensed"/>
                  <a:cs typeface="Barlow Condensed"/>
                  <a:sym typeface="Barlow Condensed"/>
                </a:rPr>
                <a:t>16.8% </a:t>
              </a:r>
            </a:p>
            <a:p>
              <a:pPr algn="l">
                <a:lnSpc>
                  <a:spcPts val="6000"/>
                </a:lnSpc>
              </a:pPr>
              <a:r>
                <a:rPr lang="en-US" sz="6000">
                  <a:solidFill>
                    <a:srgbClr val="184683"/>
                  </a:solidFill>
                  <a:latin typeface="Barlow Condensed SemiBold" panose="00000706000000000000" pitchFamily="2" charset="0"/>
                  <a:ea typeface="Barlow Condensed"/>
                  <a:cs typeface="Barlow Condensed"/>
                  <a:sym typeface="Barlow Condensed"/>
                </a:rPr>
                <a:t>OF ENROLMENTS</a:t>
              </a:r>
            </a:p>
          </p:txBody>
        </p:sp>
        <p:sp>
          <p:nvSpPr>
            <p:cNvPr id="13" name="TextBox 13"/>
            <p:cNvSpPr txBox="1"/>
            <p:nvPr/>
          </p:nvSpPr>
          <p:spPr>
            <a:xfrm>
              <a:off x="10827431" y="8226651"/>
              <a:ext cx="6812315" cy="1372458"/>
            </a:xfrm>
            <a:prstGeom prst="rect">
              <a:avLst/>
            </a:prstGeom>
          </p:spPr>
          <p:txBody>
            <a:bodyPr lIns="0" tIns="0" rIns="0" bIns="0" rtlCol="0" anchor="t">
              <a:spAutoFit/>
            </a:bodyPr>
            <a:lstStyle/>
            <a:p>
              <a:pPr marL="0" lvl="0" indent="0" algn="l">
                <a:lnSpc>
                  <a:spcPts val="3640"/>
                </a:lnSpc>
              </a:pPr>
              <a:r>
                <a:rPr lang="en-US" sz="2600">
                  <a:solidFill>
                    <a:srgbClr val="184683"/>
                  </a:solidFill>
                  <a:latin typeface="Arial"/>
                  <a:ea typeface="Arial"/>
                  <a:cs typeface="Arial"/>
                  <a:sym typeface="Arial"/>
                </a:rPr>
                <a:t>In 2025, Independent school enrolments </a:t>
              </a:r>
              <a:r>
                <a:rPr lang="en-US" sz="2600" b="1">
                  <a:solidFill>
                    <a:srgbClr val="184683"/>
                  </a:solidFill>
                  <a:latin typeface="Arial Bold"/>
                  <a:ea typeface="Arial Bold"/>
                  <a:cs typeface="Arial Bold"/>
                  <a:sym typeface="Arial Bold"/>
                </a:rPr>
                <a:t>increased by 3.4%</a:t>
              </a:r>
              <a:r>
                <a:rPr lang="en-US" sz="2600">
                  <a:solidFill>
                    <a:srgbClr val="184683"/>
                  </a:solidFill>
                  <a:latin typeface="Arial"/>
                  <a:ea typeface="Arial"/>
                  <a:cs typeface="Arial"/>
                  <a:sym typeface="Arial"/>
                </a:rPr>
                <a:t>, more than both Government (0.5%) and Catholic (1.1%)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stretch>
              <a:fillRect t="-29445" b="-48331"/>
            </a:stretch>
          </a:blipFill>
        </p:spPr>
        <p:txBody>
          <a:bodyPr/>
          <a:lstStyle/>
          <a:p>
            <a:endParaRPr lang="en-AU"/>
          </a:p>
        </p:txBody>
      </p:sp>
      <p:grpSp>
        <p:nvGrpSpPr>
          <p:cNvPr id="3" name="Group 3"/>
          <p:cNvGrpSpPr/>
          <p:nvPr/>
        </p:nvGrpSpPr>
        <p:grpSpPr>
          <a:xfrm>
            <a:off x="6540777" y="-396385"/>
            <a:ext cx="11747223" cy="10950659"/>
            <a:chOff x="0" y="-114300"/>
            <a:chExt cx="3193319" cy="3157691"/>
          </a:xfrm>
        </p:grpSpPr>
        <p:sp>
          <p:nvSpPr>
            <p:cNvPr id="4" name="Freeform 4"/>
            <p:cNvSpPr/>
            <p:nvPr/>
          </p:nvSpPr>
          <p:spPr>
            <a:xfrm>
              <a:off x="0" y="0"/>
              <a:ext cx="3193319" cy="2965142"/>
            </a:xfrm>
            <a:custGeom>
              <a:avLst/>
              <a:gdLst/>
              <a:ahLst/>
              <a:cxnLst/>
              <a:rect l="l" t="t" r="r" b="b"/>
              <a:pathLst>
                <a:path w="3193319" h="3043391">
                  <a:moveTo>
                    <a:pt x="0" y="0"/>
                  </a:moveTo>
                  <a:lnTo>
                    <a:pt x="3193319" y="0"/>
                  </a:lnTo>
                  <a:lnTo>
                    <a:pt x="3193319" y="3043391"/>
                  </a:lnTo>
                  <a:lnTo>
                    <a:pt x="0" y="3043391"/>
                  </a:lnTo>
                  <a:close/>
                </a:path>
              </a:pathLst>
            </a:custGeom>
            <a:solidFill>
              <a:srgbClr val="03C1E4">
                <a:alpha val="52941"/>
              </a:srgbClr>
            </a:solidFill>
          </p:spPr>
          <p:txBody>
            <a:bodyPr/>
            <a:lstStyle/>
            <a:p>
              <a:endParaRPr lang="en-AU"/>
            </a:p>
          </p:txBody>
        </p:sp>
        <p:sp>
          <p:nvSpPr>
            <p:cNvPr id="5" name="TextBox 5"/>
            <p:cNvSpPr txBox="1"/>
            <p:nvPr/>
          </p:nvSpPr>
          <p:spPr>
            <a:xfrm>
              <a:off x="0" y="-114300"/>
              <a:ext cx="3193319" cy="3157691"/>
            </a:xfrm>
            <a:prstGeom prst="rect">
              <a:avLst/>
            </a:prstGeom>
          </p:spPr>
          <p:txBody>
            <a:bodyPr lIns="50800" tIns="50800" rIns="50800" bIns="50800" rtlCol="0" anchor="ctr"/>
            <a:lstStyle/>
            <a:p>
              <a:pPr algn="ctr">
                <a:lnSpc>
                  <a:spcPts val="3168"/>
                </a:lnSpc>
              </a:pPr>
              <a:endParaRPr/>
            </a:p>
          </p:txBody>
        </p:sp>
      </p:grpSp>
      <p:sp>
        <p:nvSpPr>
          <p:cNvPr id="6" name="Freeform 6"/>
          <p:cNvSpPr/>
          <p:nvPr/>
        </p:nvSpPr>
        <p:spPr>
          <a:xfrm>
            <a:off x="-130442" y="0"/>
            <a:ext cx="6850991" cy="10282913"/>
          </a:xfrm>
          <a:custGeom>
            <a:avLst/>
            <a:gdLst/>
            <a:ahLst/>
            <a:cxnLst/>
            <a:rect l="l" t="t" r="r" b="b"/>
            <a:pathLst>
              <a:path w="6850991" h="10282913">
                <a:moveTo>
                  <a:pt x="0" y="0"/>
                </a:moveTo>
                <a:lnTo>
                  <a:pt x="6850991" y="0"/>
                </a:lnTo>
                <a:lnTo>
                  <a:pt x="6850991" y="10282913"/>
                </a:lnTo>
                <a:lnTo>
                  <a:pt x="0" y="10282913"/>
                </a:lnTo>
                <a:lnTo>
                  <a:pt x="0" y="0"/>
                </a:lnTo>
                <a:close/>
              </a:path>
            </a:pathLst>
          </a:custGeom>
          <a:blipFill>
            <a:blip r:embed="rId4"/>
            <a:stretch>
              <a:fillRect/>
            </a:stretch>
          </a:blipFill>
        </p:spPr>
        <p:txBody>
          <a:bodyPr/>
          <a:lstStyle/>
          <a:p>
            <a:endParaRPr lang="en-AU"/>
          </a:p>
        </p:txBody>
      </p:sp>
      <p:grpSp>
        <p:nvGrpSpPr>
          <p:cNvPr id="7" name="Group 7"/>
          <p:cNvGrpSpPr/>
          <p:nvPr/>
        </p:nvGrpSpPr>
        <p:grpSpPr>
          <a:xfrm>
            <a:off x="5778940" y="2968773"/>
            <a:ext cx="9823545" cy="7384300"/>
            <a:chOff x="0" y="0"/>
            <a:chExt cx="13098061" cy="9845733"/>
          </a:xfrm>
        </p:grpSpPr>
        <p:sp>
          <p:nvSpPr>
            <p:cNvPr id="8" name="Freeform 8"/>
            <p:cNvSpPr/>
            <p:nvPr/>
          </p:nvSpPr>
          <p:spPr>
            <a:xfrm flipH="1" flipV="1">
              <a:off x="0" y="0"/>
              <a:ext cx="13098061" cy="8270464"/>
            </a:xfrm>
            <a:custGeom>
              <a:avLst/>
              <a:gdLst/>
              <a:ahLst/>
              <a:cxnLst/>
              <a:rect l="l" t="t" r="r" b="b"/>
              <a:pathLst>
                <a:path w="13098061" h="8270464">
                  <a:moveTo>
                    <a:pt x="13098061" y="8270464"/>
                  </a:moveTo>
                  <a:lnTo>
                    <a:pt x="0" y="8270464"/>
                  </a:lnTo>
                  <a:lnTo>
                    <a:pt x="0" y="0"/>
                  </a:lnTo>
                  <a:lnTo>
                    <a:pt x="13098061" y="0"/>
                  </a:lnTo>
                  <a:lnTo>
                    <a:pt x="13098061" y="8270464"/>
                  </a:lnTo>
                  <a:close/>
                </a:path>
              </a:pathLst>
            </a:custGeom>
            <a:blipFill>
              <a:blip r:embed="rId5"/>
              <a:stretch>
                <a:fillRect t="-133234" r="-89827" b="-67397"/>
              </a:stretch>
            </a:blipFill>
          </p:spPr>
          <p:txBody>
            <a:bodyPr/>
            <a:lstStyle/>
            <a:p>
              <a:endParaRPr lang="en-AU"/>
            </a:p>
          </p:txBody>
        </p:sp>
        <p:sp>
          <p:nvSpPr>
            <p:cNvPr id="9" name="Freeform 9"/>
            <p:cNvSpPr/>
            <p:nvPr/>
          </p:nvSpPr>
          <p:spPr>
            <a:xfrm>
              <a:off x="2003285" y="8270464"/>
              <a:ext cx="9693962" cy="1575269"/>
            </a:xfrm>
            <a:custGeom>
              <a:avLst/>
              <a:gdLst/>
              <a:ahLst/>
              <a:cxnLst/>
              <a:rect l="l" t="t" r="r" b="b"/>
              <a:pathLst>
                <a:path w="12906097" h="2097241">
                  <a:moveTo>
                    <a:pt x="0" y="0"/>
                  </a:moveTo>
                  <a:lnTo>
                    <a:pt x="12906098" y="0"/>
                  </a:lnTo>
                  <a:lnTo>
                    <a:pt x="12906098" y="2097241"/>
                  </a:lnTo>
                  <a:lnTo>
                    <a:pt x="0" y="2097241"/>
                  </a:lnTo>
                  <a:lnTo>
                    <a:pt x="0" y="0"/>
                  </a:lnTo>
                  <a:close/>
                </a:path>
              </a:pathLst>
            </a:custGeom>
            <a:blipFill>
              <a:blip r:embed="rId6"/>
              <a:stretch>
                <a:fillRect/>
              </a:stretch>
            </a:blipFill>
          </p:spPr>
          <p:txBody>
            <a:bodyPr/>
            <a:lstStyle/>
            <a:p>
              <a:endParaRPr lang="en-AU"/>
            </a:p>
          </p:txBody>
        </p:sp>
      </p:grpSp>
      <p:grpSp>
        <p:nvGrpSpPr>
          <p:cNvPr id="23" name="Group 22">
            <a:extLst>
              <a:ext uri="{FF2B5EF4-FFF2-40B4-BE49-F238E27FC236}">
                <a16:creationId xmlns:a16="http://schemas.microsoft.com/office/drawing/2014/main" id="{DF8837B3-5C12-E475-17B6-E9E887166A0E}"/>
              </a:ext>
            </a:extLst>
          </p:cNvPr>
          <p:cNvGrpSpPr/>
          <p:nvPr/>
        </p:nvGrpSpPr>
        <p:grpSpPr>
          <a:xfrm>
            <a:off x="6327325" y="3583711"/>
            <a:ext cx="8436617" cy="1093369"/>
            <a:chOff x="6327325" y="3583711"/>
            <a:chExt cx="8436617" cy="1093369"/>
          </a:xfrm>
        </p:grpSpPr>
        <p:grpSp>
          <p:nvGrpSpPr>
            <p:cNvPr id="10" name="Group 10"/>
            <p:cNvGrpSpPr/>
            <p:nvPr/>
          </p:nvGrpSpPr>
          <p:grpSpPr>
            <a:xfrm>
              <a:off x="6327325" y="3624303"/>
              <a:ext cx="1052777" cy="105277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FFFFF">
                      <a:alpha val="100000"/>
                    </a:srgbClr>
                  </a:gs>
                  <a:gs pos="100000">
                    <a:srgbClr val="D2ECF8">
                      <a:alpha val="100000"/>
                    </a:srgbClr>
                  </a:gs>
                </a:gsLst>
                <a:lin ang="5400000"/>
              </a:gradFill>
            </p:spPr>
            <p:txBody>
              <a:bodyPr/>
              <a:lstStyle/>
              <a:p>
                <a:endParaRPr lang="en-AU"/>
              </a:p>
            </p:txBody>
          </p:sp>
          <p:sp>
            <p:nvSpPr>
              <p:cNvPr id="12" name="TextBox 12"/>
              <p:cNvSpPr txBox="1"/>
              <p:nvPr/>
            </p:nvSpPr>
            <p:spPr>
              <a:xfrm>
                <a:off x="76200" y="19050"/>
                <a:ext cx="660400" cy="717550"/>
              </a:xfrm>
              <a:prstGeom prst="rect">
                <a:avLst/>
              </a:prstGeom>
            </p:spPr>
            <p:txBody>
              <a:bodyPr lIns="0" tIns="0" rIns="0" bIns="0" rtlCol="0" anchor="ctr"/>
              <a:lstStyle/>
              <a:p>
                <a:pPr marL="0" lvl="0" indent="0" algn="ctr">
                  <a:lnSpc>
                    <a:spcPts val="3936"/>
                  </a:lnSpc>
                  <a:spcBef>
                    <a:spcPct val="0"/>
                  </a:spcBef>
                </a:pPr>
                <a:r>
                  <a:rPr lang="en-US" sz="2811">
                    <a:solidFill>
                      <a:srgbClr val="184683"/>
                    </a:solidFill>
                    <a:latin typeface="Barlow Condensed SemiBold" panose="00000706000000000000" pitchFamily="2" charset="0"/>
                    <a:ea typeface="Barlow Condensed"/>
                    <a:cs typeface="Barlow Condensed"/>
                    <a:sym typeface="Barlow Condensed"/>
                  </a:rPr>
                  <a:t>01</a:t>
                </a:r>
              </a:p>
            </p:txBody>
          </p:sp>
        </p:grpSp>
        <p:sp>
          <p:nvSpPr>
            <p:cNvPr id="19" name="TextBox 19"/>
            <p:cNvSpPr txBox="1"/>
            <p:nvPr/>
          </p:nvSpPr>
          <p:spPr>
            <a:xfrm>
              <a:off x="7707492" y="3583711"/>
              <a:ext cx="7056450" cy="1066726"/>
            </a:xfrm>
            <a:prstGeom prst="rect">
              <a:avLst/>
            </a:prstGeom>
          </p:spPr>
          <p:txBody>
            <a:bodyPr lIns="0" tIns="0" rIns="0" bIns="0" rtlCol="0" anchor="t">
              <a:spAutoFit/>
            </a:bodyPr>
            <a:lstStyle/>
            <a:p>
              <a:pPr marL="0" lvl="0" indent="0" algn="l">
                <a:lnSpc>
                  <a:spcPts val="4200"/>
                </a:lnSpc>
              </a:pPr>
              <a:r>
                <a:rPr lang="en-US" sz="3000">
                  <a:solidFill>
                    <a:srgbClr val="FFFFFF"/>
                  </a:solidFill>
                  <a:latin typeface="Arial"/>
                  <a:ea typeface="Arial"/>
                  <a:cs typeface="Arial"/>
                  <a:sym typeface="Arial"/>
                </a:rPr>
                <a:t>In</a:t>
              </a:r>
              <a:r>
                <a:rPr lang="en-US" sz="3000" u="none" strike="noStrike">
                  <a:solidFill>
                    <a:srgbClr val="FFFFFF"/>
                  </a:solidFill>
                  <a:latin typeface="Arial"/>
                  <a:ea typeface="Arial"/>
                  <a:cs typeface="Arial"/>
                  <a:sym typeface="Arial"/>
                </a:rPr>
                <a:t> 2025,</a:t>
              </a:r>
              <a:r>
                <a:rPr lang="en-US" sz="3000" b="1" u="none" strike="noStrike">
                  <a:solidFill>
                    <a:srgbClr val="FFFFFF"/>
                  </a:solidFill>
                  <a:latin typeface="Arial Bold"/>
                  <a:ea typeface="Arial Bold"/>
                  <a:cs typeface="Arial Bold"/>
                  <a:sym typeface="Arial Bold"/>
                </a:rPr>
                <a:t> 67 Victorian Independent schools</a:t>
              </a:r>
              <a:r>
                <a:rPr lang="en-US" sz="3000" u="none" strike="noStrike">
                  <a:solidFill>
                    <a:srgbClr val="FFFFFF"/>
                  </a:solidFill>
                  <a:latin typeface="Arial"/>
                  <a:ea typeface="Arial"/>
                  <a:cs typeface="Arial"/>
                  <a:sym typeface="Arial"/>
                </a:rPr>
                <a:t> hosted international students.</a:t>
              </a:r>
            </a:p>
          </p:txBody>
        </p:sp>
      </p:grpSp>
      <p:grpSp>
        <p:nvGrpSpPr>
          <p:cNvPr id="24" name="Group 23">
            <a:extLst>
              <a:ext uri="{FF2B5EF4-FFF2-40B4-BE49-F238E27FC236}">
                <a16:creationId xmlns:a16="http://schemas.microsoft.com/office/drawing/2014/main" id="{4014BC90-004E-183E-6A0A-B946E57CBCC8}"/>
              </a:ext>
            </a:extLst>
          </p:cNvPr>
          <p:cNvGrpSpPr/>
          <p:nvPr/>
        </p:nvGrpSpPr>
        <p:grpSpPr>
          <a:xfrm>
            <a:off x="6327325" y="5282853"/>
            <a:ext cx="8702561" cy="1600088"/>
            <a:chOff x="6327325" y="5282853"/>
            <a:chExt cx="8702561" cy="1600088"/>
          </a:xfrm>
        </p:grpSpPr>
        <p:grpSp>
          <p:nvGrpSpPr>
            <p:cNvPr id="13" name="Group 13"/>
            <p:cNvGrpSpPr/>
            <p:nvPr/>
          </p:nvGrpSpPr>
          <p:grpSpPr>
            <a:xfrm>
              <a:off x="6327325" y="5585643"/>
              <a:ext cx="1052777" cy="105277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FFFFF">
                      <a:alpha val="100000"/>
                    </a:srgbClr>
                  </a:gs>
                  <a:gs pos="100000">
                    <a:srgbClr val="D2ECF8">
                      <a:alpha val="100000"/>
                    </a:srgbClr>
                  </a:gs>
                </a:gsLst>
                <a:lin ang="5400000"/>
              </a:gradFill>
              <a:ln cap="sq">
                <a:noFill/>
                <a:prstDash val="solid"/>
                <a:miter/>
              </a:ln>
            </p:spPr>
            <p:txBody>
              <a:bodyPr/>
              <a:lstStyle/>
              <a:p>
                <a:endParaRPr lang="en-AU"/>
              </a:p>
            </p:txBody>
          </p:sp>
          <p:sp>
            <p:nvSpPr>
              <p:cNvPr id="15" name="TextBox 15"/>
              <p:cNvSpPr txBox="1"/>
              <p:nvPr/>
            </p:nvSpPr>
            <p:spPr>
              <a:xfrm>
                <a:off x="76200" y="19050"/>
                <a:ext cx="660400" cy="717550"/>
              </a:xfrm>
              <a:prstGeom prst="rect">
                <a:avLst/>
              </a:prstGeom>
            </p:spPr>
            <p:txBody>
              <a:bodyPr lIns="0" tIns="0" rIns="0" bIns="0" rtlCol="0" anchor="ctr"/>
              <a:lstStyle/>
              <a:p>
                <a:pPr marL="0" lvl="0" indent="0" algn="ctr">
                  <a:lnSpc>
                    <a:spcPts val="3936"/>
                  </a:lnSpc>
                  <a:spcBef>
                    <a:spcPct val="0"/>
                  </a:spcBef>
                </a:pPr>
                <a:r>
                  <a:rPr lang="en-US" sz="2811" u="none" strike="noStrike">
                    <a:solidFill>
                      <a:srgbClr val="184683"/>
                    </a:solidFill>
                    <a:latin typeface="Barlow Condensed SemiBold" panose="00000706000000000000" pitchFamily="2" charset="0"/>
                    <a:ea typeface="Barlow Condensed"/>
                    <a:cs typeface="Barlow Condensed"/>
                    <a:sym typeface="Barlow Condensed"/>
                  </a:rPr>
                  <a:t>02</a:t>
                </a:r>
              </a:p>
            </p:txBody>
          </p:sp>
        </p:grpSp>
        <p:sp>
          <p:nvSpPr>
            <p:cNvPr id="20" name="TextBox 20"/>
            <p:cNvSpPr txBox="1"/>
            <p:nvPr/>
          </p:nvSpPr>
          <p:spPr>
            <a:xfrm>
              <a:off x="7707492" y="5282853"/>
              <a:ext cx="7322394" cy="1600088"/>
            </a:xfrm>
            <a:prstGeom prst="rect">
              <a:avLst/>
            </a:prstGeom>
          </p:spPr>
          <p:txBody>
            <a:bodyPr lIns="0" tIns="0" rIns="0" bIns="0" rtlCol="0" anchor="t">
              <a:spAutoFit/>
            </a:bodyPr>
            <a:lstStyle/>
            <a:p>
              <a:pPr marL="0" lvl="0" indent="0" algn="l">
                <a:lnSpc>
                  <a:spcPts val="4200"/>
                </a:lnSpc>
              </a:pPr>
              <a:r>
                <a:rPr lang="en-US" sz="3000">
                  <a:solidFill>
                    <a:srgbClr val="FFFFFF"/>
                  </a:solidFill>
                  <a:latin typeface="Arial"/>
                  <a:ea typeface="Arial"/>
                  <a:cs typeface="Arial"/>
                  <a:sym typeface="Arial"/>
                </a:rPr>
                <a:t>Ov</a:t>
              </a:r>
              <a:r>
                <a:rPr lang="en-US" sz="3000" u="none" strike="noStrike">
                  <a:solidFill>
                    <a:srgbClr val="FFFFFF"/>
                  </a:solidFill>
                  <a:latin typeface="Arial"/>
                  <a:ea typeface="Arial"/>
                  <a:cs typeface="Arial"/>
                  <a:sym typeface="Arial"/>
                </a:rPr>
                <a:t>erall, </a:t>
              </a:r>
              <a:r>
                <a:rPr lang="en-US" sz="3000" b="1" u="none" strike="noStrike">
                  <a:solidFill>
                    <a:srgbClr val="FFFFFF"/>
                  </a:solidFill>
                  <a:latin typeface="Arial Bold"/>
                  <a:ea typeface="Arial Bold"/>
                  <a:cs typeface="Arial Bold"/>
                  <a:sym typeface="Arial Bold"/>
                </a:rPr>
                <a:t>around 20 to 25% of Victorian Independent schools</a:t>
              </a:r>
              <a:r>
                <a:rPr lang="en-US" sz="3000" u="none" strike="noStrike">
                  <a:solidFill>
                    <a:srgbClr val="FFFFFF"/>
                  </a:solidFill>
                  <a:latin typeface="Arial"/>
                  <a:ea typeface="Arial"/>
                  <a:cs typeface="Arial"/>
                  <a:sym typeface="Arial"/>
                </a:rPr>
                <a:t> are engaged in international student programs.</a:t>
              </a:r>
            </a:p>
          </p:txBody>
        </p:sp>
      </p:grpSp>
      <p:grpSp>
        <p:nvGrpSpPr>
          <p:cNvPr id="25" name="Group 24">
            <a:extLst>
              <a:ext uri="{FF2B5EF4-FFF2-40B4-BE49-F238E27FC236}">
                <a16:creationId xmlns:a16="http://schemas.microsoft.com/office/drawing/2014/main" id="{64F8F011-A443-C286-9D0C-48942D6D0678}"/>
              </a:ext>
            </a:extLst>
          </p:cNvPr>
          <p:cNvGrpSpPr/>
          <p:nvPr/>
        </p:nvGrpSpPr>
        <p:grpSpPr>
          <a:xfrm>
            <a:off x="6327325" y="7515358"/>
            <a:ext cx="8436617" cy="1093368"/>
            <a:chOff x="6327325" y="7515358"/>
            <a:chExt cx="8436617" cy="1093368"/>
          </a:xfrm>
        </p:grpSpPr>
        <p:grpSp>
          <p:nvGrpSpPr>
            <p:cNvPr id="16" name="Group 16"/>
            <p:cNvGrpSpPr/>
            <p:nvPr/>
          </p:nvGrpSpPr>
          <p:grpSpPr>
            <a:xfrm>
              <a:off x="6327325" y="7555949"/>
              <a:ext cx="1052777" cy="105277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FFFFF">
                      <a:alpha val="100000"/>
                    </a:srgbClr>
                  </a:gs>
                  <a:gs pos="100000">
                    <a:srgbClr val="D2ECF8">
                      <a:alpha val="100000"/>
                    </a:srgbClr>
                  </a:gs>
                </a:gsLst>
                <a:lin ang="5400000"/>
              </a:gradFill>
              <a:ln cap="sq">
                <a:noFill/>
                <a:prstDash val="solid"/>
                <a:miter/>
              </a:ln>
            </p:spPr>
            <p:txBody>
              <a:bodyPr/>
              <a:lstStyle/>
              <a:p>
                <a:endParaRPr lang="en-AU"/>
              </a:p>
            </p:txBody>
          </p:sp>
          <p:sp>
            <p:nvSpPr>
              <p:cNvPr id="18" name="TextBox 18"/>
              <p:cNvSpPr txBox="1"/>
              <p:nvPr/>
            </p:nvSpPr>
            <p:spPr>
              <a:xfrm>
                <a:off x="76200" y="19050"/>
                <a:ext cx="660400" cy="717550"/>
              </a:xfrm>
              <a:prstGeom prst="rect">
                <a:avLst/>
              </a:prstGeom>
            </p:spPr>
            <p:txBody>
              <a:bodyPr lIns="0" tIns="0" rIns="0" bIns="0" rtlCol="0" anchor="ctr"/>
              <a:lstStyle/>
              <a:p>
                <a:pPr marL="0" lvl="0" indent="0" algn="ctr">
                  <a:lnSpc>
                    <a:spcPts val="3936"/>
                  </a:lnSpc>
                  <a:spcBef>
                    <a:spcPct val="0"/>
                  </a:spcBef>
                </a:pPr>
                <a:r>
                  <a:rPr lang="en-US" sz="2811" u="none" strike="noStrike">
                    <a:solidFill>
                      <a:srgbClr val="184683"/>
                    </a:solidFill>
                    <a:latin typeface="Barlow Condensed SemiBold" panose="00000706000000000000" pitchFamily="2" charset="0"/>
                    <a:ea typeface="Barlow Condensed"/>
                    <a:cs typeface="Barlow Condensed"/>
                    <a:sym typeface="Barlow Condensed"/>
                  </a:rPr>
                  <a:t>03</a:t>
                </a:r>
              </a:p>
            </p:txBody>
          </p:sp>
        </p:grpSp>
        <p:sp>
          <p:nvSpPr>
            <p:cNvPr id="21" name="TextBox 21"/>
            <p:cNvSpPr txBox="1"/>
            <p:nvPr/>
          </p:nvSpPr>
          <p:spPr>
            <a:xfrm>
              <a:off x="7707492" y="7515358"/>
              <a:ext cx="7056450" cy="1066726"/>
            </a:xfrm>
            <a:prstGeom prst="rect">
              <a:avLst/>
            </a:prstGeom>
          </p:spPr>
          <p:txBody>
            <a:bodyPr lIns="0" tIns="0" rIns="0" bIns="0" rtlCol="0" anchor="t">
              <a:spAutoFit/>
            </a:bodyPr>
            <a:lstStyle/>
            <a:p>
              <a:pPr marL="0" lvl="0" indent="0" algn="l">
                <a:lnSpc>
                  <a:spcPts val="4200"/>
                </a:lnSpc>
              </a:pPr>
              <a:r>
                <a:rPr lang="en-US" sz="3000">
                  <a:solidFill>
                    <a:srgbClr val="FFFFFF"/>
                  </a:solidFill>
                  <a:latin typeface="Arial"/>
                  <a:ea typeface="Arial"/>
                  <a:cs typeface="Arial"/>
                  <a:sym typeface="Arial"/>
                </a:rPr>
                <a:t>M</a:t>
              </a:r>
              <a:r>
                <a:rPr lang="en-US" sz="3000" u="none" strike="noStrike">
                  <a:solidFill>
                    <a:srgbClr val="FFFFFF"/>
                  </a:solidFill>
                  <a:latin typeface="Arial"/>
                  <a:ea typeface="Arial"/>
                  <a:cs typeface="Arial"/>
                  <a:sym typeface="Arial"/>
                </a:rPr>
                <a:t>ost participating schools (58) have </a:t>
              </a:r>
              <a:r>
                <a:rPr lang="en-US" sz="3000" b="1" u="none" strike="noStrike">
                  <a:solidFill>
                    <a:srgbClr val="FFFFFF"/>
                  </a:solidFill>
                  <a:latin typeface="Arial Bold"/>
                  <a:ea typeface="Arial Bold"/>
                  <a:cs typeface="Arial Bold"/>
                  <a:sym typeface="Arial Bold"/>
                </a:rPr>
                <a:t>fewer than 5% international students</a:t>
              </a:r>
              <a:r>
                <a:rPr lang="en-US" sz="3000" u="none" strike="noStrike">
                  <a:solidFill>
                    <a:srgbClr val="FFFFFF"/>
                  </a:solidFill>
                  <a:latin typeface="Arial"/>
                  <a:ea typeface="Arial"/>
                  <a:cs typeface="Arial"/>
                  <a:sym typeface="Arial"/>
                </a:rPr>
                <a:t>.</a:t>
              </a:r>
            </a:p>
          </p:txBody>
        </p:sp>
      </p:grpSp>
      <p:sp>
        <p:nvSpPr>
          <p:cNvPr id="22" name="TextBox 22"/>
          <p:cNvSpPr txBox="1"/>
          <p:nvPr/>
        </p:nvSpPr>
        <p:spPr>
          <a:xfrm>
            <a:off x="7707492" y="1304772"/>
            <a:ext cx="9809656" cy="1144993"/>
          </a:xfrm>
          <a:prstGeom prst="rect">
            <a:avLst/>
          </a:prstGeom>
        </p:spPr>
        <p:txBody>
          <a:bodyPr lIns="0" tIns="0" rIns="0" bIns="0" rtlCol="0" anchor="t">
            <a:spAutoFit/>
          </a:bodyPr>
          <a:lstStyle/>
          <a:p>
            <a:pPr algn="l">
              <a:lnSpc>
                <a:spcPts val="10000"/>
              </a:lnSpc>
              <a:spcBef>
                <a:spcPct val="0"/>
              </a:spcBef>
            </a:pPr>
            <a:r>
              <a:rPr lang="en-US" sz="7143">
                <a:solidFill>
                  <a:srgbClr val="184683"/>
                </a:solidFill>
                <a:latin typeface="Barlow Condensed SemiBold" panose="00000706000000000000" pitchFamily="2" charset="0"/>
                <a:ea typeface="Barlow Condensed"/>
                <a:cs typeface="Barlow Condensed"/>
                <a:sym typeface="Barlow Condensed"/>
              </a:rPr>
              <a:t>WHAT DO THE STATS SAY?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77777"/>
            </a:stretch>
          </a:blipFill>
        </p:spPr>
        <p:txBody>
          <a:bodyPr/>
          <a:lstStyle/>
          <a:p>
            <a:endParaRPr lang="en-AU"/>
          </a:p>
        </p:txBody>
      </p:sp>
      <p:grpSp>
        <p:nvGrpSpPr>
          <p:cNvPr id="3" name="Group 3"/>
          <p:cNvGrpSpPr/>
          <p:nvPr/>
        </p:nvGrpSpPr>
        <p:grpSpPr>
          <a:xfrm>
            <a:off x="0" y="2968773"/>
            <a:ext cx="18288000" cy="7318227"/>
            <a:chOff x="0" y="0"/>
            <a:chExt cx="4816593" cy="1927434"/>
          </a:xfrm>
        </p:grpSpPr>
        <p:sp>
          <p:nvSpPr>
            <p:cNvPr id="4" name="Freeform 4"/>
            <p:cNvSpPr/>
            <p:nvPr/>
          </p:nvSpPr>
          <p:spPr>
            <a:xfrm>
              <a:off x="0" y="0"/>
              <a:ext cx="4816592" cy="1927434"/>
            </a:xfrm>
            <a:custGeom>
              <a:avLst/>
              <a:gdLst/>
              <a:ahLst/>
              <a:cxnLst/>
              <a:rect l="l" t="t" r="r" b="b"/>
              <a:pathLst>
                <a:path w="4816592" h="1927434">
                  <a:moveTo>
                    <a:pt x="0" y="0"/>
                  </a:moveTo>
                  <a:lnTo>
                    <a:pt x="4816592" y="0"/>
                  </a:lnTo>
                  <a:lnTo>
                    <a:pt x="4816592" y="1927434"/>
                  </a:lnTo>
                  <a:lnTo>
                    <a:pt x="0" y="1927434"/>
                  </a:lnTo>
                  <a:close/>
                </a:path>
              </a:pathLst>
            </a:custGeom>
            <a:solidFill>
              <a:srgbClr val="068BC6">
                <a:alpha val="52941"/>
              </a:srgbClr>
            </a:solidFill>
          </p:spPr>
          <p:txBody>
            <a:bodyPr/>
            <a:lstStyle/>
            <a:p>
              <a:endParaRPr lang="en-AU"/>
            </a:p>
          </p:txBody>
        </p:sp>
        <p:sp>
          <p:nvSpPr>
            <p:cNvPr id="5" name="TextBox 5"/>
            <p:cNvSpPr txBox="1"/>
            <p:nvPr/>
          </p:nvSpPr>
          <p:spPr>
            <a:xfrm>
              <a:off x="0" y="-114300"/>
              <a:ext cx="4816593" cy="2041734"/>
            </a:xfrm>
            <a:prstGeom prst="rect">
              <a:avLst/>
            </a:prstGeom>
          </p:spPr>
          <p:txBody>
            <a:bodyPr lIns="50800" tIns="50800" rIns="50800" bIns="50800" rtlCol="0" anchor="ctr"/>
            <a:lstStyle/>
            <a:p>
              <a:pPr algn="ctr">
                <a:lnSpc>
                  <a:spcPts val="3343"/>
                </a:lnSpc>
              </a:pPr>
              <a:endParaRPr/>
            </a:p>
          </p:txBody>
        </p:sp>
      </p:grpSp>
      <p:grpSp>
        <p:nvGrpSpPr>
          <p:cNvPr id="6" name="Group 6"/>
          <p:cNvGrpSpPr/>
          <p:nvPr/>
        </p:nvGrpSpPr>
        <p:grpSpPr>
          <a:xfrm>
            <a:off x="1448611" y="3502284"/>
            <a:ext cx="5229650" cy="1581300"/>
            <a:chOff x="0" y="0"/>
            <a:chExt cx="6972867" cy="2108400"/>
          </a:xfrm>
        </p:grpSpPr>
        <p:grpSp>
          <p:nvGrpSpPr>
            <p:cNvPr id="7" name="Group 7"/>
            <p:cNvGrpSpPr/>
            <p:nvPr/>
          </p:nvGrpSpPr>
          <p:grpSpPr>
            <a:xfrm>
              <a:off x="0" y="0"/>
              <a:ext cx="5823897" cy="1794898"/>
              <a:chOff x="0" y="0"/>
              <a:chExt cx="2371861" cy="730997"/>
            </a:xfrm>
          </p:grpSpPr>
          <p:sp>
            <p:nvSpPr>
              <p:cNvPr id="8" name="Freeform 8"/>
              <p:cNvSpPr/>
              <p:nvPr/>
            </p:nvSpPr>
            <p:spPr>
              <a:xfrm>
                <a:off x="0" y="0"/>
                <a:ext cx="2371861" cy="730997"/>
              </a:xfrm>
              <a:custGeom>
                <a:avLst/>
                <a:gdLst/>
                <a:ahLst/>
                <a:cxnLst/>
                <a:rect l="l" t="t" r="r" b="b"/>
                <a:pathLst>
                  <a:path w="2371861" h="730997">
                    <a:moveTo>
                      <a:pt x="14614" y="0"/>
                    </a:moveTo>
                    <a:lnTo>
                      <a:pt x="2357247" y="0"/>
                    </a:lnTo>
                    <a:cubicBezTo>
                      <a:pt x="2361123" y="0"/>
                      <a:pt x="2364840" y="1540"/>
                      <a:pt x="2367581" y="4280"/>
                    </a:cubicBezTo>
                    <a:cubicBezTo>
                      <a:pt x="2370322" y="7021"/>
                      <a:pt x="2371861" y="10738"/>
                      <a:pt x="2371861" y="14614"/>
                    </a:cubicBezTo>
                    <a:lnTo>
                      <a:pt x="2371861" y="716382"/>
                    </a:lnTo>
                    <a:cubicBezTo>
                      <a:pt x="2371861" y="724454"/>
                      <a:pt x="2365318" y="730997"/>
                      <a:pt x="2357247" y="730997"/>
                    </a:cubicBezTo>
                    <a:lnTo>
                      <a:pt x="14614" y="730997"/>
                    </a:lnTo>
                    <a:cubicBezTo>
                      <a:pt x="6543" y="730997"/>
                      <a:pt x="0" y="724454"/>
                      <a:pt x="0" y="716382"/>
                    </a:cubicBezTo>
                    <a:lnTo>
                      <a:pt x="0" y="14614"/>
                    </a:lnTo>
                    <a:cubicBezTo>
                      <a:pt x="0" y="6543"/>
                      <a:pt x="6543" y="0"/>
                      <a:pt x="14614" y="0"/>
                    </a:cubicBezTo>
                    <a:close/>
                  </a:path>
                </a:pathLst>
              </a:custGeom>
              <a:ln w="28575" cap="sq">
                <a:solidFill>
                  <a:srgbClr val="184683"/>
                </a:solidFill>
                <a:prstDash val="solid"/>
                <a:miter/>
              </a:ln>
            </p:spPr>
            <p:txBody>
              <a:bodyPr/>
              <a:lstStyle/>
              <a:p>
                <a:endParaRPr lang="en-AU"/>
              </a:p>
            </p:txBody>
          </p:sp>
          <p:sp>
            <p:nvSpPr>
              <p:cNvPr id="9" name="TextBox 9"/>
              <p:cNvSpPr txBox="1"/>
              <p:nvPr/>
            </p:nvSpPr>
            <p:spPr>
              <a:xfrm>
                <a:off x="0" y="-133350"/>
                <a:ext cx="2371861" cy="864347"/>
              </a:xfrm>
              <a:prstGeom prst="rect">
                <a:avLst/>
              </a:prstGeom>
            </p:spPr>
            <p:txBody>
              <a:bodyPr lIns="50800" tIns="50800" rIns="50800" bIns="50800" rtlCol="0" anchor="ctr"/>
              <a:lstStyle/>
              <a:p>
                <a:pPr algn="ctr">
                  <a:lnSpc>
                    <a:spcPts val="3616"/>
                  </a:lnSpc>
                </a:pPr>
                <a:endParaRPr/>
              </a:p>
            </p:txBody>
          </p:sp>
        </p:grpSp>
        <p:sp>
          <p:nvSpPr>
            <p:cNvPr id="10" name="Freeform 10"/>
            <p:cNvSpPr/>
            <p:nvPr/>
          </p:nvSpPr>
          <p:spPr>
            <a:xfrm>
              <a:off x="238230" y="1794898"/>
              <a:ext cx="5585667" cy="313502"/>
            </a:xfrm>
            <a:custGeom>
              <a:avLst/>
              <a:gdLst/>
              <a:ahLst/>
              <a:cxnLst/>
              <a:rect l="l" t="t" r="r" b="b"/>
              <a:pathLst>
                <a:path w="5585667" h="313502">
                  <a:moveTo>
                    <a:pt x="0" y="0"/>
                  </a:moveTo>
                  <a:lnTo>
                    <a:pt x="5585667" y="0"/>
                  </a:lnTo>
                  <a:lnTo>
                    <a:pt x="5585667" y="313502"/>
                  </a:lnTo>
                  <a:lnTo>
                    <a:pt x="0" y="313502"/>
                  </a:lnTo>
                  <a:lnTo>
                    <a:pt x="0" y="0"/>
                  </a:lnTo>
                  <a:close/>
                </a:path>
              </a:pathLst>
            </a:custGeom>
            <a:blipFill>
              <a:blip r:embed="rId4"/>
              <a:stretch>
                <a:fillRect t="-94763" b="-94763"/>
              </a:stretch>
            </a:blipFill>
          </p:spPr>
          <p:txBody>
            <a:bodyPr/>
            <a:lstStyle/>
            <a:p>
              <a:endParaRPr lang="en-AU"/>
            </a:p>
          </p:txBody>
        </p:sp>
        <p:sp>
          <p:nvSpPr>
            <p:cNvPr id="11" name="TextBox 11"/>
            <p:cNvSpPr txBox="1"/>
            <p:nvPr/>
          </p:nvSpPr>
          <p:spPr>
            <a:xfrm>
              <a:off x="1660636" y="467335"/>
              <a:ext cx="5312231" cy="958623"/>
            </a:xfrm>
            <a:prstGeom prst="rect">
              <a:avLst/>
            </a:prstGeom>
          </p:spPr>
          <p:txBody>
            <a:bodyPr lIns="0" tIns="0" rIns="0" bIns="0" rtlCol="0" anchor="t">
              <a:spAutoFit/>
            </a:bodyPr>
            <a:lstStyle/>
            <a:p>
              <a:pPr algn="l">
                <a:lnSpc>
                  <a:spcPts val="2714"/>
                </a:lnSpc>
              </a:pPr>
              <a:r>
                <a:rPr lang="en-US" sz="2714">
                  <a:solidFill>
                    <a:srgbClr val="184683"/>
                  </a:solidFill>
                  <a:latin typeface="Barlow Condensed SemiBold" panose="00000706000000000000" pitchFamily="2" charset="0"/>
                  <a:ea typeface="Barlow Condensed"/>
                  <a:cs typeface="Barlow Condensed"/>
                  <a:sym typeface="Barlow Condensed"/>
                </a:rPr>
                <a:t>Governance and </a:t>
              </a:r>
            </a:p>
            <a:p>
              <a:pPr marL="0" lvl="1" indent="0" algn="l">
                <a:lnSpc>
                  <a:spcPts val="2714"/>
                </a:lnSpc>
              </a:pPr>
              <a:r>
                <a:rPr lang="en-US" sz="2714">
                  <a:solidFill>
                    <a:srgbClr val="184683"/>
                  </a:solidFill>
                  <a:latin typeface="Barlow Condensed SemiBold" panose="00000706000000000000" pitchFamily="2" charset="0"/>
                  <a:ea typeface="Barlow Condensed"/>
                  <a:cs typeface="Barlow Condensed"/>
                  <a:sym typeface="Barlow Condensed"/>
                </a:rPr>
                <a:t>Autonomy</a:t>
              </a:r>
            </a:p>
          </p:txBody>
        </p:sp>
        <p:sp>
          <p:nvSpPr>
            <p:cNvPr id="12" name="Freeform 12"/>
            <p:cNvSpPr/>
            <p:nvPr/>
          </p:nvSpPr>
          <p:spPr>
            <a:xfrm>
              <a:off x="400999" y="496789"/>
              <a:ext cx="732567" cy="857259"/>
            </a:xfrm>
            <a:custGeom>
              <a:avLst/>
              <a:gdLst/>
              <a:ahLst/>
              <a:cxnLst/>
              <a:rect l="l" t="t" r="r" b="b"/>
              <a:pathLst>
                <a:path w="732567" h="857259">
                  <a:moveTo>
                    <a:pt x="0" y="0"/>
                  </a:moveTo>
                  <a:lnTo>
                    <a:pt x="732567" y="0"/>
                  </a:lnTo>
                  <a:lnTo>
                    <a:pt x="732567" y="857259"/>
                  </a:lnTo>
                  <a:lnTo>
                    <a:pt x="0" y="857259"/>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AU"/>
            </a:p>
          </p:txBody>
        </p:sp>
      </p:grpSp>
      <p:grpSp>
        <p:nvGrpSpPr>
          <p:cNvPr id="13" name="Group 13"/>
          <p:cNvGrpSpPr/>
          <p:nvPr/>
        </p:nvGrpSpPr>
        <p:grpSpPr>
          <a:xfrm>
            <a:off x="1448611" y="5083584"/>
            <a:ext cx="5229650" cy="1580872"/>
            <a:chOff x="0" y="0"/>
            <a:chExt cx="6972867" cy="2107830"/>
          </a:xfrm>
        </p:grpSpPr>
        <p:grpSp>
          <p:nvGrpSpPr>
            <p:cNvPr id="14" name="Group 14"/>
            <p:cNvGrpSpPr/>
            <p:nvPr/>
          </p:nvGrpSpPr>
          <p:grpSpPr>
            <a:xfrm>
              <a:off x="0" y="0"/>
              <a:ext cx="5823897" cy="1794413"/>
              <a:chOff x="0" y="0"/>
              <a:chExt cx="2371861" cy="730799"/>
            </a:xfrm>
          </p:grpSpPr>
          <p:sp>
            <p:nvSpPr>
              <p:cNvPr id="15" name="Freeform 15"/>
              <p:cNvSpPr/>
              <p:nvPr/>
            </p:nvSpPr>
            <p:spPr>
              <a:xfrm>
                <a:off x="0" y="0"/>
                <a:ext cx="2371861" cy="730799"/>
              </a:xfrm>
              <a:custGeom>
                <a:avLst/>
                <a:gdLst/>
                <a:ahLst/>
                <a:cxnLst/>
                <a:rect l="l" t="t" r="r" b="b"/>
                <a:pathLst>
                  <a:path w="2371861" h="730799">
                    <a:moveTo>
                      <a:pt x="14614" y="0"/>
                    </a:moveTo>
                    <a:lnTo>
                      <a:pt x="2357247" y="0"/>
                    </a:lnTo>
                    <a:cubicBezTo>
                      <a:pt x="2361123" y="0"/>
                      <a:pt x="2364840" y="1540"/>
                      <a:pt x="2367581" y="4280"/>
                    </a:cubicBezTo>
                    <a:cubicBezTo>
                      <a:pt x="2370322" y="7021"/>
                      <a:pt x="2371861" y="10738"/>
                      <a:pt x="2371861" y="14614"/>
                    </a:cubicBezTo>
                    <a:lnTo>
                      <a:pt x="2371861" y="716185"/>
                    </a:lnTo>
                    <a:cubicBezTo>
                      <a:pt x="2371861" y="724256"/>
                      <a:pt x="2365318" y="730799"/>
                      <a:pt x="2357247" y="730799"/>
                    </a:cubicBezTo>
                    <a:lnTo>
                      <a:pt x="14614" y="730799"/>
                    </a:lnTo>
                    <a:cubicBezTo>
                      <a:pt x="6543" y="730799"/>
                      <a:pt x="0" y="724256"/>
                      <a:pt x="0" y="716185"/>
                    </a:cubicBezTo>
                    <a:lnTo>
                      <a:pt x="0" y="14614"/>
                    </a:lnTo>
                    <a:cubicBezTo>
                      <a:pt x="0" y="6543"/>
                      <a:pt x="6543" y="0"/>
                      <a:pt x="14614" y="0"/>
                    </a:cubicBezTo>
                    <a:close/>
                  </a:path>
                </a:pathLst>
              </a:custGeom>
              <a:ln w="28575" cap="sq">
                <a:solidFill>
                  <a:srgbClr val="184683"/>
                </a:solidFill>
                <a:prstDash val="solid"/>
                <a:miter/>
              </a:ln>
            </p:spPr>
            <p:txBody>
              <a:bodyPr/>
              <a:lstStyle/>
              <a:p>
                <a:endParaRPr lang="en-AU"/>
              </a:p>
            </p:txBody>
          </p:sp>
          <p:sp>
            <p:nvSpPr>
              <p:cNvPr id="16" name="TextBox 16"/>
              <p:cNvSpPr txBox="1"/>
              <p:nvPr/>
            </p:nvSpPr>
            <p:spPr>
              <a:xfrm>
                <a:off x="0" y="-133350"/>
                <a:ext cx="2371861" cy="864149"/>
              </a:xfrm>
              <a:prstGeom prst="rect">
                <a:avLst/>
              </a:prstGeom>
            </p:spPr>
            <p:txBody>
              <a:bodyPr lIns="50800" tIns="50800" rIns="50800" bIns="50800" rtlCol="0" anchor="ctr"/>
              <a:lstStyle/>
              <a:p>
                <a:pPr algn="ctr">
                  <a:lnSpc>
                    <a:spcPts val="3616"/>
                  </a:lnSpc>
                </a:pPr>
                <a:endParaRPr/>
              </a:p>
            </p:txBody>
          </p:sp>
        </p:grpSp>
        <p:sp>
          <p:nvSpPr>
            <p:cNvPr id="17" name="Freeform 17"/>
            <p:cNvSpPr/>
            <p:nvPr/>
          </p:nvSpPr>
          <p:spPr>
            <a:xfrm>
              <a:off x="238230" y="1794413"/>
              <a:ext cx="5585667" cy="313417"/>
            </a:xfrm>
            <a:custGeom>
              <a:avLst/>
              <a:gdLst/>
              <a:ahLst/>
              <a:cxnLst/>
              <a:rect l="l" t="t" r="r" b="b"/>
              <a:pathLst>
                <a:path w="5585667" h="313417">
                  <a:moveTo>
                    <a:pt x="0" y="0"/>
                  </a:moveTo>
                  <a:lnTo>
                    <a:pt x="5585667" y="0"/>
                  </a:lnTo>
                  <a:lnTo>
                    <a:pt x="5585667" y="313417"/>
                  </a:lnTo>
                  <a:lnTo>
                    <a:pt x="0" y="313417"/>
                  </a:lnTo>
                  <a:lnTo>
                    <a:pt x="0" y="0"/>
                  </a:lnTo>
                  <a:close/>
                </a:path>
              </a:pathLst>
            </a:custGeom>
            <a:blipFill>
              <a:blip r:embed="rId4"/>
              <a:stretch>
                <a:fillRect t="-94802" b="-94802"/>
              </a:stretch>
            </a:blipFill>
          </p:spPr>
          <p:txBody>
            <a:bodyPr/>
            <a:lstStyle/>
            <a:p>
              <a:endParaRPr lang="en-AU"/>
            </a:p>
          </p:txBody>
        </p:sp>
        <p:sp>
          <p:nvSpPr>
            <p:cNvPr id="18" name="TextBox 18"/>
            <p:cNvSpPr txBox="1"/>
            <p:nvPr/>
          </p:nvSpPr>
          <p:spPr>
            <a:xfrm>
              <a:off x="1660636" y="421809"/>
              <a:ext cx="5312231" cy="958623"/>
            </a:xfrm>
            <a:prstGeom prst="rect">
              <a:avLst/>
            </a:prstGeom>
          </p:spPr>
          <p:txBody>
            <a:bodyPr lIns="0" tIns="0" rIns="0" bIns="0" rtlCol="0" anchor="t">
              <a:spAutoFit/>
            </a:bodyPr>
            <a:lstStyle/>
            <a:p>
              <a:pPr algn="l">
                <a:lnSpc>
                  <a:spcPts val="2714"/>
                </a:lnSpc>
              </a:pPr>
              <a:r>
                <a:rPr lang="en-US" sz="2714">
                  <a:solidFill>
                    <a:srgbClr val="184683"/>
                  </a:solidFill>
                  <a:latin typeface="Barlow Condensed SemiBold" panose="00000706000000000000" pitchFamily="2" charset="0"/>
                  <a:ea typeface="Barlow Condensed"/>
                  <a:cs typeface="Barlow Condensed"/>
                  <a:sym typeface="Barlow Condensed"/>
                </a:rPr>
                <a:t>Resourcing and </a:t>
              </a:r>
            </a:p>
            <a:p>
              <a:pPr marL="0" lvl="1" indent="0" algn="l">
                <a:lnSpc>
                  <a:spcPts val="2714"/>
                </a:lnSpc>
              </a:pPr>
              <a:r>
                <a:rPr lang="en-US" sz="2714">
                  <a:solidFill>
                    <a:srgbClr val="184683"/>
                  </a:solidFill>
                  <a:latin typeface="Barlow Condensed SemiBold" panose="00000706000000000000" pitchFamily="2" charset="0"/>
                  <a:ea typeface="Barlow Condensed"/>
                  <a:cs typeface="Barlow Condensed"/>
                  <a:sym typeface="Barlow Condensed"/>
                </a:rPr>
                <a:t>Student Support</a:t>
              </a:r>
            </a:p>
          </p:txBody>
        </p:sp>
        <p:sp>
          <p:nvSpPr>
            <p:cNvPr id="19" name="Freeform 19"/>
            <p:cNvSpPr/>
            <p:nvPr/>
          </p:nvSpPr>
          <p:spPr>
            <a:xfrm>
              <a:off x="346511" y="475188"/>
              <a:ext cx="841543" cy="809411"/>
            </a:xfrm>
            <a:custGeom>
              <a:avLst/>
              <a:gdLst/>
              <a:ahLst/>
              <a:cxnLst/>
              <a:rect l="l" t="t" r="r" b="b"/>
              <a:pathLst>
                <a:path w="841543" h="809411">
                  <a:moveTo>
                    <a:pt x="0" y="0"/>
                  </a:moveTo>
                  <a:lnTo>
                    <a:pt x="841543" y="0"/>
                  </a:lnTo>
                  <a:lnTo>
                    <a:pt x="841543" y="809411"/>
                  </a:lnTo>
                  <a:lnTo>
                    <a:pt x="0" y="809411"/>
                  </a:lnTo>
                  <a:lnTo>
                    <a:pt x="0" y="0"/>
                  </a:lnTo>
                  <a:close/>
                </a:path>
              </a:pathLst>
            </a:custGeom>
            <a:blipFill>
              <a:blip>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AU"/>
            </a:p>
          </p:txBody>
        </p:sp>
      </p:grpSp>
      <p:sp>
        <p:nvSpPr>
          <p:cNvPr id="20" name="Freeform 20"/>
          <p:cNvSpPr/>
          <p:nvPr/>
        </p:nvSpPr>
        <p:spPr>
          <a:xfrm>
            <a:off x="0" y="0"/>
            <a:ext cx="18288000" cy="2968772"/>
          </a:xfrm>
          <a:custGeom>
            <a:avLst/>
            <a:gdLst/>
            <a:ahLst/>
            <a:cxnLst/>
            <a:rect l="l" t="t" r="r" b="b"/>
            <a:pathLst>
              <a:path w="18575925" h="3407336">
                <a:moveTo>
                  <a:pt x="0" y="0"/>
                </a:moveTo>
                <a:lnTo>
                  <a:pt x="18575925" y="0"/>
                </a:lnTo>
                <a:lnTo>
                  <a:pt x="18575925" y="3407336"/>
                </a:lnTo>
                <a:lnTo>
                  <a:pt x="0" y="3407336"/>
                </a:lnTo>
                <a:lnTo>
                  <a:pt x="0" y="0"/>
                </a:lnTo>
                <a:close/>
              </a:path>
            </a:pathLst>
          </a:custGeom>
          <a:blipFill>
            <a:blip r:embed="rId7">
              <a:alphaModFix amt="19999"/>
            </a:blip>
            <a:stretch>
              <a:fillRect t="-97964" b="-212525"/>
            </a:stretch>
          </a:blipFill>
        </p:spPr>
        <p:txBody>
          <a:bodyPr/>
          <a:lstStyle/>
          <a:p>
            <a:endParaRPr lang="en-AU"/>
          </a:p>
        </p:txBody>
      </p:sp>
      <p:sp>
        <p:nvSpPr>
          <p:cNvPr id="21" name="TextBox 21"/>
          <p:cNvSpPr txBox="1"/>
          <p:nvPr/>
        </p:nvSpPr>
        <p:spPr>
          <a:xfrm>
            <a:off x="2958377" y="952500"/>
            <a:ext cx="12371246" cy="1825774"/>
          </a:xfrm>
          <a:prstGeom prst="rect">
            <a:avLst/>
          </a:prstGeom>
        </p:spPr>
        <p:txBody>
          <a:bodyPr lIns="0" tIns="0" rIns="0" bIns="0" rtlCol="0" anchor="t">
            <a:spAutoFit/>
          </a:bodyPr>
          <a:lstStyle/>
          <a:p>
            <a:pPr algn="ctr">
              <a:lnSpc>
                <a:spcPts val="6999"/>
              </a:lnSpc>
            </a:pPr>
            <a:r>
              <a:rPr lang="en-US" sz="6999">
                <a:solidFill>
                  <a:srgbClr val="184683"/>
                </a:solidFill>
                <a:latin typeface="Barlow Condensed SemiBold" panose="00000706000000000000" pitchFamily="2" charset="0"/>
                <a:ea typeface="Barlow Condensed"/>
                <a:cs typeface="Barlow Condensed"/>
                <a:sym typeface="Barlow Condensed"/>
              </a:rPr>
              <a:t>How are Independent schools distinct from Government schools?</a:t>
            </a:r>
          </a:p>
        </p:txBody>
      </p:sp>
      <p:grpSp>
        <p:nvGrpSpPr>
          <p:cNvPr id="22" name="Group 22"/>
          <p:cNvGrpSpPr/>
          <p:nvPr/>
        </p:nvGrpSpPr>
        <p:grpSpPr>
          <a:xfrm>
            <a:off x="1448611" y="6664456"/>
            <a:ext cx="5229650" cy="1580872"/>
            <a:chOff x="0" y="0"/>
            <a:chExt cx="6972867" cy="2107830"/>
          </a:xfrm>
        </p:grpSpPr>
        <p:grpSp>
          <p:nvGrpSpPr>
            <p:cNvPr id="23" name="Group 23"/>
            <p:cNvGrpSpPr/>
            <p:nvPr/>
          </p:nvGrpSpPr>
          <p:grpSpPr>
            <a:xfrm>
              <a:off x="0" y="0"/>
              <a:ext cx="5823897" cy="1794413"/>
              <a:chOff x="0" y="0"/>
              <a:chExt cx="2371861" cy="730799"/>
            </a:xfrm>
          </p:grpSpPr>
          <p:sp>
            <p:nvSpPr>
              <p:cNvPr id="24" name="Freeform 24"/>
              <p:cNvSpPr/>
              <p:nvPr/>
            </p:nvSpPr>
            <p:spPr>
              <a:xfrm>
                <a:off x="0" y="0"/>
                <a:ext cx="2371861" cy="730799"/>
              </a:xfrm>
              <a:custGeom>
                <a:avLst/>
                <a:gdLst/>
                <a:ahLst/>
                <a:cxnLst/>
                <a:rect l="l" t="t" r="r" b="b"/>
                <a:pathLst>
                  <a:path w="2371861" h="730799">
                    <a:moveTo>
                      <a:pt x="14614" y="0"/>
                    </a:moveTo>
                    <a:lnTo>
                      <a:pt x="2357247" y="0"/>
                    </a:lnTo>
                    <a:cubicBezTo>
                      <a:pt x="2361123" y="0"/>
                      <a:pt x="2364840" y="1540"/>
                      <a:pt x="2367581" y="4280"/>
                    </a:cubicBezTo>
                    <a:cubicBezTo>
                      <a:pt x="2370322" y="7021"/>
                      <a:pt x="2371861" y="10738"/>
                      <a:pt x="2371861" y="14614"/>
                    </a:cubicBezTo>
                    <a:lnTo>
                      <a:pt x="2371861" y="716185"/>
                    </a:lnTo>
                    <a:cubicBezTo>
                      <a:pt x="2371861" y="724256"/>
                      <a:pt x="2365318" y="730799"/>
                      <a:pt x="2357247" y="730799"/>
                    </a:cubicBezTo>
                    <a:lnTo>
                      <a:pt x="14614" y="730799"/>
                    </a:lnTo>
                    <a:cubicBezTo>
                      <a:pt x="6543" y="730799"/>
                      <a:pt x="0" y="724256"/>
                      <a:pt x="0" y="716185"/>
                    </a:cubicBezTo>
                    <a:lnTo>
                      <a:pt x="0" y="14614"/>
                    </a:lnTo>
                    <a:cubicBezTo>
                      <a:pt x="0" y="6543"/>
                      <a:pt x="6543" y="0"/>
                      <a:pt x="14614" y="0"/>
                    </a:cubicBezTo>
                    <a:close/>
                  </a:path>
                </a:pathLst>
              </a:custGeom>
              <a:ln w="28575" cap="sq">
                <a:solidFill>
                  <a:srgbClr val="184683"/>
                </a:solidFill>
                <a:prstDash val="solid"/>
                <a:miter/>
              </a:ln>
            </p:spPr>
            <p:txBody>
              <a:bodyPr/>
              <a:lstStyle/>
              <a:p>
                <a:endParaRPr lang="en-AU"/>
              </a:p>
            </p:txBody>
          </p:sp>
          <p:sp>
            <p:nvSpPr>
              <p:cNvPr id="25" name="TextBox 25"/>
              <p:cNvSpPr txBox="1"/>
              <p:nvPr/>
            </p:nvSpPr>
            <p:spPr>
              <a:xfrm>
                <a:off x="0" y="-133350"/>
                <a:ext cx="2371861" cy="864149"/>
              </a:xfrm>
              <a:prstGeom prst="rect">
                <a:avLst/>
              </a:prstGeom>
            </p:spPr>
            <p:txBody>
              <a:bodyPr lIns="50800" tIns="50800" rIns="50800" bIns="50800" rtlCol="0" anchor="ctr"/>
              <a:lstStyle/>
              <a:p>
                <a:pPr algn="ctr">
                  <a:lnSpc>
                    <a:spcPts val="3616"/>
                  </a:lnSpc>
                </a:pPr>
                <a:endParaRPr/>
              </a:p>
            </p:txBody>
          </p:sp>
        </p:grpSp>
        <p:sp>
          <p:nvSpPr>
            <p:cNvPr id="26" name="Freeform 26"/>
            <p:cNvSpPr/>
            <p:nvPr/>
          </p:nvSpPr>
          <p:spPr>
            <a:xfrm>
              <a:off x="238230" y="1794413"/>
              <a:ext cx="5585667" cy="313417"/>
            </a:xfrm>
            <a:custGeom>
              <a:avLst/>
              <a:gdLst/>
              <a:ahLst/>
              <a:cxnLst/>
              <a:rect l="l" t="t" r="r" b="b"/>
              <a:pathLst>
                <a:path w="5585667" h="313417">
                  <a:moveTo>
                    <a:pt x="0" y="0"/>
                  </a:moveTo>
                  <a:lnTo>
                    <a:pt x="5585667" y="0"/>
                  </a:lnTo>
                  <a:lnTo>
                    <a:pt x="5585667" y="313417"/>
                  </a:lnTo>
                  <a:lnTo>
                    <a:pt x="0" y="313417"/>
                  </a:lnTo>
                  <a:lnTo>
                    <a:pt x="0" y="0"/>
                  </a:lnTo>
                  <a:close/>
                </a:path>
              </a:pathLst>
            </a:custGeom>
            <a:blipFill>
              <a:blip r:embed="rId4"/>
              <a:stretch>
                <a:fillRect t="-94802" b="-94802"/>
              </a:stretch>
            </a:blipFill>
          </p:spPr>
          <p:txBody>
            <a:bodyPr/>
            <a:lstStyle/>
            <a:p>
              <a:endParaRPr lang="en-AU"/>
            </a:p>
          </p:txBody>
        </p:sp>
        <p:sp>
          <p:nvSpPr>
            <p:cNvPr id="27" name="TextBox 27"/>
            <p:cNvSpPr txBox="1"/>
            <p:nvPr/>
          </p:nvSpPr>
          <p:spPr>
            <a:xfrm>
              <a:off x="1660636" y="629618"/>
              <a:ext cx="5312231" cy="461665"/>
            </a:xfrm>
            <a:prstGeom prst="rect">
              <a:avLst/>
            </a:prstGeom>
          </p:spPr>
          <p:txBody>
            <a:bodyPr lIns="0" tIns="0" rIns="0" bIns="0" rtlCol="0" anchor="t">
              <a:spAutoFit/>
            </a:bodyPr>
            <a:lstStyle/>
            <a:p>
              <a:pPr marL="0" lvl="1" indent="0" algn="l">
                <a:lnSpc>
                  <a:spcPts val="2714"/>
                </a:lnSpc>
              </a:pPr>
              <a:r>
                <a:rPr lang="en-US" sz="2714">
                  <a:solidFill>
                    <a:srgbClr val="184683"/>
                  </a:solidFill>
                  <a:latin typeface="Barlow Condensed SemiBold" panose="00000706000000000000" pitchFamily="2" charset="0"/>
                  <a:ea typeface="Barlow Condensed"/>
                  <a:cs typeface="Barlow Condensed"/>
                  <a:sym typeface="Barlow Condensed"/>
                </a:rPr>
                <a:t>Market Positioning</a:t>
              </a:r>
            </a:p>
          </p:txBody>
        </p:sp>
        <p:sp>
          <p:nvSpPr>
            <p:cNvPr id="28" name="Freeform 28"/>
            <p:cNvSpPr/>
            <p:nvPr/>
          </p:nvSpPr>
          <p:spPr>
            <a:xfrm>
              <a:off x="383246" y="400647"/>
              <a:ext cx="768074" cy="914373"/>
            </a:xfrm>
            <a:custGeom>
              <a:avLst/>
              <a:gdLst/>
              <a:ahLst/>
              <a:cxnLst/>
              <a:rect l="l" t="t" r="r" b="b"/>
              <a:pathLst>
                <a:path w="768074" h="914373">
                  <a:moveTo>
                    <a:pt x="0" y="0"/>
                  </a:moveTo>
                  <a:lnTo>
                    <a:pt x="768073" y="0"/>
                  </a:lnTo>
                  <a:lnTo>
                    <a:pt x="768073" y="914374"/>
                  </a:lnTo>
                  <a:lnTo>
                    <a:pt x="0" y="914374"/>
                  </a:lnTo>
                  <a:lnTo>
                    <a:pt x="0" y="0"/>
                  </a:lnTo>
                  <a:close/>
                </a:path>
              </a:pathLst>
            </a:custGeom>
            <a:blipFill>
              <a:blip>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a:p>
          </p:txBody>
        </p:sp>
      </p:grpSp>
      <p:grpSp>
        <p:nvGrpSpPr>
          <p:cNvPr id="29" name="Group 29"/>
          <p:cNvGrpSpPr/>
          <p:nvPr/>
        </p:nvGrpSpPr>
        <p:grpSpPr>
          <a:xfrm>
            <a:off x="1448611" y="8212240"/>
            <a:ext cx="5229650" cy="1580872"/>
            <a:chOff x="0" y="0"/>
            <a:chExt cx="6972867" cy="2107830"/>
          </a:xfrm>
        </p:grpSpPr>
        <p:grpSp>
          <p:nvGrpSpPr>
            <p:cNvPr id="30" name="Group 30"/>
            <p:cNvGrpSpPr/>
            <p:nvPr/>
          </p:nvGrpSpPr>
          <p:grpSpPr>
            <a:xfrm>
              <a:off x="0" y="0"/>
              <a:ext cx="5823897" cy="1794413"/>
              <a:chOff x="0" y="0"/>
              <a:chExt cx="2371861" cy="730799"/>
            </a:xfrm>
          </p:grpSpPr>
          <p:sp>
            <p:nvSpPr>
              <p:cNvPr id="31" name="Freeform 31"/>
              <p:cNvSpPr/>
              <p:nvPr/>
            </p:nvSpPr>
            <p:spPr>
              <a:xfrm>
                <a:off x="0" y="0"/>
                <a:ext cx="2371861" cy="730799"/>
              </a:xfrm>
              <a:custGeom>
                <a:avLst/>
                <a:gdLst/>
                <a:ahLst/>
                <a:cxnLst/>
                <a:rect l="l" t="t" r="r" b="b"/>
                <a:pathLst>
                  <a:path w="2371861" h="730799">
                    <a:moveTo>
                      <a:pt x="14614" y="0"/>
                    </a:moveTo>
                    <a:lnTo>
                      <a:pt x="2357247" y="0"/>
                    </a:lnTo>
                    <a:cubicBezTo>
                      <a:pt x="2361123" y="0"/>
                      <a:pt x="2364840" y="1540"/>
                      <a:pt x="2367581" y="4280"/>
                    </a:cubicBezTo>
                    <a:cubicBezTo>
                      <a:pt x="2370322" y="7021"/>
                      <a:pt x="2371861" y="10738"/>
                      <a:pt x="2371861" y="14614"/>
                    </a:cubicBezTo>
                    <a:lnTo>
                      <a:pt x="2371861" y="716185"/>
                    </a:lnTo>
                    <a:cubicBezTo>
                      <a:pt x="2371861" y="724256"/>
                      <a:pt x="2365318" y="730799"/>
                      <a:pt x="2357247" y="730799"/>
                    </a:cubicBezTo>
                    <a:lnTo>
                      <a:pt x="14614" y="730799"/>
                    </a:lnTo>
                    <a:cubicBezTo>
                      <a:pt x="6543" y="730799"/>
                      <a:pt x="0" y="724256"/>
                      <a:pt x="0" y="716185"/>
                    </a:cubicBezTo>
                    <a:lnTo>
                      <a:pt x="0" y="14614"/>
                    </a:lnTo>
                    <a:cubicBezTo>
                      <a:pt x="0" y="6543"/>
                      <a:pt x="6543" y="0"/>
                      <a:pt x="14614" y="0"/>
                    </a:cubicBezTo>
                    <a:close/>
                  </a:path>
                </a:pathLst>
              </a:custGeom>
              <a:ln w="28575" cap="sq">
                <a:solidFill>
                  <a:srgbClr val="184683"/>
                </a:solidFill>
                <a:prstDash val="solid"/>
                <a:miter/>
              </a:ln>
            </p:spPr>
            <p:txBody>
              <a:bodyPr/>
              <a:lstStyle/>
              <a:p>
                <a:endParaRPr lang="en-AU"/>
              </a:p>
            </p:txBody>
          </p:sp>
          <p:sp>
            <p:nvSpPr>
              <p:cNvPr id="32" name="TextBox 32"/>
              <p:cNvSpPr txBox="1"/>
              <p:nvPr/>
            </p:nvSpPr>
            <p:spPr>
              <a:xfrm>
                <a:off x="0" y="-133350"/>
                <a:ext cx="2371861" cy="864149"/>
              </a:xfrm>
              <a:prstGeom prst="rect">
                <a:avLst/>
              </a:prstGeom>
            </p:spPr>
            <p:txBody>
              <a:bodyPr lIns="50800" tIns="50800" rIns="50800" bIns="50800" rtlCol="0" anchor="ctr"/>
              <a:lstStyle/>
              <a:p>
                <a:pPr algn="ctr">
                  <a:lnSpc>
                    <a:spcPts val="3616"/>
                  </a:lnSpc>
                </a:pPr>
                <a:endParaRPr/>
              </a:p>
            </p:txBody>
          </p:sp>
        </p:grpSp>
        <p:sp>
          <p:nvSpPr>
            <p:cNvPr id="33" name="Freeform 33"/>
            <p:cNvSpPr/>
            <p:nvPr/>
          </p:nvSpPr>
          <p:spPr>
            <a:xfrm>
              <a:off x="238230" y="1794413"/>
              <a:ext cx="5585667" cy="313417"/>
            </a:xfrm>
            <a:custGeom>
              <a:avLst/>
              <a:gdLst/>
              <a:ahLst/>
              <a:cxnLst/>
              <a:rect l="l" t="t" r="r" b="b"/>
              <a:pathLst>
                <a:path w="5585667" h="313417">
                  <a:moveTo>
                    <a:pt x="0" y="0"/>
                  </a:moveTo>
                  <a:lnTo>
                    <a:pt x="5585667" y="0"/>
                  </a:lnTo>
                  <a:lnTo>
                    <a:pt x="5585667" y="313417"/>
                  </a:lnTo>
                  <a:lnTo>
                    <a:pt x="0" y="313417"/>
                  </a:lnTo>
                  <a:lnTo>
                    <a:pt x="0" y="0"/>
                  </a:lnTo>
                  <a:close/>
                </a:path>
              </a:pathLst>
            </a:custGeom>
            <a:blipFill>
              <a:blip r:embed="rId4"/>
              <a:stretch>
                <a:fillRect t="-94802" b="-94802"/>
              </a:stretch>
            </a:blipFill>
          </p:spPr>
          <p:txBody>
            <a:bodyPr/>
            <a:lstStyle/>
            <a:p>
              <a:endParaRPr lang="en-AU"/>
            </a:p>
          </p:txBody>
        </p:sp>
        <p:sp>
          <p:nvSpPr>
            <p:cNvPr id="34" name="TextBox 34"/>
            <p:cNvSpPr txBox="1"/>
            <p:nvPr/>
          </p:nvSpPr>
          <p:spPr>
            <a:xfrm>
              <a:off x="1660636" y="651678"/>
              <a:ext cx="5312231" cy="461665"/>
            </a:xfrm>
            <a:prstGeom prst="rect">
              <a:avLst/>
            </a:prstGeom>
          </p:spPr>
          <p:txBody>
            <a:bodyPr lIns="0" tIns="0" rIns="0" bIns="0" rtlCol="0" anchor="t">
              <a:spAutoFit/>
            </a:bodyPr>
            <a:lstStyle/>
            <a:p>
              <a:pPr marL="0" lvl="1" indent="0" algn="l">
                <a:lnSpc>
                  <a:spcPts val="2714"/>
                </a:lnSpc>
              </a:pPr>
              <a:r>
                <a:rPr lang="en-US" sz="2714">
                  <a:solidFill>
                    <a:srgbClr val="184683"/>
                  </a:solidFill>
                  <a:latin typeface="Barlow Condensed SemiBold" panose="00000706000000000000" pitchFamily="2" charset="0"/>
                  <a:ea typeface="Barlow Condensed"/>
                  <a:cs typeface="Barlow Condensed"/>
                  <a:sym typeface="Barlow Condensed"/>
                </a:rPr>
                <a:t>ELICOS Model</a:t>
              </a:r>
            </a:p>
          </p:txBody>
        </p:sp>
        <p:sp>
          <p:nvSpPr>
            <p:cNvPr id="35" name="Freeform 35"/>
            <p:cNvSpPr/>
            <p:nvPr/>
          </p:nvSpPr>
          <p:spPr>
            <a:xfrm>
              <a:off x="383246" y="500806"/>
              <a:ext cx="629973" cy="758174"/>
            </a:xfrm>
            <a:custGeom>
              <a:avLst/>
              <a:gdLst/>
              <a:ahLst/>
              <a:cxnLst/>
              <a:rect l="l" t="t" r="r" b="b"/>
              <a:pathLst>
                <a:path w="629973" h="758174">
                  <a:moveTo>
                    <a:pt x="0" y="0"/>
                  </a:moveTo>
                  <a:lnTo>
                    <a:pt x="629973" y="0"/>
                  </a:lnTo>
                  <a:lnTo>
                    <a:pt x="629973" y="758174"/>
                  </a:lnTo>
                  <a:lnTo>
                    <a:pt x="0" y="758174"/>
                  </a:lnTo>
                  <a:lnTo>
                    <a:pt x="0" y="0"/>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AU"/>
            </a:p>
          </p:txBody>
        </p:sp>
      </p:grpSp>
      <p:sp>
        <p:nvSpPr>
          <p:cNvPr id="36" name="TextBox 36"/>
          <p:cNvSpPr txBox="1"/>
          <p:nvPr/>
        </p:nvSpPr>
        <p:spPr>
          <a:xfrm>
            <a:off x="6146374" y="3479335"/>
            <a:ext cx="11746282" cy="1203252"/>
          </a:xfrm>
          <a:prstGeom prst="rect">
            <a:avLst/>
          </a:prstGeom>
        </p:spPr>
        <p:txBody>
          <a:bodyPr lIns="0" tIns="0" rIns="0" bIns="0" rtlCol="0" anchor="t">
            <a:spAutoFit/>
          </a:bodyPr>
          <a:lstStyle/>
          <a:p>
            <a:pPr marL="539748" lvl="1" indent="-269874" algn="l">
              <a:lnSpc>
                <a:spcPts val="4999"/>
              </a:lnSpc>
              <a:buFont typeface="Arial"/>
              <a:buChar char="•"/>
            </a:pPr>
            <a:r>
              <a:rPr lang="en-US" sz="2499" b="1">
                <a:solidFill>
                  <a:srgbClr val="FFFFFF"/>
                </a:solidFill>
                <a:latin typeface="Arial Bold"/>
                <a:ea typeface="Arial Bold"/>
                <a:cs typeface="Arial Bold"/>
                <a:sym typeface="Arial Bold"/>
              </a:rPr>
              <a:t>IND: </a:t>
            </a:r>
            <a:r>
              <a:rPr lang="en-US" sz="2499">
                <a:solidFill>
                  <a:srgbClr val="FFFFFF"/>
                </a:solidFill>
                <a:latin typeface="Arial"/>
                <a:ea typeface="Arial"/>
                <a:cs typeface="Arial"/>
                <a:sym typeface="Arial"/>
              </a:rPr>
              <a:t>Board-governed, enabling operational flexibility.</a:t>
            </a:r>
          </a:p>
          <a:p>
            <a:pPr marL="539748" lvl="1" indent="-269874" algn="l">
              <a:lnSpc>
                <a:spcPts val="4999"/>
              </a:lnSpc>
              <a:buFont typeface="Arial"/>
              <a:buChar char="•"/>
            </a:pPr>
            <a:r>
              <a:rPr lang="en-US" sz="2499" b="1">
                <a:solidFill>
                  <a:srgbClr val="FFFFFF"/>
                </a:solidFill>
                <a:latin typeface="Arial Bold"/>
                <a:ea typeface="Arial Bold"/>
                <a:cs typeface="Arial Bold"/>
                <a:sym typeface="Arial Bold"/>
              </a:rPr>
              <a:t>GOV: </a:t>
            </a:r>
            <a:r>
              <a:rPr lang="en-US" sz="2499" err="1">
                <a:solidFill>
                  <a:srgbClr val="FFFFFF"/>
                </a:solidFill>
                <a:latin typeface="Arial"/>
                <a:ea typeface="Arial"/>
                <a:cs typeface="Arial"/>
                <a:sym typeface="Arial"/>
              </a:rPr>
              <a:t>Centralised</a:t>
            </a:r>
            <a:r>
              <a:rPr lang="en-US" sz="2499">
                <a:solidFill>
                  <a:srgbClr val="FFFFFF"/>
                </a:solidFill>
                <a:latin typeface="Arial"/>
                <a:ea typeface="Arial"/>
                <a:cs typeface="Arial"/>
                <a:sym typeface="Arial"/>
              </a:rPr>
              <a:t> policies and </a:t>
            </a:r>
            <a:r>
              <a:rPr lang="en-US" sz="2499" err="1">
                <a:solidFill>
                  <a:srgbClr val="FFFFFF"/>
                </a:solidFill>
                <a:latin typeface="Arial"/>
                <a:ea typeface="Arial"/>
                <a:cs typeface="Arial"/>
                <a:sym typeface="Arial"/>
              </a:rPr>
              <a:t>standardised</a:t>
            </a:r>
            <a:r>
              <a:rPr lang="en-US" sz="2499">
                <a:solidFill>
                  <a:srgbClr val="FFFFFF"/>
                </a:solidFill>
                <a:latin typeface="Arial"/>
                <a:ea typeface="Arial"/>
                <a:cs typeface="Arial"/>
                <a:sym typeface="Arial"/>
              </a:rPr>
              <a:t> fees.</a:t>
            </a:r>
          </a:p>
        </p:txBody>
      </p:sp>
      <p:sp>
        <p:nvSpPr>
          <p:cNvPr id="37" name="TextBox 37"/>
          <p:cNvSpPr txBox="1"/>
          <p:nvPr/>
        </p:nvSpPr>
        <p:spPr>
          <a:xfrm>
            <a:off x="6146374" y="5073429"/>
            <a:ext cx="11746282" cy="1203252"/>
          </a:xfrm>
          <a:prstGeom prst="rect">
            <a:avLst/>
          </a:prstGeom>
        </p:spPr>
        <p:txBody>
          <a:bodyPr lIns="0" tIns="0" rIns="0" bIns="0" rtlCol="0" anchor="t">
            <a:spAutoFit/>
          </a:bodyPr>
          <a:lstStyle/>
          <a:p>
            <a:pPr marL="539748" lvl="1" indent="-269874" algn="l">
              <a:lnSpc>
                <a:spcPts val="4999"/>
              </a:lnSpc>
              <a:buFont typeface="Arial"/>
              <a:buChar char="•"/>
            </a:pPr>
            <a:r>
              <a:rPr lang="en-US" sz="2499" b="1">
                <a:solidFill>
                  <a:srgbClr val="FFFFFF"/>
                </a:solidFill>
                <a:latin typeface="Arial Bold"/>
                <a:ea typeface="Arial Bold"/>
                <a:cs typeface="Arial Bold"/>
                <a:sym typeface="Arial Bold"/>
              </a:rPr>
              <a:t>IND: </a:t>
            </a:r>
            <a:r>
              <a:rPr lang="en-US" sz="2499">
                <a:solidFill>
                  <a:srgbClr val="FFFFFF"/>
                </a:solidFill>
                <a:latin typeface="Arial"/>
                <a:ea typeface="Arial"/>
                <a:cs typeface="Arial"/>
                <a:sym typeface="Arial"/>
              </a:rPr>
              <a:t>Dedicated agents, homestay/boarding and EAL/ELICOS staff.</a:t>
            </a:r>
          </a:p>
          <a:p>
            <a:pPr marL="539748" lvl="1" indent="-269874" algn="l">
              <a:lnSpc>
                <a:spcPts val="4999"/>
              </a:lnSpc>
              <a:buFont typeface="Arial"/>
              <a:buChar char="•"/>
            </a:pPr>
            <a:r>
              <a:rPr lang="en-US" sz="2499" b="1">
                <a:solidFill>
                  <a:srgbClr val="FFFFFF"/>
                </a:solidFill>
                <a:latin typeface="Arial Bold"/>
                <a:ea typeface="Arial Bold"/>
                <a:cs typeface="Arial Bold"/>
                <a:sym typeface="Arial Bold"/>
              </a:rPr>
              <a:t>GOV: </a:t>
            </a:r>
            <a:r>
              <a:rPr lang="en-US" sz="2499">
                <a:solidFill>
                  <a:srgbClr val="FFFFFF"/>
                </a:solidFill>
                <a:latin typeface="Arial"/>
                <a:ea typeface="Arial"/>
                <a:cs typeface="Arial"/>
                <a:sym typeface="Arial"/>
              </a:rPr>
              <a:t>Generalist staff with added international duties.</a:t>
            </a:r>
          </a:p>
        </p:txBody>
      </p:sp>
      <p:sp>
        <p:nvSpPr>
          <p:cNvPr id="38" name="TextBox 38"/>
          <p:cNvSpPr txBox="1"/>
          <p:nvPr/>
        </p:nvSpPr>
        <p:spPr>
          <a:xfrm>
            <a:off x="6146374" y="6654931"/>
            <a:ext cx="11746282" cy="1203252"/>
          </a:xfrm>
          <a:prstGeom prst="rect">
            <a:avLst/>
          </a:prstGeom>
        </p:spPr>
        <p:txBody>
          <a:bodyPr lIns="0" tIns="0" rIns="0" bIns="0" rtlCol="0" anchor="t">
            <a:spAutoFit/>
          </a:bodyPr>
          <a:lstStyle/>
          <a:p>
            <a:pPr marL="539748" lvl="1" indent="-269874" algn="l">
              <a:lnSpc>
                <a:spcPts val="4999"/>
              </a:lnSpc>
              <a:buFont typeface="Arial"/>
              <a:buChar char="•"/>
            </a:pPr>
            <a:r>
              <a:rPr lang="en-US" sz="2499" b="1">
                <a:solidFill>
                  <a:srgbClr val="FFFFFF"/>
                </a:solidFill>
                <a:latin typeface="Arial Bold"/>
                <a:ea typeface="Arial Bold"/>
                <a:cs typeface="Arial Bold"/>
                <a:sym typeface="Arial Bold"/>
              </a:rPr>
              <a:t>IND: </a:t>
            </a:r>
            <a:r>
              <a:rPr lang="en-US" sz="2499">
                <a:solidFill>
                  <a:srgbClr val="FFFFFF"/>
                </a:solidFill>
                <a:latin typeface="Arial"/>
                <a:ea typeface="Arial"/>
                <a:cs typeface="Arial"/>
                <a:sym typeface="Arial"/>
              </a:rPr>
              <a:t>Premium positioning with strong pathways and boarding.</a:t>
            </a:r>
          </a:p>
          <a:p>
            <a:pPr marL="539748" lvl="1" indent="-269874" algn="l">
              <a:lnSpc>
                <a:spcPts val="4999"/>
              </a:lnSpc>
              <a:buFont typeface="Arial"/>
              <a:buChar char="•"/>
            </a:pPr>
            <a:r>
              <a:rPr lang="en-US" sz="2499" b="1">
                <a:solidFill>
                  <a:srgbClr val="FFFFFF"/>
                </a:solidFill>
                <a:latin typeface="Arial Bold"/>
                <a:ea typeface="Arial Bold"/>
                <a:cs typeface="Arial Bold"/>
                <a:sym typeface="Arial Bold"/>
              </a:rPr>
              <a:t>GOV: </a:t>
            </a:r>
            <a:r>
              <a:rPr lang="en-US" sz="2499">
                <a:solidFill>
                  <a:srgbClr val="FFFFFF"/>
                </a:solidFill>
                <a:latin typeface="Arial"/>
                <a:ea typeface="Arial"/>
                <a:cs typeface="Arial"/>
                <a:sym typeface="Arial"/>
              </a:rPr>
              <a:t>Emphasis on affordability, community-focused, geographically diverse.</a:t>
            </a:r>
          </a:p>
        </p:txBody>
      </p:sp>
      <p:sp>
        <p:nvSpPr>
          <p:cNvPr id="39" name="TextBox 39"/>
          <p:cNvSpPr txBox="1"/>
          <p:nvPr/>
        </p:nvSpPr>
        <p:spPr>
          <a:xfrm>
            <a:off x="6146374" y="8235804"/>
            <a:ext cx="11746282" cy="1203252"/>
          </a:xfrm>
          <a:prstGeom prst="rect">
            <a:avLst/>
          </a:prstGeom>
        </p:spPr>
        <p:txBody>
          <a:bodyPr lIns="0" tIns="0" rIns="0" bIns="0" rtlCol="0" anchor="t">
            <a:spAutoFit/>
          </a:bodyPr>
          <a:lstStyle/>
          <a:p>
            <a:pPr marL="539748" lvl="1" indent="-269874" algn="l">
              <a:lnSpc>
                <a:spcPts val="4999"/>
              </a:lnSpc>
              <a:buFont typeface="Arial"/>
              <a:buChar char="•"/>
            </a:pPr>
            <a:r>
              <a:rPr lang="en-US" sz="2499" b="1">
                <a:solidFill>
                  <a:srgbClr val="FFFFFF"/>
                </a:solidFill>
                <a:latin typeface="Arial Bold"/>
                <a:ea typeface="Arial Bold"/>
                <a:cs typeface="Arial Bold"/>
                <a:sym typeface="Arial Bold"/>
              </a:rPr>
              <a:t>IND:</a:t>
            </a:r>
            <a:r>
              <a:rPr lang="en-US" sz="2499">
                <a:solidFill>
                  <a:srgbClr val="FFFFFF"/>
                </a:solidFill>
                <a:latin typeface="Arial"/>
                <a:ea typeface="Arial"/>
                <a:cs typeface="Arial"/>
                <a:sym typeface="Arial"/>
              </a:rPr>
              <a:t> Some have in-house CRICOS ELICOS (SSP/English </a:t>
            </a:r>
            <a:r>
              <a:rPr lang="en-US" sz="2499" err="1">
                <a:solidFill>
                  <a:srgbClr val="FFFFFF"/>
                </a:solidFill>
                <a:latin typeface="Arial"/>
                <a:ea typeface="Arial"/>
                <a:cs typeface="Arial"/>
                <a:sym typeface="Arial"/>
              </a:rPr>
              <a:t>Centres</a:t>
            </a:r>
            <a:r>
              <a:rPr lang="en-US" sz="2499">
                <a:solidFill>
                  <a:srgbClr val="FFFFFF"/>
                </a:solidFill>
                <a:latin typeface="Arial"/>
                <a:ea typeface="Arial"/>
                <a:cs typeface="Arial"/>
                <a:sym typeface="Arial"/>
              </a:rPr>
              <a:t>).</a:t>
            </a:r>
          </a:p>
          <a:p>
            <a:pPr marL="539748" lvl="1" indent="-269874" algn="l">
              <a:lnSpc>
                <a:spcPts val="4999"/>
              </a:lnSpc>
              <a:buFont typeface="Arial"/>
              <a:buChar char="•"/>
            </a:pPr>
            <a:r>
              <a:rPr lang="en-US" sz="2499" b="1">
                <a:solidFill>
                  <a:srgbClr val="FFFFFF"/>
                </a:solidFill>
                <a:latin typeface="Arial Bold"/>
                <a:ea typeface="Arial Bold"/>
                <a:cs typeface="Arial Bold"/>
                <a:sym typeface="Arial Bold"/>
              </a:rPr>
              <a:t>GOV: </a:t>
            </a:r>
            <a:r>
              <a:rPr lang="en-US" sz="2499">
                <a:solidFill>
                  <a:srgbClr val="FFFFFF"/>
                </a:solidFill>
                <a:latin typeface="Arial"/>
                <a:ea typeface="Arial"/>
                <a:cs typeface="Arial"/>
                <a:sym typeface="Arial"/>
              </a:rPr>
              <a:t>Typically do not run in‑house ELICOS.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fade">
                                      <p:cBhvr>
                                        <p:cTn id="11" dur="500"/>
                                        <p:tgtEl>
                                          <p:spTgt spid="3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animEffect transition="in" filter="fade">
                                      <p:cBhvr>
                                        <p:cTn id="15" dur="500"/>
                                        <p:tgtEl>
                                          <p:spTgt spid="3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fade">
                                      <p:cBhvr>
                                        <p:cTn id="23" dur="500"/>
                                        <p:tgtEl>
                                          <p:spTgt spid="37">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xEl>
                                              <p:pRg st="1" end="1"/>
                                            </p:txEl>
                                          </p:spTgt>
                                        </p:tgtEl>
                                        <p:attrNameLst>
                                          <p:attrName>style.visibility</p:attrName>
                                        </p:attrNameLst>
                                      </p:cBhvr>
                                      <p:to>
                                        <p:strVal val="visible"/>
                                      </p:to>
                                    </p:set>
                                    <p:animEffect transition="in" filter="fade">
                                      <p:cBhvr>
                                        <p:cTn id="27" dur="500"/>
                                        <p:tgtEl>
                                          <p:spTgt spid="37">
                                            <p:txEl>
                                              <p:p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8">
                                            <p:txEl>
                                              <p:pRg st="0" end="0"/>
                                            </p:txEl>
                                          </p:spTgt>
                                        </p:tgtEl>
                                        <p:attrNameLst>
                                          <p:attrName>style.visibility</p:attrName>
                                        </p:attrNameLst>
                                      </p:cBhvr>
                                      <p:to>
                                        <p:strVal val="visible"/>
                                      </p:to>
                                    </p:set>
                                    <p:animEffect transition="in" filter="fade">
                                      <p:cBhvr>
                                        <p:cTn id="35" dur="500"/>
                                        <p:tgtEl>
                                          <p:spTgt spid="38">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fade">
                                      <p:cBhvr>
                                        <p:cTn id="39" dur="500"/>
                                        <p:tgtEl>
                                          <p:spTgt spid="38">
                                            <p:txEl>
                                              <p:pRg st="1" end="1"/>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9">
                                            <p:txEl>
                                              <p:pRg st="0" end="0"/>
                                            </p:txEl>
                                          </p:spTgt>
                                        </p:tgtEl>
                                        <p:attrNameLst>
                                          <p:attrName>style.visibility</p:attrName>
                                        </p:attrNameLst>
                                      </p:cBhvr>
                                      <p:to>
                                        <p:strVal val="visible"/>
                                      </p:to>
                                    </p:set>
                                    <p:animEffect transition="in" filter="fade">
                                      <p:cBhvr>
                                        <p:cTn id="47" dur="500"/>
                                        <p:tgtEl>
                                          <p:spTgt spid="39">
                                            <p:txEl>
                                              <p:pRg st="0" end="0"/>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9">
                                            <p:txEl>
                                              <p:pRg st="1" end="1"/>
                                            </p:txEl>
                                          </p:spTgt>
                                        </p:tgtEl>
                                        <p:attrNameLst>
                                          <p:attrName>style.visibility</p:attrName>
                                        </p:attrNameLst>
                                      </p:cBhvr>
                                      <p:to>
                                        <p:strVal val="visible"/>
                                      </p:to>
                                    </p:set>
                                    <p:animEffect transition="in" filter="fade">
                                      <p:cBhvr>
                                        <p:cTn id="51"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7" grpId="0" build="p"/>
      <p:bldP spid="38" grpId="0" build="p"/>
      <p:bldP spid="3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stretch>
              <a:fillRect t="-74413" b="-3363"/>
            </a:stretch>
          </a:blipFill>
        </p:spPr>
        <p:txBody>
          <a:bodyPr/>
          <a:lstStyle/>
          <a:p>
            <a:endParaRPr lang="en-AU"/>
          </a:p>
        </p:txBody>
      </p:sp>
      <p:sp>
        <p:nvSpPr>
          <p:cNvPr id="3" name="Freeform 3"/>
          <p:cNvSpPr/>
          <p:nvPr/>
        </p:nvSpPr>
        <p:spPr>
          <a:xfrm>
            <a:off x="0" y="0"/>
            <a:ext cx="18288000" cy="10287000"/>
          </a:xfrm>
          <a:custGeom>
            <a:avLst/>
            <a:gdLst/>
            <a:ahLst/>
            <a:cxnLst/>
            <a:rect l="l" t="t" r="r" b="b"/>
            <a:pathLst>
              <a:path w="18693766" h="12466405">
                <a:moveTo>
                  <a:pt x="0" y="0"/>
                </a:moveTo>
                <a:lnTo>
                  <a:pt x="18693766" y="0"/>
                </a:lnTo>
                <a:lnTo>
                  <a:pt x="18693766" y="12466406"/>
                </a:lnTo>
                <a:lnTo>
                  <a:pt x="0" y="12466406"/>
                </a:lnTo>
                <a:lnTo>
                  <a:pt x="0" y="0"/>
                </a:lnTo>
                <a:close/>
              </a:path>
            </a:pathLst>
          </a:custGeom>
          <a:blipFill>
            <a:blip r:embed="rId4">
              <a:alphaModFix amt="30000"/>
            </a:blip>
            <a:stretch>
              <a:fillRect l="-1" t="-10593" r="-2219" b="-10593"/>
            </a:stretch>
          </a:blipFill>
        </p:spPr>
        <p:txBody>
          <a:bodyPr/>
          <a:lstStyle/>
          <a:p>
            <a:endParaRPr lang="en-AU"/>
          </a:p>
        </p:txBody>
      </p:sp>
      <p:grpSp>
        <p:nvGrpSpPr>
          <p:cNvPr id="4" name="Group 4"/>
          <p:cNvGrpSpPr/>
          <p:nvPr/>
        </p:nvGrpSpPr>
        <p:grpSpPr>
          <a:xfrm>
            <a:off x="1123055" y="6096000"/>
            <a:ext cx="1758705" cy="175870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BCBC">
                <a:alpha val="49804"/>
              </a:srgbClr>
            </a:solidFill>
          </p:spPr>
          <p:txBody>
            <a:bodyPr/>
            <a:lstStyle/>
            <a:p>
              <a:endParaRPr lang="en-AU"/>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grpSp>
        <p:nvGrpSpPr>
          <p:cNvPr id="7" name="Group 7"/>
          <p:cNvGrpSpPr/>
          <p:nvPr/>
        </p:nvGrpSpPr>
        <p:grpSpPr>
          <a:xfrm>
            <a:off x="6647555" y="6096000"/>
            <a:ext cx="1758705" cy="17587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BCBC">
                <a:alpha val="49804"/>
              </a:srgbClr>
            </a:solidFill>
          </p:spPr>
          <p:txBody>
            <a:bodyPr/>
            <a:lstStyle/>
            <a:p>
              <a:endParaRPr lang="en-AU"/>
            </a:p>
          </p:txBody>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12172950" y="6096000"/>
            <a:ext cx="1758705" cy="175870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BCBC">
                <a:alpha val="49804"/>
              </a:srgbClr>
            </a:solidFill>
          </p:spPr>
          <p:txBody>
            <a:bodyPr/>
            <a:lstStyle/>
            <a:p>
              <a:endParaRPr lang="en-AU"/>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1123055" y="2667000"/>
            <a:ext cx="1758705" cy="175870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BCBC">
                <a:alpha val="49804"/>
              </a:srgbClr>
            </a:solidFill>
          </p:spPr>
          <p:txBody>
            <a:bodyPr/>
            <a:lstStyle/>
            <a:p>
              <a:endParaRPr lang="en-AU"/>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grpSp>
        <p:nvGrpSpPr>
          <p:cNvPr id="19" name="Group 19"/>
          <p:cNvGrpSpPr/>
          <p:nvPr/>
        </p:nvGrpSpPr>
        <p:grpSpPr>
          <a:xfrm>
            <a:off x="6647555" y="2667000"/>
            <a:ext cx="1758705" cy="175870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BCBC">
                <a:alpha val="49804"/>
              </a:srgbClr>
            </a:solidFill>
          </p:spPr>
          <p:txBody>
            <a:bodyPr/>
            <a:lstStyle/>
            <a:p>
              <a:endParaRPr lang="en-AU"/>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grpSp>
        <p:nvGrpSpPr>
          <p:cNvPr id="22" name="Group 22"/>
          <p:cNvGrpSpPr/>
          <p:nvPr/>
        </p:nvGrpSpPr>
        <p:grpSpPr>
          <a:xfrm>
            <a:off x="12172950" y="2667000"/>
            <a:ext cx="1758705" cy="175870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BCBC">
                <a:alpha val="49804"/>
              </a:srgbClr>
            </a:solidFill>
          </p:spPr>
          <p:txBody>
            <a:bodyPr/>
            <a:lstStyle/>
            <a:p>
              <a:endParaRPr lang="en-AU"/>
            </a:p>
          </p:txBody>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sp>
        <p:nvSpPr>
          <p:cNvPr id="25" name="TextBox 25"/>
          <p:cNvSpPr txBox="1"/>
          <p:nvPr/>
        </p:nvSpPr>
        <p:spPr>
          <a:xfrm>
            <a:off x="1171824" y="3104710"/>
            <a:ext cx="1075181" cy="788036"/>
          </a:xfrm>
          <a:prstGeom prst="rect">
            <a:avLst/>
          </a:prstGeom>
        </p:spPr>
        <p:txBody>
          <a:bodyPr lIns="0" tIns="0" rIns="0" bIns="0" rtlCol="0" anchor="t">
            <a:spAutoFit/>
          </a:bodyPr>
          <a:lstStyle/>
          <a:p>
            <a:pPr algn="ctr">
              <a:lnSpc>
                <a:spcPts val="6439"/>
              </a:lnSpc>
              <a:spcBef>
                <a:spcPct val="0"/>
              </a:spcBef>
            </a:pPr>
            <a:r>
              <a:rPr lang="en-US" sz="4599">
                <a:solidFill>
                  <a:srgbClr val="184683"/>
                </a:solidFill>
                <a:latin typeface="Barlow Condensed"/>
                <a:ea typeface="Barlow Condensed"/>
                <a:cs typeface="Barlow Condensed"/>
                <a:sym typeface="Barlow Condensed"/>
              </a:rPr>
              <a:t>01</a:t>
            </a:r>
          </a:p>
        </p:txBody>
      </p:sp>
      <p:sp>
        <p:nvSpPr>
          <p:cNvPr id="28" name="TextBox 28"/>
          <p:cNvSpPr txBox="1"/>
          <p:nvPr/>
        </p:nvSpPr>
        <p:spPr>
          <a:xfrm>
            <a:off x="6696324" y="3104710"/>
            <a:ext cx="1075181" cy="788036"/>
          </a:xfrm>
          <a:prstGeom prst="rect">
            <a:avLst/>
          </a:prstGeom>
        </p:spPr>
        <p:txBody>
          <a:bodyPr lIns="0" tIns="0" rIns="0" bIns="0" rtlCol="0" anchor="t">
            <a:spAutoFit/>
          </a:bodyPr>
          <a:lstStyle/>
          <a:p>
            <a:pPr algn="ctr">
              <a:lnSpc>
                <a:spcPts val="6439"/>
              </a:lnSpc>
              <a:spcBef>
                <a:spcPct val="0"/>
              </a:spcBef>
            </a:pPr>
            <a:r>
              <a:rPr lang="en-US" sz="4599">
                <a:solidFill>
                  <a:srgbClr val="184683"/>
                </a:solidFill>
                <a:latin typeface="Barlow Condensed"/>
                <a:ea typeface="Barlow Condensed"/>
                <a:cs typeface="Barlow Condensed"/>
                <a:sym typeface="Barlow Condensed"/>
              </a:rPr>
              <a:t>02</a:t>
            </a:r>
          </a:p>
        </p:txBody>
      </p:sp>
      <p:grpSp>
        <p:nvGrpSpPr>
          <p:cNvPr id="43" name="Group 42">
            <a:extLst>
              <a:ext uri="{FF2B5EF4-FFF2-40B4-BE49-F238E27FC236}">
                <a16:creationId xmlns:a16="http://schemas.microsoft.com/office/drawing/2014/main" id="{923DB14A-BD36-45A4-7FB1-5FA3C8B29C6B}"/>
              </a:ext>
            </a:extLst>
          </p:cNvPr>
          <p:cNvGrpSpPr/>
          <p:nvPr/>
        </p:nvGrpSpPr>
        <p:grpSpPr>
          <a:xfrm>
            <a:off x="2247005" y="2667000"/>
            <a:ext cx="3895884" cy="3604764"/>
            <a:chOff x="2247005" y="2667000"/>
            <a:chExt cx="3895884" cy="3604764"/>
          </a:xfrm>
        </p:grpSpPr>
        <p:sp>
          <p:nvSpPr>
            <p:cNvPr id="27" name="Freeform 27"/>
            <p:cNvSpPr/>
            <p:nvPr/>
          </p:nvSpPr>
          <p:spPr>
            <a:xfrm>
              <a:off x="2599057" y="5753100"/>
              <a:ext cx="3191779" cy="518664"/>
            </a:xfrm>
            <a:custGeom>
              <a:avLst/>
              <a:gdLst/>
              <a:ahLst/>
              <a:cxnLst/>
              <a:rect l="l" t="t" r="r" b="b"/>
              <a:pathLst>
                <a:path w="3191779" h="518664">
                  <a:moveTo>
                    <a:pt x="0" y="0"/>
                  </a:moveTo>
                  <a:lnTo>
                    <a:pt x="3191780" y="0"/>
                  </a:lnTo>
                  <a:lnTo>
                    <a:pt x="3191780" y="518664"/>
                  </a:lnTo>
                  <a:lnTo>
                    <a:pt x="0" y="518664"/>
                  </a:lnTo>
                  <a:lnTo>
                    <a:pt x="0" y="0"/>
                  </a:lnTo>
                  <a:close/>
                </a:path>
              </a:pathLst>
            </a:custGeom>
            <a:blipFill>
              <a:blip r:embed="rId5"/>
              <a:stretch>
                <a:fillRect/>
              </a:stretch>
            </a:blipFill>
          </p:spPr>
          <p:txBody>
            <a:bodyPr/>
            <a:lstStyle/>
            <a:p>
              <a:endParaRPr lang="en-AU"/>
            </a:p>
          </p:txBody>
        </p:sp>
        <p:grpSp>
          <p:nvGrpSpPr>
            <p:cNvPr id="42" name="Group 41">
              <a:extLst>
                <a:ext uri="{FF2B5EF4-FFF2-40B4-BE49-F238E27FC236}">
                  <a16:creationId xmlns:a16="http://schemas.microsoft.com/office/drawing/2014/main" id="{6510788C-0661-65C2-642D-63B06FC08C05}"/>
                </a:ext>
              </a:extLst>
            </p:cNvPr>
            <p:cNvGrpSpPr/>
            <p:nvPr/>
          </p:nvGrpSpPr>
          <p:grpSpPr>
            <a:xfrm>
              <a:off x="2247005" y="2667000"/>
              <a:ext cx="3895884" cy="3086100"/>
              <a:chOff x="2247005" y="2667000"/>
              <a:chExt cx="3895884" cy="3086100"/>
            </a:xfrm>
          </p:grpSpPr>
          <p:sp>
            <p:nvSpPr>
              <p:cNvPr id="26" name="Freeform 26"/>
              <p:cNvSpPr/>
              <p:nvPr/>
            </p:nvSpPr>
            <p:spPr>
              <a:xfrm flipH="1" flipV="1">
                <a:off x="2247005" y="2667000"/>
                <a:ext cx="3895884" cy="3086100"/>
              </a:xfrm>
              <a:custGeom>
                <a:avLst/>
                <a:gdLst/>
                <a:ahLst/>
                <a:cxnLst/>
                <a:rect l="l" t="t" r="r" b="b"/>
                <a:pathLst>
                  <a:path w="3895884" h="3086100">
                    <a:moveTo>
                      <a:pt x="3895884" y="3086100"/>
                    </a:moveTo>
                    <a:lnTo>
                      <a:pt x="0" y="3086100"/>
                    </a:lnTo>
                    <a:lnTo>
                      <a:pt x="0" y="0"/>
                    </a:lnTo>
                    <a:lnTo>
                      <a:pt x="3895884" y="0"/>
                    </a:lnTo>
                    <a:lnTo>
                      <a:pt x="3895884" y="3086100"/>
                    </a:lnTo>
                    <a:close/>
                  </a:path>
                </a:pathLst>
              </a:custGeom>
              <a:blipFill>
                <a:blip r:embed="rId6"/>
                <a:stretch>
                  <a:fillRect l="-23529" t="-150995" r="-162480" b="-110063"/>
                </a:stretch>
              </a:blipFill>
            </p:spPr>
            <p:txBody>
              <a:bodyPr/>
              <a:lstStyle/>
              <a:p>
                <a:endParaRPr lang="en-AU"/>
              </a:p>
            </p:txBody>
          </p:sp>
          <p:sp>
            <p:nvSpPr>
              <p:cNvPr id="31" name="TextBox 31"/>
              <p:cNvSpPr txBox="1"/>
              <p:nvPr/>
            </p:nvSpPr>
            <p:spPr>
              <a:xfrm>
                <a:off x="2614121" y="3142810"/>
                <a:ext cx="3500929" cy="1746101"/>
              </a:xfrm>
              <a:prstGeom prst="rect">
                <a:avLst/>
              </a:prstGeom>
            </p:spPr>
            <p:txBody>
              <a:bodyPr lIns="0" tIns="0" rIns="0" bIns="0" rtlCol="0" anchor="t">
                <a:spAutoFit/>
              </a:bodyPr>
              <a:lstStyle/>
              <a:p>
                <a:pPr algn="l">
                  <a:lnSpc>
                    <a:spcPts val="3499"/>
                  </a:lnSpc>
                </a:pPr>
                <a:r>
                  <a:rPr lang="en-US" sz="2499">
                    <a:solidFill>
                      <a:srgbClr val="FFFFFF"/>
                    </a:solidFill>
                    <a:latin typeface="Arial"/>
                    <a:ea typeface="Arial"/>
                    <a:cs typeface="Arial"/>
                    <a:sym typeface="Arial"/>
                  </a:rPr>
                  <a:t>Many schools treat </a:t>
                </a:r>
                <a:r>
                  <a:rPr lang="en-US" sz="2499" b="1">
                    <a:solidFill>
                      <a:srgbClr val="FFFFFF"/>
                    </a:solidFill>
                    <a:latin typeface="Arial Bold"/>
                    <a:ea typeface="Arial Bold"/>
                    <a:cs typeface="Arial Bold"/>
                    <a:sym typeface="Arial Bold"/>
                  </a:rPr>
                  <a:t>international programs as add-ons,</a:t>
                </a:r>
                <a:r>
                  <a:rPr lang="en-US" sz="2499">
                    <a:solidFill>
                      <a:srgbClr val="FFFFFF"/>
                    </a:solidFill>
                    <a:latin typeface="Arial"/>
                    <a:ea typeface="Arial"/>
                    <a:cs typeface="Arial"/>
                    <a:sym typeface="Arial"/>
                  </a:rPr>
                  <a:t> increasing operational pressure.</a:t>
                </a:r>
              </a:p>
            </p:txBody>
          </p:sp>
        </p:grpSp>
      </p:grpSp>
      <p:sp>
        <p:nvSpPr>
          <p:cNvPr id="33" name="TextBox 33"/>
          <p:cNvSpPr txBox="1"/>
          <p:nvPr/>
        </p:nvSpPr>
        <p:spPr>
          <a:xfrm>
            <a:off x="12221719" y="3104710"/>
            <a:ext cx="1075181" cy="788036"/>
          </a:xfrm>
          <a:prstGeom prst="rect">
            <a:avLst/>
          </a:prstGeom>
        </p:spPr>
        <p:txBody>
          <a:bodyPr lIns="0" tIns="0" rIns="0" bIns="0" rtlCol="0" anchor="t">
            <a:spAutoFit/>
          </a:bodyPr>
          <a:lstStyle/>
          <a:p>
            <a:pPr algn="ctr">
              <a:lnSpc>
                <a:spcPts val="6439"/>
              </a:lnSpc>
              <a:spcBef>
                <a:spcPct val="0"/>
              </a:spcBef>
            </a:pPr>
            <a:r>
              <a:rPr lang="en-US" sz="4599">
                <a:solidFill>
                  <a:srgbClr val="184683"/>
                </a:solidFill>
                <a:latin typeface="Barlow Condensed"/>
                <a:ea typeface="Barlow Condensed"/>
                <a:cs typeface="Barlow Condensed"/>
                <a:sym typeface="Barlow Condensed"/>
              </a:rPr>
              <a:t>03</a:t>
            </a:r>
          </a:p>
        </p:txBody>
      </p:sp>
      <p:sp>
        <p:nvSpPr>
          <p:cNvPr id="35" name="TextBox 35"/>
          <p:cNvSpPr txBox="1"/>
          <p:nvPr/>
        </p:nvSpPr>
        <p:spPr>
          <a:xfrm>
            <a:off x="1171824" y="6533710"/>
            <a:ext cx="1075181" cy="788036"/>
          </a:xfrm>
          <a:prstGeom prst="rect">
            <a:avLst/>
          </a:prstGeom>
        </p:spPr>
        <p:txBody>
          <a:bodyPr lIns="0" tIns="0" rIns="0" bIns="0" rtlCol="0" anchor="t">
            <a:spAutoFit/>
          </a:bodyPr>
          <a:lstStyle/>
          <a:p>
            <a:pPr algn="ctr">
              <a:lnSpc>
                <a:spcPts val="6439"/>
              </a:lnSpc>
              <a:spcBef>
                <a:spcPct val="0"/>
              </a:spcBef>
            </a:pPr>
            <a:r>
              <a:rPr lang="en-US" sz="4599">
                <a:solidFill>
                  <a:srgbClr val="184683"/>
                </a:solidFill>
                <a:latin typeface="Barlow Condensed"/>
                <a:ea typeface="Barlow Condensed"/>
                <a:cs typeface="Barlow Condensed"/>
                <a:sym typeface="Barlow Condensed"/>
              </a:rPr>
              <a:t>04</a:t>
            </a:r>
          </a:p>
        </p:txBody>
      </p:sp>
      <p:sp>
        <p:nvSpPr>
          <p:cNvPr id="36" name="TextBox 36"/>
          <p:cNvSpPr txBox="1"/>
          <p:nvPr/>
        </p:nvSpPr>
        <p:spPr>
          <a:xfrm>
            <a:off x="6696324" y="6533710"/>
            <a:ext cx="1075181" cy="788036"/>
          </a:xfrm>
          <a:prstGeom prst="rect">
            <a:avLst/>
          </a:prstGeom>
        </p:spPr>
        <p:txBody>
          <a:bodyPr lIns="0" tIns="0" rIns="0" bIns="0" rtlCol="0" anchor="t">
            <a:spAutoFit/>
          </a:bodyPr>
          <a:lstStyle/>
          <a:p>
            <a:pPr algn="ctr">
              <a:lnSpc>
                <a:spcPts val="6439"/>
              </a:lnSpc>
              <a:spcBef>
                <a:spcPct val="0"/>
              </a:spcBef>
            </a:pPr>
            <a:r>
              <a:rPr lang="en-US" sz="4599">
                <a:solidFill>
                  <a:srgbClr val="184683"/>
                </a:solidFill>
                <a:latin typeface="Barlow Condensed"/>
                <a:ea typeface="Barlow Condensed"/>
                <a:cs typeface="Barlow Condensed"/>
                <a:sym typeface="Barlow Condensed"/>
              </a:rPr>
              <a:t>05</a:t>
            </a:r>
          </a:p>
        </p:txBody>
      </p:sp>
      <p:sp>
        <p:nvSpPr>
          <p:cNvPr id="37" name="TextBox 37"/>
          <p:cNvSpPr txBox="1"/>
          <p:nvPr/>
        </p:nvSpPr>
        <p:spPr>
          <a:xfrm>
            <a:off x="12221719" y="6533710"/>
            <a:ext cx="1075181" cy="788036"/>
          </a:xfrm>
          <a:prstGeom prst="rect">
            <a:avLst/>
          </a:prstGeom>
        </p:spPr>
        <p:txBody>
          <a:bodyPr lIns="0" tIns="0" rIns="0" bIns="0" rtlCol="0" anchor="t">
            <a:spAutoFit/>
          </a:bodyPr>
          <a:lstStyle/>
          <a:p>
            <a:pPr algn="ctr">
              <a:lnSpc>
                <a:spcPts val="6439"/>
              </a:lnSpc>
              <a:spcBef>
                <a:spcPct val="0"/>
              </a:spcBef>
            </a:pPr>
            <a:r>
              <a:rPr lang="en-US" sz="4599">
                <a:solidFill>
                  <a:srgbClr val="184683"/>
                </a:solidFill>
                <a:latin typeface="Barlow Condensed"/>
                <a:ea typeface="Barlow Condensed"/>
                <a:cs typeface="Barlow Condensed"/>
                <a:sym typeface="Barlow Condensed"/>
              </a:rPr>
              <a:t>06</a:t>
            </a:r>
          </a:p>
        </p:txBody>
      </p:sp>
      <p:sp>
        <p:nvSpPr>
          <p:cNvPr id="41" name="TextBox 41"/>
          <p:cNvSpPr txBox="1"/>
          <p:nvPr/>
        </p:nvSpPr>
        <p:spPr>
          <a:xfrm>
            <a:off x="2247005" y="885825"/>
            <a:ext cx="15270144" cy="1144993"/>
          </a:xfrm>
          <a:prstGeom prst="rect">
            <a:avLst/>
          </a:prstGeom>
        </p:spPr>
        <p:txBody>
          <a:bodyPr lIns="0" tIns="0" rIns="0" bIns="0" rtlCol="0" anchor="t">
            <a:spAutoFit/>
          </a:bodyPr>
          <a:lstStyle/>
          <a:p>
            <a:pPr algn="l">
              <a:lnSpc>
                <a:spcPts val="10000"/>
              </a:lnSpc>
              <a:spcBef>
                <a:spcPct val="0"/>
              </a:spcBef>
            </a:pPr>
            <a:r>
              <a:rPr lang="en-US" sz="7143">
                <a:solidFill>
                  <a:srgbClr val="184683"/>
                </a:solidFill>
                <a:latin typeface="Barlow Condensed SemiBold" panose="00000706000000000000" pitchFamily="2" charset="0"/>
                <a:ea typeface="Barlow Condensed"/>
                <a:cs typeface="Barlow Condensed"/>
                <a:sym typeface="Barlow Condensed"/>
              </a:rPr>
              <a:t>CHALLENGES</a:t>
            </a:r>
          </a:p>
        </p:txBody>
      </p:sp>
      <p:grpSp>
        <p:nvGrpSpPr>
          <p:cNvPr id="50" name="Group 49">
            <a:extLst>
              <a:ext uri="{FF2B5EF4-FFF2-40B4-BE49-F238E27FC236}">
                <a16:creationId xmlns:a16="http://schemas.microsoft.com/office/drawing/2014/main" id="{FAABCDB5-9A3B-D125-1D9B-DE90C68011B3}"/>
              </a:ext>
            </a:extLst>
          </p:cNvPr>
          <p:cNvGrpSpPr/>
          <p:nvPr/>
        </p:nvGrpSpPr>
        <p:grpSpPr>
          <a:xfrm>
            <a:off x="7743666" y="2667000"/>
            <a:ext cx="3895884" cy="3604764"/>
            <a:chOff x="7743666" y="2667000"/>
            <a:chExt cx="3895884" cy="3604764"/>
          </a:xfrm>
        </p:grpSpPr>
        <p:sp>
          <p:nvSpPr>
            <p:cNvPr id="29" name="Freeform 29"/>
            <p:cNvSpPr/>
            <p:nvPr/>
          </p:nvSpPr>
          <p:spPr>
            <a:xfrm flipH="1" flipV="1">
              <a:off x="7743666" y="2667000"/>
              <a:ext cx="3895884" cy="3086100"/>
            </a:xfrm>
            <a:custGeom>
              <a:avLst/>
              <a:gdLst/>
              <a:ahLst/>
              <a:cxnLst/>
              <a:rect l="l" t="t" r="r" b="b"/>
              <a:pathLst>
                <a:path w="3895884" h="3086100">
                  <a:moveTo>
                    <a:pt x="3895884" y="3086100"/>
                  </a:moveTo>
                  <a:lnTo>
                    <a:pt x="0" y="3086100"/>
                  </a:lnTo>
                  <a:lnTo>
                    <a:pt x="0" y="0"/>
                  </a:lnTo>
                  <a:lnTo>
                    <a:pt x="3895884" y="0"/>
                  </a:lnTo>
                  <a:lnTo>
                    <a:pt x="3895884" y="3086100"/>
                  </a:lnTo>
                  <a:close/>
                </a:path>
              </a:pathLst>
            </a:custGeom>
            <a:blipFill>
              <a:blip r:embed="rId6"/>
              <a:stretch>
                <a:fillRect l="-23889" t="-187279" r="-162121" b="-73779"/>
              </a:stretch>
            </a:blipFill>
          </p:spPr>
          <p:txBody>
            <a:bodyPr/>
            <a:lstStyle/>
            <a:p>
              <a:endParaRPr lang="en-AU"/>
            </a:p>
          </p:txBody>
        </p:sp>
        <p:sp>
          <p:nvSpPr>
            <p:cNvPr id="32" name="TextBox 32"/>
            <p:cNvSpPr txBox="1"/>
            <p:nvPr/>
          </p:nvSpPr>
          <p:spPr>
            <a:xfrm>
              <a:off x="8138621" y="3142810"/>
              <a:ext cx="3001562" cy="2184214"/>
            </a:xfrm>
            <a:prstGeom prst="rect">
              <a:avLst/>
            </a:prstGeom>
          </p:spPr>
          <p:txBody>
            <a:bodyPr lIns="0" tIns="0" rIns="0" bIns="0" rtlCol="0" anchor="t">
              <a:spAutoFit/>
            </a:bodyPr>
            <a:lstStyle/>
            <a:p>
              <a:pPr algn="l">
                <a:lnSpc>
                  <a:spcPts val="3499"/>
                </a:lnSpc>
              </a:pPr>
              <a:r>
                <a:rPr lang="en-US" sz="2499" b="1">
                  <a:solidFill>
                    <a:srgbClr val="FFFFFF"/>
                  </a:solidFill>
                  <a:latin typeface="Arial Bold"/>
                  <a:ea typeface="Arial Bold"/>
                  <a:cs typeface="Arial Bold"/>
                  <a:sym typeface="Arial Bold"/>
                </a:rPr>
                <a:t>ELICOS requires TESOL-qualified staff</a:t>
              </a:r>
              <a:r>
                <a:rPr lang="en-US" sz="2499">
                  <a:solidFill>
                    <a:srgbClr val="FFFFFF"/>
                  </a:solidFill>
                  <a:latin typeface="Arial"/>
                  <a:ea typeface="Arial"/>
                  <a:cs typeface="Arial"/>
                  <a:sym typeface="Arial"/>
                </a:rPr>
                <a:t>, curriculum development, and compliance capacity.</a:t>
              </a:r>
            </a:p>
          </p:txBody>
        </p:sp>
        <p:sp>
          <p:nvSpPr>
            <p:cNvPr id="44" name="Freeform 27">
              <a:extLst>
                <a:ext uri="{FF2B5EF4-FFF2-40B4-BE49-F238E27FC236}">
                  <a16:creationId xmlns:a16="http://schemas.microsoft.com/office/drawing/2014/main" id="{AF6B4458-7989-A56B-E9A8-F9206898A6FA}"/>
                </a:ext>
              </a:extLst>
            </p:cNvPr>
            <p:cNvSpPr/>
            <p:nvPr/>
          </p:nvSpPr>
          <p:spPr>
            <a:xfrm>
              <a:off x="8067431" y="5753100"/>
              <a:ext cx="3191779" cy="518664"/>
            </a:xfrm>
            <a:custGeom>
              <a:avLst/>
              <a:gdLst/>
              <a:ahLst/>
              <a:cxnLst/>
              <a:rect l="l" t="t" r="r" b="b"/>
              <a:pathLst>
                <a:path w="3191779" h="518664">
                  <a:moveTo>
                    <a:pt x="0" y="0"/>
                  </a:moveTo>
                  <a:lnTo>
                    <a:pt x="3191780" y="0"/>
                  </a:lnTo>
                  <a:lnTo>
                    <a:pt x="3191780" y="518664"/>
                  </a:lnTo>
                  <a:lnTo>
                    <a:pt x="0" y="518664"/>
                  </a:lnTo>
                  <a:lnTo>
                    <a:pt x="0" y="0"/>
                  </a:lnTo>
                  <a:close/>
                </a:path>
              </a:pathLst>
            </a:custGeom>
            <a:blipFill>
              <a:blip r:embed="rId5"/>
              <a:stretch>
                <a:fillRect/>
              </a:stretch>
            </a:blipFill>
          </p:spPr>
          <p:txBody>
            <a:bodyPr/>
            <a:lstStyle/>
            <a:p>
              <a:endParaRPr lang="en-AU"/>
            </a:p>
          </p:txBody>
        </p:sp>
      </p:grpSp>
      <p:grpSp>
        <p:nvGrpSpPr>
          <p:cNvPr id="51" name="Group 50">
            <a:extLst>
              <a:ext uri="{FF2B5EF4-FFF2-40B4-BE49-F238E27FC236}">
                <a16:creationId xmlns:a16="http://schemas.microsoft.com/office/drawing/2014/main" id="{9E4A2AC1-9429-C444-3AA0-9B80B7ECFCF8}"/>
              </a:ext>
            </a:extLst>
          </p:cNvPr>
          <p:cNvGrpSpPr/>
          <p:nvPr/>
        </p:nvGrpSpPr>
        <p:grpSpPr>
          <a:xfrm>
            <a:off x="13296900" y="2667000"/>
            <a:ext cx="3895884" cy="3591555"/>
            <a:chOff x="13296900" y="2667000"/>
            <a:chExt cx="3895884" cy="3591555"/>
          </a:xfrm>
        </p:grpSpPr>
        <p:sp>
          <p:nvSpPr>
            <p:cNvPr id="30" name="Freeform 30"/>
            <p:cNvSpPr/>
            <p:nvPr/>
          </p:nvSpPr>
          <p:spPr>
            <a:xfrm flipH="1" flipV="1">
              <a:off x="13296900" y="2667000"/>
              <a:ext cx="3895884" cy="3086100"/>
            </a:xfrm>
            <a:custGeom>
              <a:avLst/>
              <a:gdLst/>
              <a:ahLst/>
              <a:cxnLst/>
              <a:rect l="l" t="t" r="r" b="b"/>
              <a:pathLst>
                <a:path w="3895884" h="3086100">
                  <a:moveTo>
                    <a:pt x="3895884" y="3086100"/>
                  </a:moveTo>
                  <a:lnTo>
                    <a:pt x="0" y="3086100"/>
                  </a:lnTo>
                  <a:lnTo>
                    <a:pt x="0" y="0"/>
                  </a:lnTo>
                  <a:lnTo>
                    <a:pt x="3895884" y="0"/>
                  </a:lnTo>
                  <a:lnTo>
                    <a:pt x="3895884" y="3086100"/>
                  </a:lnTo>
                  <a:close/>
                </a:path>
              </a:pathLst>
            </a:custGeom>
            <a:blipFill>
              <a:blip r:embed="rId6"/>
              <a:stretch>
                <a:fillRect t="-83416" r="-186010" b="-177642"/>
              </a:stretch>
            </a:blipFill>
          </p:spPr>
          <p:txBody>
            <a:bodyPr/>
            <a:lstStyle/>
            <a:p>
              <a:endParaRPr lang="en-AU"/>
            </a:p>
          </p:txBody>
        </p:sp>
        <p:sp>
          <p:nvSpPr>
            <p:cNvPr id="34" name="TextBox 34"/>
            <p:cNvSpPr txBox="1"/>
            <p:nvPr/>
          </p:nvSpPr>
          <p:spPr>
            <a:xfrm>
              <a:off x="13668375" y="3142810"/>
              <a:ext cx="3500929" cy="1746101"/>
            </a:xfrm>
            <a:prstGeom prst="rect">
              <a:avLst/>
            </a:prstGeom>
          </p:spPr>
          <p:txBody>
            <a:bodyPr lIns="0" tIns="0" rIns="0" bIns="0" rtlCol="0" anchor="t">
              <a:spAutoFit/>
            </a:bodyPr>
            <a:lstStyle/>
            <a:p>
              <a:pPr algn="l">
                <a:lnSpc>
                  <a:spcPts val="3499"/>
                </a:lnSpc>
              </a:pPr>
              <a:r>
                <a:rPr lang="en-US" sz="2499">
                  <a:solidFill>
                    <a:srgbClr val="FFFFFF"/>
                  </a:solidFill>
                  <a:latin typeface="Arial"/>
                  <a:ea typeface="Arial"/>
                  <a:cs typeface="Arial"/>
                  <a:sym typeface="Arial"/>
                </a:rPr>
                <a:t>International students are</a:t>
              </a:r>
              <a:r>
                <a:rPr lang="en-US" sz="2499" b="1">
                  <a:solidFill>
                    <a:srgbClr val="FFFFFF"/>
                  </a:solidFill>
                  <a:latin typeface="Arial Bold"/>
                  <a:ea typeface="Arial Bold"/>
                  <a:cs typeface="Arial Bold"/>
                  <a:sym typeface="Arial Bold"/>
                </a:rPr>
                <a:t> younger, requiring intensive welfare</a:t>
              </a:r>
              <a:r>
                <a:rPr lang="en-US" sz="2499">
                  <a:solidFill>
                    <a:srgbClr val="FFFFFF"/>
                  </a:solidFill>
                  <a:latin typeface="Arial"/>
                  <a:ea typeface="Arial"/>
                  <a:cs typeface="Arial"/>
                  <a:sym typeface="Arial"/>
                </a:rPr>
                <a:t> and homestay oversight.</a:t>
              </a:r>
            </a:p>
          </p:txBody>
        </p:sp>
        <p:sp>
          <p:nvSpPr>
            <p:cNvPr id="45" name="Freeform 27">
              <a:extLst>
                <a:ext uri="{FF2B5EF4-FFF2-40B4-BE49-F238E27FC236}">
                  <a16:creationId xmlns:a16="http://schemas.microsoft.com/office/drawing/2014/main" id="{B17BAFA8-43EA-DAF7-DC75-F8A9C9A5FD03}"/>
                </a:ext>
              </a:extLst>
            </p:cNvPr>
            <p:cNvSpPr/>
            <p:nvPr/>
          </p:nvSpPr>
          <p:spPr>
            <a:xfrm>
              <a:off x="13722265" y="5739891"/>
              <a:ext cx="3191779" cy="518664"/>
            </a:xfrm>
            <a:custGeom>
              <a:avLst/>
              <a:gdLst/>
              <a:ahLst/>
              <a:cxnLst/>
              <a:rect l="l" t="t" r="r" b="b"/>
              <a:pathLst>
                <a:path w="3191779" h="518664">
                  <a:moveTo>
                    <a:pt x="0" y="0"/>
                  </a:moveTo>
                  <a:lnTo>
                    <a:pt x="3191780" y="0"/>
                  </a:lnTo>
                  <a:lnTo>
                    <a:pt x="3191780" y="518664"/>
                  </a:lnTo>
                  <a:lnTo>
                    <a:pt x="0" y="518664"/>
                  </a:lnTo>
                  <a:lnTo>
                    <a:pt x="0" y="0"/>
                  </a:lnTo>
                  <a:close/>
                </a:path>
              </a:pathLst>
            </a:custGeom>
            <a:blipFill>
              <a:blip r:embed="rId5"/>
              <a:stretch>
                <a:fillRect/>
              </a:stretch>
            </a:blipFill>
          </p:spPr>
          <p:txBody>
            <a:bodyPr/>
            <a:lstStyle/>
            <a:p>
              <a:endParaRPr lang="en-AU"/>
            </a:p>
          </p:txBody>
        </p:sp>
      </p:grpSp>
      <p:grpSp>
        <p:nvGrpSpPr>
          <p:cNvPr id="52" name="Group 51">
            <a:extLst>
              <a:ext uri="{FF2B5EF4-FFF2-40B4-BE49-F238E27FC236}">
                <a16:creationId xmlns:a16="http://schemas.microsoft.com/office/drawing/2014/main" id="{2F215D50-2375-58C6-B754-46A153E72DEB}"/>
              </a:ext>
            </a:extLst>
          </p:cNvPr>
          <p:cNvGrpSpPr/>
          <p:nvPr/>
        </p:nvGrpSpPr>
        <p:grpSpPr>
          <a:xfrm>
            <a:off x="2218718" y="6096000"/>
            <a:ext cx="3895884" cy="3604764"/>
            <a:chOff x="2218718" y="6096000"/>
            <a:chExt cx="3895884" cy="3604764"/>
          </a:xfrm>
        </p:grpSpPr>
        <p:sp>
          <p:nvSpPr>
            <p:cNvPr id="13" name="Freeform 13"/>
            <p:cNvSpPr/>
            <p:nvPr/>
          </p:nvSpPr>
          <p:spPr>
            <a:xfrm flipH="1" flipV="1">
              <a:off x="2218718" y="6096000"/>
              <a:ext cx="3895884" cy="3086100"/>
            </a:xfrm>
            <a:custGeom>
              <a:avLst/>
              <a:gdLst/>
              <a:ahLst/>
              <a:cxnLst/>
              <a:rect l="l" t="t" r="r" b="b"/>
              <a:pathLst>
                <a:path w="3895884" h="3086100">
                  <a:moveTo>
                    <a:pt x="3895884" y="3086100"/>
                  </a:moveTo>
                  <a:lnTo>
                    <a:pt x="0" y="3086100"/>
                  </a:lnTo>
                  <a:lnTo>
                    <a:pt x="0" y="0"/>
                  </a:lnTo>
                  <a:lnTo>
                    <a:pt x="3895884" y="0"/>
                  </a:lnTo>
                  <a:lnTo>
                    <a:pt x="3895884" y="3086100"/>
                  </a:lnTo>
                  <a:close/>
                </a:path>
              </a:pathLst>
            </a:custGeom>
            <a:blipFill>
              <a:blip r:embed="rId6"/>
              <a:stretch>
                <a:fillRect l="-23529" t="-192268" r="-162480" b="-68790"/>
              </a:stretch>
            </a:blipFill>
          </p:spPr>
          <p:txBody>
            <a:bodyPr/>
            <a:lstStyle/>
            <a:p>
              <a:endParaRPr lang="en-AU"/>
            </a:p>
          </p:txBody>
        </p:sp>
        <p:sp>
          <p:nvSpPr>
            <p:cNvPr id="38" name="TextBox 38"/>
            <p:cNvSpPr txBox="1"/>
            <p:nvPr/>
          </p:nvSpPr>
          <p:spPr>
            <a:xfrm>
              <a:off x="2615526" y="6571810"/>
              <a:ext cx="3102267" cy="2184214"/>
            </a:xfrm>
            <a:prstGeom prst="rect">
              <a:avLst/>
            </a:prstGeom>
          </p:spPr>
          <p:txBody>
            <a:bodyPr lIns="0" tIns="0" rIns="0" bIns="0" rtlCol="0" anchor="t">
              <a:spAutoFit/>
            </a:bodyPr>
            <a:lstStyle/>
            <a:p>
              <a:pPr algn="l">
                <a:lnSpc>
                  <a:spcPts val="3499"/>
                </a:lnSpc>
              </a:pPr>
              <a:r>
                <a:rPr lang="en-US" sz="2499" b="1">
                  <a:solidFill>
                    <a:srgbClr val="FFFFFF"/>
                  </a:solidFill>
                  <a:latin typeface="Arial Bold"/>
                  <a:ea typeface="Arial Bold"/>
                  <a:cs typeface="Arial Bold"/>
                  <a:sym typeface="Arial Bold"/>
                </a:rPr>
                <a:t>Homestay monitoring is resource-intensive</a:t>
              </a:r>
              <a:r>
                <a:rPr lang="en-US" sz="2499">
                  <a:solidFill>
                    <a:srgbClr val="FFFFFF"/>
                  </a:solidFill>
                  <a:latin typeface="Arial"/>
                  <a:ea typeface="Arial"/>
                  <a:cs typeface="Arial"/>
                  <a:sym typeface="Arial"/>
                </a:rPr>
                <a:t> and a major compliance risk.</a:t>
              </a:r>
            </a:p>
          </p:txBody>
        </p:sp>
        <p:sp>
          <p:nvSpPr>
            <p:cNvPr id="46" name="Freeform 27">
              <a:extLst>
                <a:ext uri="{FF2B5EF4-FFF2-40B4-BE49-F238E27FC236}">
                  <a16:creationId xmlns:a16="http://schemas.microsoft.com/office/drawing/2014/main" id="{691F54C7-D100-170A-CF7A-731240ACB0D0}"/>
                </a:ext>
              </a:extLst>
            </p:cNvPr>
            <p:cNvSpPr/>
            <p:nvPr/>
          </p:nvSpPr>
          <p:spPr>
            <a:xfrm>
              <a:off x="2580007" y="9182100"/>
              <a:ext cx="3191779" cy="518664"/>
            </a:xfrm>
            <a:custGeom>
              <a:avLst/>
              <a:gdLst/>
              <a:ahLst/>
              <a:cxnLst/>
              <a:rect l="l" t="t" r="r" b="b"/>
              <a:pathLst>
                <a:path w="3191779" h="518664">
                  <a:moveTo>
                    <a:pt x="0" y="0"/>
                  </a:moveTo>
                  <a:lnTo>
                    <a:pt x="3191780" y="0"/>
                  </a:lnTo>
                  <a:lnTo>
                    <a:pt x="3191780" y="518664"/>
                  </a:lnTo>
                  <a:lnTo>
                    <a:pt x="0" y="518664"/>
                  </a:lnTo>
                  <a:lnTo>
                    <a:pt x="0" y="0"/>
                  </a:lnTo>
                  <a:close/>
                </a:path>
              </a:pathLst>
            </a:custGeom>
            <a:blipFill>
              <a:blip r:embed="rId5"/>
              <a:stretch>
                <a:fillRect/>
              </a:stretch>
            </a:blipFill>
          </p:spPr>
          <p:txBody>
            <a:bodyPr/>
            <a:lstStyle/>
            <a:p>
              <a:endParaRPr lang="en-AU"/>
            </a:p>
          </p:txBody>
        </p:sp>
      </p:grpSp>
      <p:grpSp>
        <p:nvGrpSpPr>
          <p:cNvPr id="53" name="Group 52">
            <a:extLst>
              <a:ext uri="{FF2B5EF4-FFF2-40B4-BE49-F238E27FC236}">
                <a16:creationId xmlns:a16="http://schemas.microsoft.com/office/drawing/2014/main" id="{BA6B4D24-6B33-C8DE-5897-A2E68D4C4DF4}"/>
              </a:ext>
            </a:extLst>
          </p:cNvPr>
          <p:cNvGrpSpPr/>
          <p:nvPr/>
        </p:nvGrpSpPr>
        <p:grpSpPr>
          <a:xfrm>
            <a:off x="7715379" y="6096000"/>
            <a:ext cx="3895884" cy="3604764"/>
            <a:chOff x="7715379" y="6096000"/>
            <a:chExt cx="3895884" cy="3604764"/>
          </a:xfrm>
        </p:grpSpPr>
        <p:sp>
          <p:nvSpPr>
            <p:cNvPr id="14" name="Freeform 14"/>
            <p:cNvSpPr/>
            <p:nvPr/>
          </p:nvSpPr>
          <p:spPr>
            <a:xfrm flipH="1" flipV="1">
              <a:off x="7715379" y="6096000"/>
              <a:ext cx="3895884" cy="3086100"/>
            </a:xfrm>
            <a:custGeom>
              <a:avLst/>
              <a:gdLst/>
              <a:ahLst/>
              <a:cxnLst/>
              <a:rect l="l" t="t" r="r" b="b"/>
              <a:pathLst>
                <a:path w="3895884" h="3086100">
                  <a:moveTo>
                    <a:pt x="3895884" y="3086100"/>
                  </a:moveTo>
                  <a:lnTo>
                    <a:pt x="0" y="3086100"/>
                  </a:lnTo>
                  <a:lnTo>
                    <a:pt x="0" y="0"/>
                  </a:lnTo>
                  <a:lnTo>
                    <a:pt x="3895884" y="0"/>
                  </a:lnTo>
                  <a:lnTo>
                    <a:pt x="3895884" y="3086100"/>
                  </a:lnTo>
                  <a:close/>
                </a:path>
              </a:pathLst>
            </a:custGeom>
            <a:blipFill>
              <a:blip r:embed="rId6"/>
              <a:stretch>
                <a:fillRect t="-149181" r="-186010" b="-111877"/>
              </a:stretch>
            </a:blipFill>
          </p:spPr>
          <p:txBody>
            <a:bodyPr/>
            <a:lstStyle/>
            <a:p>
              <a:endParaRPr lang="en-AU"/>
            </a:p>
          </p:txBody>
        </p:sp>
        <p:sp>
          <p:nvSpPr>
            <p:cNvPr id="39" name="TextBox 39"/>
            <p:cNvSpPr txBox="1"/>
            <p:nvPr/>
          </p:nvSpPr>
          <p:spPr>
            <a:xfrm>
              <a:off x="8138621" y="6571810"/>
              <a:ext cx="3001562" cy="1746101"/>
            </a:xfrm>
            <a:prstGeom prst="rect">
              <a:avLst/>
            </a:prstGeom>
          </p:spPr>
          <p:txBody>
            <a:bodyPr lIns="0" tIns="0" rIns="0" bIns="0" rtlCol="0" anchor="t">
              <a:spAutoFit/>
            </a:bodyPr>
            <a:lstStyle/>
            <a:p>
              <a:pPr algn="l">
                <a:lnSpc>
                  <a:spcPts val="3499"/>
                </a:lnSpc>
              </a:pPr>
              <a:r>
                <a:rPr lang="en-US" sz="2499" b="1">
                  <a:solidFill>
                    <a:srgbClr val="FFFFFF"/>
                  </a:solidFill>
                  <a:latin typeface="Arial Bold"/>
                  <a:ea typeface="Arial Bold"/>
                  <a:cs typeface="Arial Bold"/>
                  <a:sym typeface="Arial Bold"/>
                </a:rPr>
                <a:t>ELICOS students are often newly arrived</a:t>
              </a:r>
              <a:r>
                <a:rPr lang="en-US" sz="2499">
                  <a:solidFill>
                    <a:srgbClr val="FFFFFF"/>
                  </a:solidFill>
                  <a:latin typeface="Arial"/>
                  <a:ea typeface="Arial"/>
                  <a:cs typeface="Arial"/>
                  <a:sym typeface="Arial"/>
                </a:rPr>
                <a:t> and need additional support.</a:t>
              </a:r>
            </a:p>
          </p:txBody>
        </p:sp>
        <p:sp>
          <p:nvSpPr>
            <p:cNvPr id="47" name="Freeform 27">
              <a:extLst>
                <a:ext uri="{FF2B5EF4-FFF2-40B4-BE49-F238E27FC236}">
                  <a16:creationId xmlns:a16="http://schemas.microsoft.com/office/drawing/2014/main" id="{5FBC214B-DB5D-8893-327F-9C06B6E85988}"/>
                </a:ext>
              </a:extLst>
            </p:cNvPr>
            <p:cNvSpPr/>
            <p:nvPr/>
          </p:nvSpPr>
          <p:spPr>
            <a:xfrm>
              <a:off x="8095718" y="9182100"/>
              <a:ext cx="3191779" cy="518664"/>
            </a:xfrm>
            <a:custGeom>
              <a:avLst/>
              <a:gdLst/>
              <a:ahLst/>
              <a:cxnLst/>
              <a:rect l="l" t="t" r="r" b="b"/>
              <a:pathLst>
                <a:path w="3191779" h="518664">
                  <a:moveTo>
                    <a:pt x="0" y="0"/>
                  </a:moveTo>
                  <a:lnTo>
                    <a:pt x="3191780" y="0"/>
                  </a:lnTo>
                  <a:lnTo>
                    <a:pt x="3191780" y="518664"/>
                  </a:lnTo>
                  <a:lnTo>
                    <a:pt x="0" y="518664"/>
                  </a:lnTo>
                  <a:lnTo>
                    <a:pt x="0" y="0"/>
                  </a:lnTo>
                  <a:close/>
                </a:path>
              </a:pathLst>
            </a:custGeom>
            <a:blipFill>
              <a:blip r:embed="rId5"/>
              <a:stretch>
                <a:fillRect/>
              </a:stretch>
            </a:blipFill>
          </p:spPr>
          <p:txBody>
            <a:bodyPr/>
            <a:lstStyle/>
            <a:p>
              <a:endParaRPr lang="en-AU"/>
            </a:p>
          </p:txBody>
        </p:sp>
      </p:grpSp>
      <p:grpSp>
        <p:nvGrpSpPr>
          <p:cNvPr id="49" name="Group 48">
            <a:extLst>
              <a:ext uri="{FF2B5EF4-FFF2-40B4-BE49-F238E27FC236}">
                <a16:creationId xmlns:a16="http://schemas.microsoft.com/office/drawing/2014/main" id="{D2F33C03-6E53-D6A3-2240-C6E8A75DBF5A}"/>
              </a:ext>
            </a:extLst>
          </p:cNvPr>
          <p:cNvGrpSpPr/>
          <p:nvPr/>
        </p:nvGrpSpPr>
        <p:grpSpPr>
          <a:xfrm>
            <a:off x="13268613" y="6096000"/>
            <a:ext cx="3895884" cy="3597396"/>
            <a:chOff x="13268613" y="6096000"/>
            <a:chExt cx="3895884" cy="3597396"/>
          </a:xfrm>
        </p:grpSpPr>
        <p:sp>
          <p:nvSpPr>
            <p:cNvPr id="15" name="Freeform 15"/>
            <p:cNvSpPr/>
            <p:nvPr/>
          </p:nvSpPr>
          <p:spPr>
            <a:xfrm flipH="1" flipV="1">
              <a:off x="13268613" y="6096000"/>
              <a:ext cx="3895884" cy="3086100"/>
            </a:xfrm>
            <a:custGeom>
              <a:avLst/>
              <a:gdLst/>
              <a:ahLst/>
              <a:cxnLst/>
              <a:rect l="l" t="t" r="r" b="b"/>
              <a:pathLst>
                <a:path w="3895884" h="3086100">
                  <a:moveTo>
                    <a:pt x="3895885" y="3086100"/>
                  </a:moveTo>
                  <a:lnTo>
                    <a:pt x="0" y="3086100"/>
                  </a:lnTo>
                  <a:lnTo>
                    <a:pt x="0" y="0"/>
                  </a:lnTo>
                  <a:lnTo>
                    <a:pt x="3895885" y="0"/>
                  </a:lnTo>
                  <a:lnTo>
                    <a:pt x="3895885" y="3086100"/>
                  </a:lnTo>
                  <a:close/>
                </a:path>
              </a:pathLst>
            </a:custGeom>
            <a:blipFill>
              <a:blip r:embed="rId6"/>
              <a:stretch>
                <a:fillRect l="-2874" t="-178699" r="-183136" b="-82359"/>
              </a:stretch>
            </a:blipFill>
          </p:spPr>
          <p:txBody>
            <a:bodyPr/>
            <a:lstStyle/>
            <a:p>
              <a:endParaRPr lang="en-AU"/>
            </a:p>
          </p:txBody>
        </p:sp>
        <p:sp>
          <p:nvSpPr>
            <p:cNvPr id="40" name="TextBox 40"/>
            <p:cNvSpPr txBox="1"/>
            <p:nvPr/>
          </p:nvSpPr>
          <p:spPr>
            <a:xfrm>
              <a:off x="13664017" y="6571810"/>
              <a:ext cx="2851752" cy="1307988"/>
            </a:xfrm>
            <a:prstGeom prst="rect">
              <a:avLst/>
            </a:prstGeom>
          </p:spPr>
          <p:txBody>
            <a:bodyPr lIns="0" tIns="0" rIns="0" bIns="0" rtlCol="0" anchor="t">
              <a:spAutoFit/>
            </a:bodyPr>
            <a:lstStyle/>
            <a:p>
              <a:pPr algn="l">
                <a:lnSpc>
                  <a:spcPts val="3499"/>
                </a:lnSpc>
              </a:pPr>
              <a:r>
                <a:rPr lang="en-US" sz="2499">
                  <a:solidFill>
                    <a:srgbClr val="FFFFFF"/>
                  </a:solidFill>
                  <a:latin typeface="Barlow 2"/>
                  <a:ea typeface="Barlow 2"/>
                  <a:cs typeface="Barlow 2"/>
                  <a:sym typeface="Barlow 2"/>
                </a:rPr>
                <a:t>Agent management and reputation risk is significant.</a:t>
              </a:r>
            </a:p>
          </p:txBody>
        </p:sp>
        <p:sp>
          <p:nvSpPr>
            <p:cNvPr id="48" name="Freeform 27">
              <a:extLst>
                <a:ext uri="{FF2B5EF4-FFF2-40B4-BE49-F238E27FC236}">
                  <a16:creationId xmlns:a16="http://schemas.microsoft.com/office/drawing/2014/main" id="{F4465CE8-8329-C062-6737-4A83C726FA53}"/>
                </a:ext>
              </a:extLst>
            </p:cNvPr>
            <p:cNvSpPr/>
            <p:nvPr/>
          </p:nvSpPr>
          <p:spPr>
            <a:xfrm>
              <a:off x="13722265" y="9174732"/>
              <a:ext cx="3191779" cy="518664"/>
            </a:xfrm>
            <a:custGeom>
              <a:avLst/>
              <a:gdLst/>
              <a:ahLst/>
              <a:cxnLst/>
              <a:rect l="l" t="t" r="r" b="b"/>
              <a:pathLst>
                <a:path w="3191779" h="518664">
                  <a:moveTo>
                    <a:pt x="0" y="0"/>
                  </a:moveTo>
                  <a:lnTo>
                    <a:pt x="3191780" y="0"/>
                  </a:lnTo>
                  <a:lnTo>
                    <a:pt x="3191780" y="518664"/>
                  </a:lnTo>
                  <a:lnTo>
                    <a:pt x="0" y="518664"/>
                  </a:lnTo>
                  <a:lnTo>
                    <a:pt x="0" y="0"/>
                  </a:lnTo>
                  <a:close/>
                </a:path>
              </a:pathLst>
            </a:custGeom>
            <a:blipFill>
              <a:blip r:embed="rId5"/>
              <a:stretch>
                <a:fillRect/>
              </a:stretch>
            </a:blipFill>
          </p:spPr>
          <p:txBody>
            <a:bodyPr/>
            <a:lstStyle/>
            <a:p>
              <a:endParaRPr lang="en-AU"/>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stretch>
              <a:fillRect t="-75474" b="-2303"/>
            </a:stretch>
          </a:blipFill>
        </p:spPr>
        <p:txBody>
          <a:bodyPr/>
          <a:lstStyle/>
          <a:p>
            <a:endParaRPr lang="en-AU"/>
          </a:p>
        </p:txBody>
      </p:sp>
      <p:sp>
        <p:nvSpPr>
          <p:cNvPr id="3" name="Freeform 3"/>
          <p:cNvSpPr/>
          <p:nvPr/>
        </p:nvSpPr>
        <p:spPr>
          <a:xfrm>
            <a:off x="0" y="0"/>
            <a:ext cx="18288000" cy="10287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4">
              <a:alphaModFix amt="19999"/>
            </a:blip>
            <a:stretch>
              <a:fillRect b="-33333"/>
            </a:stretch>
          </a:blipFill>
        </p:spPr>
        <p:txBody>
          <a:bodyPr/>
          <a:lstStyle/>
          <a:p>
            <a:endParaRPr lang="en-AU"/>
          </a:p>
        </p:txBody>
      </p:sp>
      <p:grpSp>
        <p:nvGrpSpPr>
          <p:cNvPr id="19" name="Group 18">
            <a:extLst>
              <a:ext uri="{FF2B5EF4-FFF2-40B4-BE49-F238E27FC236}">
                <a16:creationId xmlns:a16="http://schemas.microsoft.com/office/drawing/2014/main" id="{67A62570-841B-AEED-36D6-5B6CFDB3844C}"/>
              </a:ext>
            </a:extLst>
          </p:cNvPr>
          <p:cNvGrpSpPr/>
          <p:nvPr/>
        </p:nvGrpSpPr>
        <p:grpSpPr>
          <a:xfrm>
            <a:off x="1434986" y="2844057"/>
            <a:ext cx="7531714" cy="7143323"/>
            <a:chOff x="1028700" y="2844057"/>
            <a:chExt cx="7531714" cy="7143323"/>
          </a:xfrm>
        </p:grpSpPr>
        <p:grpSp>
          <p:nvGrpSpPr>
            <p:cNvPr id="4" name="Group 4"/>
            <p:cNvGrpSpPr/>
            <p:nvPr/>
          </p:nvGrpSpPr>
          <p:grpSpPr>
            <a:xfrm>
              <a:off x="1028700" y="2844057"/>
              <a:ext cx="7531714" cy="7143323"/>
              <a:chOff x="0" y="0"/>
              <a:chExt cx="10042285" cy="9524431"/>
            </a:xfrm>
          </p:grpSpPr>
          <p:grpSp>
            <p:nvGrpSpPr>
              <p:cNvPr id="5" name="Group 5"/>
              <p:cNvGrpSpPr/>
              <p:nvPr/>
            </p:nvGrpSpPr>
            <p:grpSpPr>
              <a:xfrm>
                <a:off x="0" y="0"/>
                <a:ext cx="10042285" cy="8108227"/>
                <a:chOff x="0" y="0"/>
                <a:chExt cx="2498890" cy="2017625"/>
              </a:xfrm>
            </p:grpSpPr>
            <p:sp>
              <p:nvSpPr>
                <p:cNvPr id="6" name="Freeform 6"/>
                <p:cNvSpPr/>
                <p:nvPr/>
              </p:nvSpPr>
              <p:spPr>
                <a:xfrm>
                  <a:off x="0" y="0"/>
                  <a:ext cx="2498890" cy="2017625"/>
                </a:xfrm>
                <a:custGeom>
                  <a:avLst/>
                  <a:gdLst/>
                  <a:ahLst/>
                  <a:cxnLst/>
                  <a:rect l="l" t="t" r="r" b="b"/>
                  <a:pathLst>
                    <a:path w="2498890" h="2017625">
                      <a:moveTo>
                        <a:pt x="13872" y="0"/>
                      </a:moveTo>
                      <a:lnTo>
                        <a:pt x="2485018" y="0"/>
                      </a:lnTo>
                      <a:cubicBezTo>
                        <a:pt x="2492679" y="0"/>
                        <a:pt x="2498890" y="6210"/>
                        <a:pt x="2498890" y="13872"/>
                      </a:cubicBezTo>
                      <a:lnTo>
                        <a:pt x="2498890" y="2003753"/>
                      </a:lnTo>
                      <a:cubicBezTo>
                        <a:pt x="2498890" y="2007432"/>
                        <a:pt x="2497428" y="2010961"/>
                        <a:pt x="2494827" y="2013562"/>
                      </a:cubicBezTo>
                      <a:cubicBezTo>
                        <a:pt x="2492225" y="2016163"/>
                        <a:pt x="2488697" y="2017625"/>
                        <a:pt x="2485018" y="2017625"/>
                      </a:cubicBezTo>
                      <a:lnTo>
                        <a:pt x="13872" y="2017625"/>
                      </a:lnTo>
                      <a:cubicBezTo>
                        <a:pt x="6210" y="2017625"/>
                        <a:pt x="0" y="2011414"/>
                        <a:pt x="0" y="2003753"/>
                      </a:cubicBezTo>
                      <a:lnTo>
                        <a:pt x="0" y="13872"/>
                      </a:lnTo>
                      <a:cubicBezTo>
                        <a:pt x="0" y="10193"/>
                        <a:pt x="1461" y="6664"/>
                        <a:pt x="4063" y="4063"/>
                      </a:cubicBezTo>
                      <a:cubicBezTo>
                        <a:pt x="6664" y="1461"/>
                        <a:pt x="10193" y="0"/>
                        <a:pt x="13872" y="0"/>
                      </a:cubicBezTo>
                      <a:close/>
                    </a:path>
                  </a:pathLst>
                </a:custGeom>
                <a:ln w="28575" cap="sq">
                  <a:solidFill>
                    <a:srgbClr val="FFFFFF"/>
                  </a:solidFill>
                  <a:prstDash val="solid"/>
                  <a:miter/>
                </a:ln>
              </p:spPr>
              <p:txBody>
                <a:bodyPr/>
                <a:lstStyle/>
                <a:p>
                  <a:endParaRPr lang="en-AU"/>
                </a:p>
              </p:txBody>
            </p:sp>
            <p:sp>
              <p:nvSpPr>
                <p:cNvPr id="7" name="TextBox 7"/>
                <p:cNvSpPr txBox="1"/>
                <p:nvPr/>
              </p:nvSpPr>
              <p:spPr>
                <a:xfrm>
                  <a:off x="0" y="-133350"/>
                  <a:ext cx="2498890" cy="2150975"/>
                </a:xfrm>
                <a:prstGeom prst="rect">
                  <a:avLst/>
                </a:prstGeom>
              </p:spPr>
              <p:txBody>
                <a:bodyPr lIns="50800" tIns="50800" rIns="50800" bIns="50800" rtlCol="0" anchor="ctr"/>
                <a:lstStyle/>
                <a:p>
                  <a:pPr algn="ctr">
                    <a:lnSpc>
                      <a:spcPts val="3616"/>
                    </a:lnSpc>
                  </a:pPr>
                  <a:endParaRPr/>
                </a:p>
              </p:txBody>
            </p:sp>
          </p:grpSp>
          <p:sp>
            <p:nvSpPr>
              <p:cNvPr id="8" name="Freeform 8"/>
              <p:cNvSpPr/>
              <p:nvPr/>
            </p:nvSpPr>
            <p:spPr>
              <a:xfrm>
                <a:off x="410786" y="8108227"/>
                <a:ext cx="9631499" cy="1416204"/>
              </a:xfrm>
              <a:custGeom>
                <a:avLst/>
                <a:gdLst/>
                <a:ahLst/>
                <a:cxnLst/>
                <a:rect l="l" t="t" r="r" b="b"/>
                <a:pathLst>
                  <a:path w="9631499" h="1416204">
                    <a:moveTo>
                      <a:pt x="0" y="0"/>
                    </a:moveTo>
                    <a:lnTo>
                      <a:pt x="9631499" y="0"/>
                    </a:lnTo>
                    <a:lnTo>
                      <a:pt x="9631499" y="1416204"/>
                    </a:lnTo>
                    <a:lnTo>
                      <a:pt x="0" y="1416204"/>
                    </a:lnTo>
                    <a:lnTo>
                      <a:pt x="0" y="0"/>
                    </a:lnTo>
                    <a:close/>
                  </a:path>
                </a:pathLst>
              </a:custGeom>
              <a:blipFill>
                <a:blip r:embed="rId5"/>
                <a:stretch>
                  <a:fillRect t="-5257" b="-5257"/>
                </a:stretch>
              </a:blipFill>
            </p:spPr>
            <p:txBody>
              <a:bodyPr/>
              <a:lstStyle/>
              <a:p>
                <a:endParaRPr lang="en-AU"/>
              </a:p>
            </p:txBody>
          </p:sp>
        </p:grpSp>
        <p:sp>
          <p:nvSpPr>
            <p:cNvPr id="14" name="TextBox 14"/>
            <p:cNvSpPr txBox="1"/>
            <p:nvPr/>
          </p:nvSpPr>
          <p:spPr>
            <a:xfrm>
              <a:off x="1208265" y="4463522"/>
              <a:ext cx="6573344" cy="2213004"/>
            </a:xfrm>
            <a:prstGeom prst="rect">
              <a:avLst/>
            </a:prstGeom>
          </p:spPr>
          <p:txBody>
            <a:bodyPr lIns="0" tIns="0" rIns="0" bIns="0" rtlCol="0" anchor="t">
              <a:spAutoFit/>
            </a:bodyPr>
            <a:lstStyle/>
            <a:p>
              <a:pPr marL="647699" lvl="1" indent="-323850" algn="l">
                <a:lnSpc>
                  <a:spcPts val="4199"/>
                </a:lnSpc>
                <a:buFont typeface="Arial"/>
                <a:buChar char="•"/>
              </a:pPr>
              <a:r>
                <a:rPr lang="en-US" sz="2999">
                  <a:solidFill>
                    <a:srgbClr val="FFFFFF"/>
                  </a:solidFill>
                  <a:latin typeface="Arial"/>
                  <a:ea typeface="Arial"/>
                  <a:cs typeface="Arial"/>
                  <a:sym typeface="Arial"/>
                </a:rPr>
                <a:t>St</a:t>
              </a:r>
              <a:r>
                <a:rPr lang="en-US" sz="2999" u="none" strike="noStrike">
                  <a:solidFill>
                    <a:srgbClr val="FFFFFF"/>
                  </a:solidFill>
                  <a:latin typeface="Arial"/>
                  <a:ea typeface="Arial"/>
                  <a:cs typeface="Arial"/>
                  <a:sym typeface="Arial"/>
                </a:rPr>
                <a:t>rong </a:t>
              </a:r>
              <a:r>
                <a:rPr lang="en-US" sz="2999" b="1" u="none" strike="noStrike">
                  <a:solidFill>
                    <a:srgbClr val="FFFFFF"/>
                  </a:solidFill>
                  <a:latin typeface="Arial Bold"/>
                  <a:ea typeface="Arial Bold"/>
                  <a:cs typeface="Arial Bold"/>
                  <a:sym typeface="Arial Bold"/>
                </a:rPr>
                <a:t>ATAR/IB outcomes </a:t>
              </a:r>
              <a:r>
                <a:rPr lang="en-US" sz="2999" u="none" strike="noStrike">
                  <a:solidFill>
                    <a:srgbClr val="FFFFFF"/>
                  </a:solidFill>
                  <a:latin typeface="Arial"/>
                  <a:ea typeface="Arial"/>
                  <a:cs typeface="Arial"/>
                  <a:sym typeface="Arial"/>
                </a:rPr>
                <a:t>with university counselling</a:t>
              </a:r>
            </a:p>
            <a:p>
              <a:pPr algn="l">
                <a:lnSpc>
                  <a:spcPts val="980"/>
                </a:lnSpc>
              </a:pPr>
              <a:endParaRPr lang="en-US" sz="2999" u="none" strike="noStrike">
                <a:solidFill>
                  <a:srgbClr val="FFFFFF"/>
                </a:solidFill>
                <a:latin typeface="Arial"/>
                <a:ea typeface="Arial"/>
                <a:cs typeface="Arial"/>
                <a:sym typeface="Arial"/>
              </a:endParaRPr>
            </a:p>
            <a:p>
              <a:pPr marL="647699" lvl="1" indent="-323850" algn="l">
                <a:lnSpc>
                  <a:spcPts val="4199"/>
                </a:lnSpc>
                <a:buFont typeface="Arial"/>
                <a:buChar char="•"/>
              </a:pPr>
              <a:r>
                <a:rPr lang="en-US" sz="2999" u="none" strike="noStrike">
                  <a:solidFill>
                    <a:srgbClr val="FFFFFF"/>
                  </a:solidFill>
                  <a:latin typeface="Arial"/>
                  <a:ea typeface="Arial"/>
                  <a:cs typeface="Arial"/>
                  <a:sym typeface="Arial"/>
                </a:rPr>
                <a:t>International students target </a:t>
              </a:r>
              <a:r>
                <a:rPr lang="en-US" sz="2999" b="1" u="none" strike="noStrike">
                  <a:solidFill>
                    <a:srgbClr val="FFFFFF"/>
                  </a:solidFill>
                  <a:latin typeface="Arial Bold"/>
                  <a:ea typeface="Arial Bold"/>
                  <a:cs typeface="Arial Bold"/>
                  <a:sym typeface="Arial Bold"/>
                </a:rPr>
                <a:t>Group of Eight</a:t>
              </a:r>
              <a:r>
                <a:rPr lang="en-US" sz="2999" u="none" strike="noStrike">
                  <a:solidFill>
                    <a:srgbClr val="FFFFFF"/>
                  </a:solidFill>
                  <a:latin typeface="Arial"/>
                  <a:ea typeface="Arial"/>
                  <a:cs typeface="Arial"/>
                  <a:sym typeface="Arial"/>
                </a:rPr>
                <a:t> </a:t>
              </a:r>
              <a:r>
                <a:rPr lang="en-US" sz="2999" b="1" u="none" strike="noStrike">
                  <a:solidFill>
                    <a:srgbClr val="FFFFFF"/>
                  </a:solidFill>
                  <a:latin typeface="Arial Bold"/>
                  <a:ea typeface="Arial Bold"/>
                  <a:cs typeface="Arial Bold"/>
                  <a:sym typeface="Arial Bold"/>
                </a:rPr>
                <a:t>universities</a:t>
              </a:r>
            </a:p>
          </p:txBody>
        </p:sp>
        <p:sp>
          <p:nvSpPr>
            <p:cNvPr id="16" name="TextBox 16"/>
            <p:cNvSpPr txBox="1"/>
            <p:nvPr/>
          </p:nvSpPr>
          <p:spPr>
            <a:xfrm>
              <a:off x="1435938" y="3541632"/>
              <a:ext cx="6717237" cy="612102"/>
            </a:xfrm>
            <a:prstGeom prst="rect">
              <a:avLst/>
            </a:prstGeom>
          </p:spPr>
          <p:txBody>
            <a:bodyPr lIns="0" tIns="0" rIns="0" bIns="0" rtlCol="0" anchor="t">
              <a:spAutoFit/>
            </a:bodyPr>
            <a:lstStyle/>
            <a:p>
              <a:pPr marL="0" lvl="0" indent="0" algn="ctr">
                <a:lnSpc>
                  <a:spcPts val="4599"/>
                </a:lnSpc>
              </a:pPr>
              <a:r>
                <a:rPr lang="en-US" sz="4599">
                  <a:solidFill>
                    <a:srgbClr val="FFFFFF"/>
                  </a:solidFill>
                  <a:latin typeface="Barlow Condensed SemiBold" panose="00000706000000000000" pitchFamily="2" charset="0"/>
                  <a:ea typeface="Barlow Condensed"/>
                  <a:cs typeface="Barlow Condensed"/>
                  <a:sym typeface="Barlow Condensed"/>
                </a:rPr>
                <a:t>University Pathways</a:t>
              </a:r>
            </a:p>
          </p:txBody>
        </p:sp>
      </p:grpSp>
      <p:grpSp>
        <p:nvGrpSpPr>
          <p:cNvPr id="20" name="Group 19">
            <a:extLst>
              <a:ext uri="{FF2B5EF4-FFF2-40B4-BE49-F238E27FC236}">
                <a16:creationId xmlns:a16="http://schemas.microsoft.com/office/drawing/2014/main" id="{64139271-A2E8-CFE3-3C63-D69EE0C8A6A9}"/>
              </a:ext>
            </a:extLst>
          </p:cNvPr>
          <p:cNvGrpSpPr/>
          <p:nvPr/>
        </p:nvGrpSpPr>
        <p:grpSpPr>
          <a:xfrm>
            <a:off x="9373938" y="2844057"/>
            <a:ext cx="7531714" cy="7143323"/>
            <a:chOff x="9727586" y="2844057"/>
            <a:chExt cx="7531714" cy="7143323"/>
          </a:xfrm>
        </p:grpSpPr>
        <p:grpSp>
          <p:nvGrpSpPr>
            <p:cNvPr id="9" name="Group 9"/>
            <p:cNvGrpSpPr/>
            <p:nvPr/>
          </p:nvGrpSpPr>
          <p:grpSpPr>
            <a:xfrm>
              <a:off x="9727586" y="2844057"/>
              <a:ext cx="7531714" cy="7143323"/>
              <a:chOff x="0" y="0"/>
              <a:chExt cx="10042285" cy="9524431"/>
            </a:xfrm>
          </p:grpSpPr>
          <p:grpSp>
            <p:nvGrpSpPr>
              <p:cNvPr id="10" name="Group 10"/>
              <p:cNvGrpSpPr/>
              <p:nvPr/>
            </p:nvGrpSpPr>
            <p:grpSpPr>
              <a:xfrm>
                <a:off x="0" y="0"/>
                <a:ext cx="10042285" cy="8108227"/>
                <a:chOff x="0" y="0"/>
                <a:chExt cx="2498890" cy="2017625"/>
              </a:xfrm>
            </p:grpSpPr>
            <p:sp>
              <p:nvSpPr>
                <p:cNvPr id="11" name="Freeform 11"/>
                <p:cNvSpPr/>
                <p:nvPr/>
              </p:nvSpPr>
              <p:spPr>
                <a:xfrm>
                  <a:off x="0" y="0"/>
                  <a:ext cx="2498890" cy="2017625"/>
                </a:xfrm>
                <a:custGeom>
                  <a:avLst/>
                  <a:gdLst/>
                  <a:ahLst/>
                  <a:cxnLst/>
                  <a:rect l="l" t="t" r="r" b="b"/>
                  <a:pathLst>
                    <a:path w="2498890" h="2017625">
                      <a:moveTo>
                        <a:pt x="13872" y="0"/>
                      </a:moveTo>
                      <a:lnTo>
                        <a:pt x="2485018" y="0"/>
                      </a:lnTo>
                      <a:cubicBezTo>
                        <a:pt x="2492679" y="0"/>
                        <a:pt x="2498890" y="6210"/>
                        <a:pt x="2498890" y="13872"/>
                      </a:cubicBezTo>
                      <a:lnTo>
                        <a:pt x="2498890" y="2003753"/>
                      </a:lnTo>
                      <a:cubicBezTo>
                        <a:pt x="2498890" y="2007432"/>
                        <a:pt x="2497428" y="2010961"/>
                        <a:pt x="2494827" y="2013562"/>
                      </a:cubicBezTo>
                      <a:cubicBezTo>
                        <a:pt x="2492225" y="2016163"/>
                        <a:pt x="2488697" y="2017625"/>
                        <a:pt x="2485018" y="2017625"/>
                      </a:cubicBezTo>
                      <a:lnTo>
                        <a:pt x="13872" y="2017625"/>
                      </a:lnTo>
                      <a:cubicBezTo>
                        <a:pt x="6210" y="2017625"/>
                        <a:pt x="0" y="2011414"/>
                        <a:pt x="0" y="2003753"/>
                      </a:cubicBezTo>
                      <a:lnTo>
                        <a:pt x="0" y="13872"/>
                      </a:lnTo>
                      <a:cubicBezTo>
                        <a:pt x="0" y="10193"/>
                        <a:pt x="1461" y="6664"/>
                        <a:pt x="4063" y="4063"/>
                      </a:cubicBezTo>
                      <a:cubicBezTo>
                        <a:pt x="6664" y="1461"/>
                        <a:pt x="10193" y="0"/>
                        <a:pt x="13872" y="0"/>
                      </a:cubicBezTo>
                      <a:close/>
                    </a:path>
                  </a:pathLst>
                </a:custGeom>
                <a:ln w="28575" cap="sq">
                  <a:solidFill>
                    <a:srgbClr val="FFFFFF"/>
                  </a:solidFill>
                  <a:prstDash val="solid"/>
                  <a:miter/>
                </a:ln>
              </p:spPr>
              <p:txBody>
                <a:bodyPr/>
                <a:lstStyle/>
                <a:p>
                  <a:endParaRPr lang="en-AU"/>
                </a:p>
              </p:txBody>
            </p:sp>
            <p:sp>
              <p:nvSpPr>
                <p:cNvPr id="12" name="TextBox 12"/>
                <p:cNvSpPr txBox="1"/>
                <p:nvPr/>
              </p:nvSpPr>
              <p:spPr>
                <a:xfrm>
                  <a:off x="0" y="-133350"/>
                  <a:ext cx="2498890" cy="2150975"/>
                </a:xfrm>
                <a:prstGeom prst="rect">
                  <a:avLst/>
                </a:prstGeom>
              </p:spPr>
              <p:txBody>
                <a:bodyPr lIns="50800" tIns="50800" rIns="50800" bIns="50800" rtlCol="0" anchor="ctr"/>
                <a:lstStyle/>
                <a:p>
                  <a:pPr algn="ctr">
                    <a:lnSpc>
                      <a:spcPts val="3616"/>
                    </a:lnSpc>
                  </a:pPr>
                  <a:endParaRPr/>
                </a:p>
              </p:txBody>
            </p:sp>
          </p:grpSp>
          <p:sp>
            <p:nvSpPr>
              <p:cNvPr id="13" name="Freeform 13"/>
              <p:cNvSpPr/>
              <p:nvPr/>
            </p:nvSpPr>
            <p:spPr>
              <a:xfrm>
                <a:off x="410786" y="8108227"/>
                <a:ext cx="9631499" cy="1416204"/>
              </a:xfrm>
              <a:custGeom>
                <a:avLst/>
                <a:gdLst/>
                <a:ahLst/>
                <a:cxnLst/>
                <a:rect l="l" t="t" r="r" b="b"/>
                <a:pathLst>
                  <a:path w="9631499" h="1416204">
                    <a:moveTo>
                      <a:pt x="0" y="0"/>
                    </a:moveTo>
                    <a:lnTo>
                      <a:pt x="9631499" y="0"/>
                    </a:lnTo>
                    <a:lnTo>
                      <a:pt x="9631499" y="1416204"/>
                    </a:lnTo>
                    <a:lnTo>
                      <a:pt x="0" y="1416204"/>
                    </a:lnTo>
                    <a:lnTo>
                      <a:pt x="0" y="0"/>
                    </a:lnTo>
                    <a:close/>
                  </a:path>
                </a:pathLst>
              </a:custGeom>
              <a:blipFill>
                <a:blip r:embed="rId5"/>
                <a:stretch>
                  <a:fillRect t="-5257" b="-5257"/>
                </a:stretch>
              </a:blipFill>
            </p:spPr>
            <p:txBody>
              <a:bodyPr/>
              <a:lstStyle/>
              <a:p>
                <a:endParaRPr lang="en-AU"/>
              </a:p>
            </p:txBody>
          </p:sp>
        </p:grpSp>
        <p:sp>
          <p:nvSpPr>
            <p:cNvPr id="15" name="TextBox 15"/>
            <p:cNvSpPr txBox="1"/>
            <p:nvPr/>
          </p:nvSpPr>
          <p:spPr>
            <a:xfrm>
              <a:off x="9907151" y="4453997"/>
              <a:ext cx="6373598" cy="343706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FFFFFF"/>
                  </a:solidFill>
                  <a:latin typeface="Arial"/>
                  <a:ea typeface="Arial"/>
                  <a:cs typeface="Arial"/>
                  <a:sym typeface="Arial"/>
                </a:rPr>
                <a:t>VET pathways via </a:t>
              </a:r>
              <a:r>
                <a:rPr lang="en-US" sz="3000" b="1">
                  <a:solidFill>
                    <a:srgbClr val="FFFFFF"/>
                  </a:solidFill>
                  <a:latin typeface="Arial Bold"/>
                  <a:ea typeface="Arial Bold"/>
                  <a:cs typeface="Arial Bold"/>
                  <a:sym typeface="Arial Bold"/>
                </a:rPr>
                <a:t>TAFEs/RTOs</a:t>
              </a:r>
              <a:r>
                <a:rPr lang="en-US" sz="3000">
                  <a:solidFill>
                    <a:srgbClr val="FFFFFF"/>
                  </a:solidFill>
                  <a:latin typeface="Arial"/>
                  <a:ea typeface="Arial"/>
                  <a:cs typeface="Arial"/>
                  <a:sym typeface="Arial"/>
                </a:rPr>
                <a:t> (</a:t>
              </a:r>
              <a:r>
                <a:rPr lang="en-US" sz="3000" err="1">
                  <a:solidFill>
                    <a:srgbClr val="FFFFFF"/>
                  </a:solidFill>
                  <a:latin typeface="Arial"/>
                  <a:ea typeface="Arial"/>
                  <a:cs typeface="Arial"/>
                  <a:sym typeface="Arial"/>
                </a:rPr>
                <a:t>VETiS</a:t>
              </a:r>
              <a:r>
                <a:rPr lang="en-US" sz="3000">
                  <a:solidFill>
                    <a:srgbClr val="FFFFFF"/>
                  </a:solidFill>
                  <a:latin typeface="Arial"/>
                  <a:ea typeface="Arial"/>
                  <a:cs typeface="Arial"/>
                  <a:sym typeface="Arial"/>
                </a:rPr>
                <a:t>, dual cr</a:t>
              </a:r>
              <a:r>
                <a:rPr lang="en-US" sz="3000" u="none" strike="noStrike">
                  <a:solidFill>
                    <a:srgbClr val="FFFFFF"/>
                  </a:solidFill>
                  <a:latin typeface="Arial"/>
                  <a:ea typeface="Arial"/>
                  <a:cs typeface="Arial"/>
                  <a:sym typeface="Arial"/>
                </a:rPr>
                <a:t>edit, diploma)</a:t>
              </a:r>
            </a:p>
            <a:p>
              <a:pPr algn="l">
                <a:lnSpc>
                  <a:spcPts val="979"/>
                </a:lnSpc>
              </a:pPr>
              <a:endParaRPr lang="en-US" sz="3000" u="none" strike="noStrike">
                <a:solidFill>
                  <a:srgbClr val="FFFFFF"/>
                </a:solidFill>
                <a:latin typeface="Arial"/>
                <a:ea typeface="Arial"/>
                <a:cs typeface="Arial"/>
                <a:sym typeface="Arial"/>
              </a:endParaRPr>
            </a:p>
            <a:p>
              <a:pPr marL="647700" lvl="1" indent="-323850" algn="l">
                <a:lnSpc>
                  <a:spcPts val="4200"/>
                </a:lnSpc>
                <a:buFont typeface="Arial"/>
                <a:buChar char="•"/>
              </a:pPr>
              <a:r>
                <a:rPr lang="en-US" sz="3000" b="1" u="none" strike="noStrike">
                  <a:solidFill>
                    <a:srgbClr val="FFFFFF"/>
                  </a:solidFill>
                  <a:latin typeface="Arial Bold"/>
                  <a:ea typeface="Arial Bold"/>
                  <a:cs typeface="Arial Bold"/>
                  <a:sym typeface="Arial Bold"/>
                </a:rPr>
                <a:t>In-house</a:t>
              </a:r>
              <a:r>
                <a:rPr lang="en-US" sz="3000" u="none" strike="noStrike">
                  <a:solidFill>
                    <a:srgbClr val="FFFFFF"/>
                  </a:solidFill>
                  <a:latin typeface="Arial"/>
                  <a:ea typeface="Arial"/>
                  <a:cs typeface="Arial"/>
                  <a:sym typeface="Arial"/>
                </a:rPr>
                <a:t> </a:t>
              </a:r>
              <a:r>
                <a:rPr lang="en-US" sz="3000" b="1" u="none" strike="noStrike">
                  <a:solidFill>
                    <a:srgbClr val="FFFFFF"/>
                  </a:solidFill>
                  <a:latin typeface="Arial Bold"/>
                  <a:ea typeface="Arial Bold"/>
                  <a:cs typeface="Arial Bold"/>
                  <a:sym typeface="Arial Bold"/>
                </a:rPr>
                <a:t>ELICOS </a:t>
              </a:r>
              <a:r>
                <a:rPr lang="en-US" sz="3000" u="none" strike="noStrike">
                  <a:solidFill>
                    <a:srgbClr val="FFFFFF"/>
                  </a:solidFill>
                  <a:latin typeface="Arial"/>
                  <a:ea typeface="Arial"/>
                  <a:cs typeface="Arial"/>
                  <a:sym typeface="Arial"/>
                </a:rPr>
                <a:t>supports English and transition to VCE/IB</a:t>
              </a:r>
            </a:p>
            <a:p>
              <a:pPr algn="l">
                <a:lnSpc>
                  <a:spcPts val="979"/>
                </a:lnSpc>
              </a:pPr>
              <a:endParaRPr lang="en-US" sz="3000" u="none" strike="noStrike">
                <a:solidFill>
                  <a:srgbClr val="FFFFFF"/>
                </a:solidFill>
                <a:latin typeface="Arial"/>
                <a:ea typeface="Arial"/>
                <a:cs typeface="Arial"/>
                <a:sym typeface="Arial"/>
              </a:endParaRPr>
            </a:p>
            <a:p>
              <a:pPr marL="647700" lvl="1" indent="-323850" algn="l">
                <a:lnSpc>
                  <a:spcPts val="4200"/>
                </a:lnSpc>
                <a:buFont typeface="Arial"/>
                <a:buChar char="•"/>
              </a:pPr>
              <a:r>
                <a:rPr lang="en-US" sz="3000" u="none" strike="noStrike">
                  <a:solidFill>
                    <a:srgbClr val="FFFFFF"/>
                  </a:solidFill>
                  <a:latin typeface="Arial"/>
                  <a:ea typeface="Arial"/>
                  <a:cs typeface="Arial"/>
                  <a:sym typeface="Arial"/>
                </a:rPr>
                <a:t>Strengthens </a:t>
              </a:r>
              <a:r>
                <a:rPr lang="en-US" sz="3000" b="1" u="none" strike="noStrike">
                  <a:solidFill>
                    <a:srgbClr val="FFFFFF"/>
                  </a:solidFill>
                  <a:latin typeface="Arial Bold"/>
                  <a:ea typeface="Arial Bold"/>
                  <a:cs typeface="Arial Bold"/>
                  <a:sym typeface="Arial Bold"/>
                </a:rPr>
                <a:t>university readiness </a:t>
              </a:r>
              <a:r>
                <a:rPr lang="en-US" sz="3000" u="none" strike="noStrike">
                  <a:solidFill>
                    <a:srgbClr val="FFFFFF"/>
                  </a:solidFill>
                  <a:latin typeface="Arial"/>
                  <a:ea typeface="Arial"/>
                  <a:cs typeface="Arial"/>
                  <a:sym typeface="Arial"/>
                </a:rPr>
                <a:t>and retention</a:t>
              </a:r>
            </a:p>
          </p:txBody>
        </p:sp>
        <p:sp>
          <p:nvSpPr>
            <p:cNvPr id="17" name="TextBox 17"/>
            <p:cNvSpPr txBox="1"/>
            <p:nvPr/>
          </p:nvSpPr>
          <p:spPr>
            <a:xfrm>
              <a:off x="10059920" y="3541632"/>
              <a:ext cx="6717237" cy="612102"/>
            </a:xfrm>
            <a:prstGeom prst="rect">
              <a:avLst/>
            </a:prstGeom>
          </p:spPr>
          <p:txBody>
            <a:bodyPr lIns="0" tIns="0" rIns="0" bIns="0" rtlCol="0" anchor="t">
              <a:spAutoFit/>
            </a:bodyPr>
            <a:lstStyle/>
            <a:p>
              <a:pPr marL="0" lvl="0" indent="0" algn="ctr">
                <a:lnSpc>
                  <a:spcPts val="4599"/>
                </a:lnSpc>
              </a:pPr>
              <a:r>
                <a:rPr lang="en-US" sz="4599">
                  <a:solidFill>
                    <a:srgbClr val="FFFFFF"/>
                  </a:solidFill>
                  <a:latin typeface="Barlow Condensed SemiBold" panose="00000706000000000000" pitchFamily="2" charset="0"/>
                  <a:ea typeface="Barlow Condensed"/>
                  <a:cs typeface="Barlow Condensed"/>
                  <a:sym typeface="Barlow Condensed"/>
                </a:rPr>
                <a:t>VET Pathways</a:t>
              </a:r>
            </a:p>
          </p:txBody>
        </p:sp>
      </p:grpSp>
      <p:sp>
        <p:nvSpPr>
          <p:cNvPr id="18" name="TextBox 18"/>
          <p:cNvSpPr txBox="1"/>
          <p:nvPr/>
        </p:nvSpPr>
        <p:spPr>
          <a:xfrm>
            <a:off x="1028700" y="885825"/>
            <a:ext cx="16230600" cy="1144993"/>
          </a:xfrm>
          <a:prstGeom prst="rect">
            <a:avLst/>
          </a:prstGeom>
        </p:spPr>
        <p:txBody>
          <a:bodyPr lIns="0" tIns="0" rIns="0" bIns="0" rtlCol="0" anchor="t">
            <a:spAutoFit/>
          </a:bodyPr>
          <a:lstStyle/>
          <a:p>
            <a:pPr algn="ctr">
              <a:lnSpc>
                <a:spcPts val="10000"/>
              </a:lnSpc>
              <a:spcBef>
                <a:spcPct val="0"/>
              </a:spcBef>
            </a:pPr>
            <a:r>
              <a:rPr lang="en-US" sz="7143">
                <a:solidFill>
                  <a:srgbClr val="184683"/>
                </a:solidFill>
                <a:latin typeface="Barlow Condensed SemiBold" panose="00000706000000000000" pitchFamily="2" charset="0"/>
                <a:ea typeface="Barlow Condensed"/>
                <a:cs typeface="Barlow Condensed"/>
                <a:sym typeface="Barlow Condensed"/>
              </a:rPr>
              <a:t>INDEPENDENT SCHOOLS AS PATHWAY PROVIDERS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3"/>
            <a:stretch>
              <a:fillRect l="-1759" r="-76018"/>
            </a:stretch>
          </a:blipFill>
        </p:spPr>
        <p:txBody>
          <a:bodyPr/>
          <a:lstStyle/>
          <a:p>
            <a:endParaRPr lang="en-AU"/>
          </a:p>
        </p:txBody>
      </p:sp>
      <p:sp>
        <p:nvSpPr>
          <p:cNvPr id="3" name="Freeform 3"/>
          <p:cNvSpPr/>
          <p:nvPr/>
        </p:nvSpPr>
        <p:spPr>
          <a:xfrm>
            <a:off x="0" y="0"/>
            <a:ext cx="18288000" cy="10287000"/>
          </a:xfrm>
          <a:custGeom>
            <a:avLst/>
            <a:gdLst/>
            <a:ahLst/>
            <a:cxnLst/>
            <a:rect l="l" t="t" r="r" b="b"/>
            <a:pathLst>
              <a:path w="28104684" h="12647108">
                <a:moveTo>
                  <a:pt x="0" y="0"/>
                </a:moveTo>
                <a:lnTo>
                  <a:pt x="28104684" y="0"/>
                </a:lnTo>
                <a:lnTo>
                  <a:pt x="28104684" y="12647108"/>
                </a:lnTo>
                <a:lnTo>
                  <a:pt x="0" y="12647108"/>
                </a:lnTo>
                <a:lnTo>
                  <a:pt x="0" y="0"/>
                </a:lnTo>
                <a:close/>
              </a:path>
            </a:pathLst>
          </a:custGeom>
          <a:blipFill>
            <a:blip r:embed="rId4">
              <a:alphaModFix amt="37000"/>
            </a:blip>
            <a:stretch>
              <a:fillRect l="-53678" t="-11472" b="-11472"/>
            </a:stretch>
          </a:blipFill>
        </p:spPr>
        <p:txBody>
          <a:bodyPr/>
          <a:lstStyle/>
          <a:p>
            <a:endParaRPr lang="en-AU"/>
          </a:p>
        </p:txBody>
      </p:sp>
      <p:grpSp>
        <p:nvGrpSpPr>
          <p:cNvPr id="4" name="Group 4"/>
          <p:cNvGrpSpPr/>
          <p:nvPr/>
        </p:nvGrpSpPr>
        <p:grpSpPr>
          <a:xfrm>
            <a:off x="5416852" y="0"/>
            <a:ext cx="12871148" cy="10287000"/>
            <a:chOff x="0" y="0"/>
            <a:chExt cx="3389932" cy="2808499"/>
          </a:xfrm>
        </p:grpSpPr>
        <p:sp>
          <p:nvSpPr>
            <p:cNvPr id="5" name="Freeform 5"/>
            <p:cNvSpPr/>
            <p:nvPr/>
          </p:nvSpPr>
          <p:spPr>
            <a:xfrm>
              <a:off x="0" y="0"/>
              <a:ext cx="3389932" cy="2808499"/>
            </a:xfrm>
            <a:custGeom>
              <a:avLst/>
              <a:gdLst/>
              <a:ahLst/>
              <a:cxnLst/>
              <a:rect l="l" t="t" r="r" b="b"/>
              <a:pathLst>
                <a:path w="3389932" h="2808499">
                  <a:moveTo>
                    <a:pt x="0" y="0"/>
                  </a:moveTo>
                  <a:lnTo>
                    <a:pt x="3389932" y="0"/>
                  </a:lnTo>
                  <a:lnTo>
                    <a:pt x="3389932" y="2808499"/>
                  </a:lnTo>
                  <a:lnTo>
                    <a:pt x="0" y="2808499"/>
                  </a:lnTo>
                  <a:close/>
                </a:path>
              </a:pathLst>
            </a:custGeom>
            <a:solidFill>
              <a:srgbClr val="068BC6">
                <a:alpha val="52941"/>
              </a:srgbClr>
            </a:solidFill>
          </p:spPr>
          <p:txBody>
            <a:bodyPr/>
            <a:lstStyle/>
            <a:p>
              <a:endParaRPr lang="en-AU"/>
            </a:p>
          </p:txBody>
        </p:sp>
        <p:sp>
          <p:nvSpPr>
            <p:cNvPr id="6" name="TextBox 6"/>
            <p:cNvSpPr txBox="1"/>
            <p:nvPr/>
          </p:nvSpPr>
          <p:spPr>
            <a:xfrm>
              <a:off x="0" y="-114300"/>
              <a:ext cx="3389932" cy="2922799"/>
            </a:xfrm>
            <a:prstGeom prst="rect">
              <a:avLst/>
            </a:prstGeom>
          </p:spPr>
          <p:txBody>
            <a:bodyPr lIns="50800" tIns="50800" rIns="50800" bIns="50800" rtlCol="0" anchor="ctr"/>
            <a:lstStyle/>
            <a:p>
              <a:pPr algn="ctr">
                <a:lnSpc>
                  <a:spcPts val="3343"/>
                </a:lnSpc>
              </a:pPr>
              <a:endParaRPr/>
            </a:p>
          </p:txBody>
        </p:sp>
      </p:grpSp>
      <p:sp>
        <p:nvSpPr>
          <p:cNvPr id="30" name="TextBox 30"/>
          <p:cNvSpPr txBox="1"/>
          <p:nvPr/>
        </p:nvSpPr>
        <p:spPr>
          <a:xfrm>
            <a:off x="6275918" y="885825"/>
            <a:ext cx="10983382" cy="1144993"/>
          </a:xfrm>
          <a:prstGeom prst="rect">
            <a:avLst/>
          </a:prstGeom>
        </p:spPr>
        <p:txBody>
          <a:bodyPr lIns="0" tIns="0" rIns="0" bIns="0" rtlCol="0" anchor="t">
            <a:spAutoFit/>
          </a:bodyPr>
          <a:lstStyle/>
          <a:p>
            <a:pPr algn="l">
              <a:lnSpc>
                <a:spcPts val="10000"/>
              </a:lnSpc>
              <a:spcBef>
                <a:spcPct val="0"/>
              </a:spcBef>
            </a:pPr>
            <a:r>
              <a:rPr lang="en-US" sz="7143">
                <a:solidFill>
                  <a:srgbClr val="FFFFFF"/>
                </a:solidFill>
                <a:latin typeface="Barlow Condensed SemiBold" panose="00000706000000000000" pitchFamily="2" charset="0"/>
                <a:ea typeface="Barlow Condensed"/>
                <a:cs typeface="Barlow Condensed"/>
                <a:sym typeface="Barlow Condensed"/>
              </a:rPr>
              <a:t>VCE OFFSHORE</a:t>
            </a:r>
          </a:p>
        </p:txBody>
      </p:sp>
      <p:grpSp>
        <p:nvGrpSpPr>
          <p:cNvPr id="34" name="Group 33">
            <a:extLst>
              <a:ext uri="{FF2B5EF4-FFF2-40B4-BE49-F238E27FC236}">
                <a16:creationId xmlns:a16="http://schemas.microsoft.com/office/drawing/2014/main" id="{7F0AB402-8AF3-36CC-CCA4-3EC02A9BF0BB}"/>
              </a:ext>
            </a:extLst>
          </p:cNvPr>
          <p:cNvGrpSpPr/>
          <p:nvPr/>
        </p:nvGrpSpPr>
        <p:grpSpPr>
          <a:xfrm>
            <a:off x="6255802" y="2839913"/>
            <a:ext cx="9217503" cy="2070788"/>
            <a:chOff x="6255802" y="2839913"/>
            <a:chExt cx="9217503" cy="2070788"/>
          </a:xfrm>
        </p:grpSpPr>
        <p:sp>
          <p:nvSpPr>
            <p:cNvPr id="7" name="Freeform 7"/>
            <p:cNvSpPr/>
            <p:nvPr/>
          </p:nvSpPr>
          <p:spPr>
            <a:xfrm>
              <a:off x="7763135" y="4381622"/>
              <a:ext cx="1239158" cy="529079"/>
            </a:xfrm>
            <a:custGeom>
              <a:avLst/>
              <a:gdLst/>
              <a:ahLst/>
              <a:cxnLst/>
              <a:rect l="l" t="t" r="r" b="b"/>
              <a:pathLst>
                <a:path w="1239158" h="529079">
                  <a:moveTo>
                    <a:pt x="0" y="0"/>
                  </a:moveTo>
                  <a:lnTo>
                    <a:pt x="1239157" y="0"/>
                  </a:lnTo>
                  <a:lnTo>
                    <a:pt x="1239157" y="529078"/>
                  </a:lnTo>
                  <a:lnTo>
                    <a:pt x="0" y="529078"/>
                  </a:lnTo>
                  <a:lnTo>
                    <a:pt x="0" y="0"/>
                  </a:lnTo>
                  <a:close/>
                </a:path>
              </a:pathLst>
            </a:custGeom>
            <a:blipFill>
              <a:blip r:embed="rId5"/>
              <a:stretch>
                <a:fillRect/>
              </a:stretch>
            </a:blipFill>
          </p:spPr>
          <p:txBody>
            <a:bodyPr/>
            <a:lstStyle/>
            <a:p>
              <a:endParaRPr lang="en-AU"/>
            </a:p>
          </p:txBody>
        </p:sp>
        <p:sp>
          <p:nvSpPr>
            <p:cNvPr id="8" name="Freeform 8"/>
            <p:cNvSpPr/>
            <p:nvPr/>
          </p:nvSpPr>
          <p:spPr>
            <a:xfrm>
              <a:off x="9361003" y="4509739"/>
              <a:ext cx="1299607" cy="338808"/>
            </a:xfrm>
            <a:custGeom>
              <a:avLst/>
              <a:gdLst/>
              <a:ahLst/>
              <a:cxnLst/>
              <a:rect l="l" t="t" r="r" b="b"/>
              <a:pathLst>
                <a:path w="1299607" h="338808">
                  <a:moveTo>
                    <a:pt x="0" y="0"/>
                  </a:moveTo>
                  <a:lnTo>
                    <a:pt x="1299608" y="0"/>
                  </a:lnTo>
                  <a:lnTo>
                    <a:pt x="1299608" y="338808"/>
                  </a:lnTo>
                  <a:lnTo>
                    <a:pt x="0" y="338808"/>
                  </a:lnTo>
                  <a:lnTo>
                    <a:pt x="0" y="0"/>
                  </a:lnTo>
                  <a:close/>
                </a:path>
              </a:pathLst>
            </a:custGeom>
            <a:blipFill>
              <a:blip r:embed="rId6"/>
              <a:stretch>
                <a:fillRect/>
              </a:stretch>
            </a:blipFill>
          </p:spPr>
          <p:txBody>
            <a:bodyPr/>
            <a:lstStyle/>
            <a:p>
              <a:endParaRPr lang="en-AU"/>
            </a:p>
          </p:txBody>
        </p:sp>
        <p:sp>
          <p:nvSpPr>
            <p:cNvPr id="9" name="Freeform 9"/>
            <p:cNvSpPr/>
            <p:nvPr/>
          </p:nvSpPr>
          <p:spPr>
            <a:xfrm>
              <a:off x="10872239" y="4348732"/>
              <a:ext cx="1307642" cy="541598"/>
            </a:xfrm>
            <a:custGeom>
              <a:avLst/>
              <a:gdLst/>
              <a:ahLst/>
              <a:cxnLst/>
              <a:rect l="l" t="t" r="r" b="b"/>
              <a:pathLst>
                <a:path w="1307642" h="541598">
                  <a:moveTo>
                    <a:pt x="0" y="0"/>
                  </a:moveTo>
                  <a:lnTo>
                    <a:pt x="1307642" y="0"/>
                  </a:lnTo>
                  <a:lnTo>
                    <a:pt x="1307642" y="541598"/>
                  </a:lnTo>
                  <a:lnTo>
                    <a:pt x="0" y="541598"/>
                  </a:lnTo>
                  <a:lnTo>
                    <a:pt x="0" y="0"/>
                  </a:lnTo>
                  <a:close/>
                </a:path>
              </a:pathLst>
            </a:custGeom>
            <a:blipFill>
              <a:blip r:embed="rId7"/>
              <a:stretch>
                <a:fillRect/>
              </a:stretch>
            </a:blipFill>
          </p:spPr>
          <p:txBody>
            <a:bodyPr/>
            <a:lstStyle/>
            <a:p>
              <a:endParaRPr lang="en-AU"/>
            </a:p>
          </p:txBody>
        </p:sp>
        <p:sp>
          <p:nvSpPr>
            <p:cNvPr id="10" name="Freeform 10"/>
            <p:cNvSpPr/>
            <p:nvPr/>
          </p:nvSpPr>
          <p:spPr>
            <a:xfrm>
              <a:off x="12536225" y="4381622"/>
              <a:ext cx="1289996" cy="475818"/>
            </a:xfrm>
            <a:custGeom>
              <a:avLst/>
              <a:gdLst/>
              <a:ahLst/>
              <a:cxnLst/>
              <a:rect l="l" t="t" r="r" b="b"/>
              <a:pathLst>
                <a:path w="1289996" h="475818">
                  <a:moveTo>
                    <a:pt x="0" y="0"/>
                  </a:moveTo>
                  <a:lnTo>
                    <a:pt x="1289996" y="0"/>
                  </a:lnTo>
                  <a:lnTo>
                    <a:pt x="1289996" y="475818"/>
                  </a:lnTo>
                  <a:lnTo>
                    <a:pt x="0" y="475818"/>
                  </a:lnTo>
                  <a:lnTo>
                    <a:pt x="0" y="0"/>
                  </a:lnTo>
                  <a:close/>
                </a:path>
              </a:pathLst>
            </a:custGeom>
            <a:blipFill>
              <a:blip r:embed="rId8"/>
              <a:stretch>
                <a:fillRect/>
              </a:stretch>
            </a:blipFill>
          </p:spPr>
          <p:txBody>
            <a:bodyPr/>
            <a:lstStyle/>
            <a:p>
              <a:endParaRPr lang="en-AU"/>
            </a:p>
          </p:txBody>
        </p:sp>
        <p:sp>
          <p:nvSpPr>
            <p:cNvPr id="11" name="Freeform 11"/>
            <p:cNvSpPr/>
            <p:nvPr/>
          </p:nvSpPr>
          <p:spPr>
            <a:xfrm>
              <a:off x="14182565" y="4490301"/>
              <a:ext cx="1290740" cy="358246"/>
            </a:xfrm>
            <a:custGeom>
              <a:avLst/>
              <a:gdLst/>
              <a:ahLst/>
              <a:cxnLst/>
              <a:rect l="l" t="t" r="r" b="b"/>
              <a:pathLst>
                <a:path w="1290740" h="358246">
                  <a:moveTo>
                    <a:pt x="0" y="0"/>
                  </a:moveTo>
                  <a:lnTo>
                    <a:pt x="1290740" y="0"/>
                  </a:lnTo>
                  <a:lnTo>
                    <a:pt x="1290740" y="358246"/>
                  </a:lnTo>
                  <a:lnTo>
                    <a:pt x="0" y="358246"/>
                  </a:lnTo>
                  <a:lnTo>
                    <a:pt x="0" y="0"/>
                  </a:lnTo>
                  <a:close/>
                </a:path>
              </a:pathLst>
            </a:custGeom>
            <a:blipFill>
              <a:blip r:embed="rId9"/>
              <a:stretch>
                <a:fillRect/>
              </a:stretch>
            </a:blipFill>
          </p:spPr>
          <p:txBody>
            <a:bodyPr/>
            <a:lstStyle/>
            <a:p>
              <a:endParaRPr lang="en-AU"/>
            </a:p>
          </p:txBody>
        </p:sp>
        <p:grpSp>
          <p:nvGrpSpPr>
            <p:cNvPr id="12" name="Group 12"/>
            <p:cNvGrpSpPr/>
            <p:nvPr/>
          </p:nvGrpSpPr>
          <p:grpSpPr>
            <a:xfrm>
              <a:off x="6255802" y="2960631"/>
              <a:ext cx="1052777" cy="105277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FFFFF">
                      <a:alpha val="100000"/>
                    </a:srgbClr>
                  </a:gs>
                  <a:gs pos="100000">
                    <a:srgbClr val="D2ECF8">
                      <a:alpha val="100000"/>
                    </a:srgbClr>
                  </a:gs>
                </a:gsLst>
                <a:lin ang="5400000"/>
              </a:gradFill>
            </p:spPr>
            <p:txBody>
              <a:bodyPr/>
              <a:lstStyle/>
              <a:p>
                <a:endParaRPr lang="en-AU"/>
              </a:p>
            </p:txBody>
          </p:sp>
          <p:sp>
            <p:nvSpPr>
              <p:cNvPr id="14" name="TextBox 14"/>
              <p:cNvSpPr txBox="1"/>
              <p:nvPr/>
            </p:nvSpPr>
            <p:spPr>
              <a:xfrm>
                <a:off x="76200" y="19050"/>
                <a:ext cx="660400" cy="717550"/>
              </a:xfrm>
              <a:prstGeom prst="rect">
                <a:avLst/>
              </a:prstGeom>
            </p:spPr>
            <p:txBody>
              <a:bodyPr lIns="0" tIns="0" rIns="0" bIns="0" rtlCol="0" anchor="ctr"/>
              <a:lstStyle/>
              <a:p>
                <a:pPr marL="0" lvl="0" indent="0" algn="ctr">
                  <a:lnSpc>
                    <a:spcPts val="3936"/>
                  </a:lnSpc>
                  <a:spcBef>
                    <a:spcPct val="0"/>
                  </a:spcBef>
                </a:pPr>
                <a:r>
                  <a:rPr lang="en-US" sz="2811">
                    <a:solidFill>
                      <a:srgbClr val="184683"/>
                    </a:solidFill>
                    <a:latin typeface="Barlow Condensed SemiBold" panose="00000706000000000000" pitchFamily="2" charset="0"/>
                    <a:ea typeface="Barlow Condensed"/>
                    <a:cs typeface="Barlow Condensed"/>
                    <a:sym typeface="Barlow Condensed"/>
                  </a:rPr>
                  <a:t>01</a:t>
                </a:r>
              </a:p>
            </p:txBody>
          </p:sp>
        </p:grpSp>
        <p:sp>
          <p:nvSpPr>
            <p:cNvPr id="31" name="TextBox 31"/>
            <p:cNvSpPr txBox="1"/>
            <p:nvPr/>
          </p:nvSpPr>
          <p:spPr>
            <a:xfrm>
              <a:off x="7705945" y="2839913"/>
              <a:ext cx="7767360" cy="1244600"/>
            </a:xfrm>
            <a:prstGeom prst="rect">
              <a:avLst/>
            </a:prstGeom>
          </p:spPr>
          <p:txBody>
            <a:bodyPr wrap="square" lIns="0" tIns="0" rIns="0" bIns="0" rtlCol="0" anchor="t">
              <a:spAutoFit/>
            </a:bodyPr>
            <a:lstStyle/>
            <a:p>
              <a:pPr marL="0" lvl="0" indent="0" algn="l">
                <a:lnSpc>
                  <a:spcPts val="4900"/>
                </a:lnSpc>
              </a:pPr>
              <a:r>
                <a:rPr lang="en-US" sz="3500" b="1">
                  <a:solidFill>
                    <a:srgbClr val="FFFFFF"/>
                  </a:solidFill>
                  <a:latin typeface="Arial Bold"/>
                  <a:ea typeface="Arial Bold"/>
                  <a:cs typeface="Arial Bold"/>
                  <a:sym typeface="Arial Bold"/>
                </a:rPr>
                <a:t>1</a:t>
              </a:r>
              <a:r>
                <a:rPr lang="en-US" sz="3500" b="1" u="none" strike="noStrike">
                  <a:solidFill>
                    <a:srgbClr val="FFFFFF"/>
                  </a:solidFill>
                  <a:latin typeface="Arial Bold"/>
                  <a:ea typeface="Arial Bold"/>
                  <a:cs typeface="Arial Bold"/>
                  <a:sym typeface="Arial Bold"/>
                </a:rPr>
                <a:t>,500 VCE Offshore students</a:t>
              </a:r>
              <a:r>
                <a:rPr lang="en-US" sz="3500" u="none" strike="noStrike">
                  <a:solidFill>
                    <a:srgbClr val="FFFFFF"/>
                  </a:solidFill>
                  <a:latin typeface="Arial"/>
                  <a:ea typeface="Arial"/>
                  <a:cs typeface="Arial"/>
                  <a:sym typeface="Arial"/>
                </a:rPr>
                <a:t> in 2026 (+9.5% on 2025)</a:t>
              </a:r>
            </a:p>
          </p:txBody>
        </p:sp>
      </p:grpSp>
      <p:grpSp>
        <p:nvGrpSpPr>
          <p:cNvPr id="35" name="Group 34">
            <a:extLst>
              <a:ext uri="{FF2B5EF4-FFF2-40B4-BE49-F238E27FC236}">
                <a16:creationId xmlns:a16="http://schemas.microsoft.com/office/drawing/2014/main" id="{7EA77295-1702-B64A-B83E-56F1519FE7F9}"/>
              </a:ext>
            </a:extLst>
          </p:cNvPr>
          <p:cNvGrpSpPr/>
          <p:nvPr/>
        </p:nvGrpSpPr>
        <p:grpSpPr>
          <a:xfrm>
            <a:off x="6255802" y="5364507"/>
            <a:ext cx="11347586" cy="2117581"/>
            <a:chOff x="6255802" y="5364507"/>
            <a:chExt cx="11347586" cy="2117581"/>
          </a:xfrm>
        </p:grpSpPr>
        <p:grpSp>
          <p:nvGrpSpPr>
            <p:cNvPr id="15" name="Group 15"/>
            <p:cNvGrpSpPr/>
            <p:nvPr/>
          </p:nvGrpSpPr>
          <p:grpSpPr>
            <a:xfrm>
              <a:off x="6255802" y="5508043"/>
              <a:ext cx="1052777" cy="105277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FFFFF">
                      <a:alpha val="100000"/>
                    </a:srgbClr>
                  </a:gs>
                  <a:gs pos="100000">
                    <a:srgbClr val="D2ECF8">
                      <a:alpha val="100000"/>
                    </a:srgbClr>
                  </a:gs>
                </a:gsLst>
                <a:lin ang="5400000"/>
              </a:gradFill>
              <a:ln cap="sq">
                <a:noFill/>
                <a:prstDash val="solid"/>
                <a:miter/>
              </a:ln>
            </p:spPr>
            <p:txBody>
              <a:bodyPr/>
              <a:lstStyle/>
              <a:p>
                <a:endParaRPr lang="en-AU"/>
              </a:p>
            </p:txBody>
          </p:sp>
          <p:sp>
            <p:nvSpPr>
              <p:cNvPr id="17" name="TextBox 17"/>
              <p:cNvSpPr txBox="1"/>
              <p:nvPr/>
            </p:nvSpPr>
            <p:spPr>
              <a:xfrm>
                <a:off x="76200" y="19050"/>
                <a:ext cx="660400" cy="717550"/>
              </a:xfrm>
              <a:prstGeom prst="rect">
                <a:avLst/>
              </a:prstGeom>
            </p:spPr>
            <p:txBody>
              <a:bodyPr lIns="0" tIns="0" rIns="0" bIns="0" rtlCol="0" anchor="ctr"/>
              <a:lstStyle/>
              <a:p>
                <a:pPr marL="0" lvl="0" indent="0" algn="ctr">
                  <a:lnSpc>
                    <a:spcPts val="3936"/>
                  </a:lnSpc>
                  <a:spcBef>
                    <a:spcPct val="0"/>
                  </a:spcBef>
                </a:pPr>
                <a:r>
                  <a:rPr lang="en-US" sz="2811" u="none" strike="noStrike">
                    <a:solidFill>
                      <a:srgbClr val="184683"/>
                    </a:solidFill>
                    <a:latin typeface="Barlow Condensed SemiBold" panose="00000706000000000000" pitchFamily="2" charset="0"/>
                    <a:ea typeface="Barlow Condensed"/>
                    <a:cs typeface="Barlow Condensed"/>
                    <a:sym typeface="Barlow Condensed"/>
                  </a:rPr>
                  <a:t>02</a:t>
                </a:r>
              </a:p>
            </p:txBody>
          </p:sp>
        </p:grpSp>
        <p:grpSp>
          <p:nvGrpSpPr>
            <p:cNvPr id="21" name="Group 21"/>
            <p:cNvGrpSpPr/>
            <p:nvPr/>
          </p:nvGrpSpPr>
          <p:grpSpPr>
            <a:xfrm>
              <a:off x="7763135" y="6903872"/>
              <a:ext cx="7710171" cy="578216"/>
              <a:chOff x="0" y="0"/>
              <a:chExt cx="10280228" cy="770954"/>
            </a:xfrm>
          </p:grpSpPr>
          <p:sp>
            <p:nvSpPr>
              <p:cNvPr id="22" name="Freeform 22"/>
              <p:cNvSpPr/>
              <p:nvPr/>
            </p:nvSpPr>
            <p:spPr>
              <a:xfrm>
                <a:off x="1296278" y="0"/>
                <a:ext cx="1157155" cy="770954"/>
              </a:xfrm>
              <a:custGeom>
                <a:avLst/>
                <a:gdLst/>
                <a:ahLst/>
                <a:cxnLst/>
                <a:rect l="l" t="t" r="r" b="b"/>
                <a:pathLst>
                  <a:path w="1157155" h="770954">
                    <a:moveTo>
                      <a:pt x="0" y="0"/>
                    </a:moveTo>
                    <a:lnTo>
                      <a:pt x="1157155" y="0"/>
                    </a:lnTo>
                    <a:lnTo>
                      <a:pt x="1157155" y="770954"/>
                    </a:lnTo>
                    <a:lnTo>
                      <a:pt x="0" y="770954"/>
                    </a:lnTo>
                    <a:lnTo>
                      <a:pt x="0" y="0"/>
                    </a:lnTo>
                    <a:close/>
                  </a:path>
                </a:pathLst>
              </a:custGeom>
              <a:blipFill>
                <a:blip r:embed="rId10"/>
                <a:stretch>
                  <a:fillRect/>
                </a:stretch>
              </a:blipFill>
            </p:spPr>
            <p:txBody>
              <a:bodyPr/>
              <a:lstStyle/>
              <a:p>
                <a:endParaRPr lang="en-AU"/>
              </a:p>
            </p:txBody>
          </p:sp>
          <p:sp>
            <p:nvSpPr>
              <p:cNvPr id="23" name="Freeform 23"/>
              <p:cNvSpPr/>
              <p:nvPr/>
            </p:nvSpPr>
            <p:spPr>
              <a:xfrm>
                <a:off x="0" y="0"/>
                <a:ext cx="1157155" cy="770954"/>
              </a:xfrm>
              <a:custGeom>
                <a:avLst/>
                <a:gdLst/>
                <a:ahLst/>
                <a:cxnLst/>
                <a:rect l="l" t="t" r="r" b="b"/>
                <a:pathLst>
                  <a:path w="1157155" h="770954">
                    <a:moveTo>
                      <a:pt x="0" y="0"/>
                    </a:moveTo>
                    <a:lnTo>
                      <a:pt x="1157155" y="0"/>
                    </a:lnTo>
                    <a:lnTo>
                      <a:pt x="1157155" y="770954"/>
                    </a:lnTo>
                    <a:lnTo>
                      <a:pt x="0" y="770954"/>
                    </a:lnTo>
                    <a:lnTo>
                      <a:pt x="0" y="0"/>
                    </a:lnTo>
                    <a:close/>
                  </a:path>
                </a:pathLst>
              </a:custGeom>
              <a:blipFill>
                <a:blip r:embed="rId11"/>
                <a:stretch>
                  <a:fillRect/>
                </a:stretch>
              </a:blipFill>
            </p:spPr>
            <p:txBody>
              <a:bodyPr/>
              <a:lstStyle/>
              <a:p>
                <a:endParaRPr lang="en-AU"/>
              </a:p>
            </p:txBody>
          </p:sp>
          <p:sp>
            <p:nvSpPr>
              <p:cNvPr id="24" name="Freeform 24"/>
              <p:cNvSpPr/>
              <p:nvPr/>
            </p:nvSpPr>
            <p:spPr>
              <a:xfrm>
                <a:off x="2587635" y="0"/>
                <a:ext cx="1157155" cy="770954"/>
              </a:xfrm>
              <a:custGeom>
                <a:avLst/>
                <a:gdLst/>
                <a:ahLst/>
                <a:cxnLst/>
                <a:rect l="l" t="t" r="r" b="b"/>
                <a:pathLst>
                  <a:path w="1157155" h="770954">
                    <a:moveTo>
                      <a:pt x="0" y="0"/>
                    </a:moveTo>
                    <a:lnTo>
                      <a:pt x="1157154" y="0"/>
                    </a:lnTo>
                    <a:lnTo>
                      <a:pt x="1157154" y="770954"/>
                    </a:lnTo>
                    <a:lnTo>
                      <a:pt x="0" y="770954"/>
                    </a:lnTo>
                    <a:lnTo>
                      <a:pt x="0" y="0"/>
                    </a:lnTo>
                    <a:close/>
                  </a:path>
                </a:pathLst>
              </a:custGeom>
              <a:blipFill>
                <a:blip r:embed="rId12"/>
                <a:stretch>
                  <a:fillRect/>
                </a:stretch>
              </a:blipFill>
            </p:spPr>
            <p:txBody>
              <a:bodyPr/>
              <a:lstStyle/>
              <a:p>
                <a:endParaRPr lang="en-AU"/>
              </a:p>
            </p:txBody>
          </p:sp>
          <p:sp>
            <p:nvSpPr>
              <p:cNvPr id="25" name="Freeform 25"/>
              <p:cNvSpPr/>
              <p:nvPr/>
            </p:nvSpPr>
            <p:spPr>
              <a:xfrm>
                <a:off x="3878991" y="0"/>
                <a:ext cx="1157155" cy="770954"/>
              </a:xfrm>
              <a:custGeom>
                <a:avLst/>
                <a:gdLst/>
                <a:ahLst/>
                <a:cxnLst/>
                <a:rect l="l" t="t" r="r" b="b"/>
                <a:pathLst>
                  <a:path w="1157155" h="770954">
                    <a:moveTo>
                      <a:pt x="0" y="0"/>
                    </a:moveTo>
                    <a:lnTo>
                      <a:pt x="1157155" y="0"/>
                    </a:lnTo>
                    <a:lnTo>
                      <a:pt x="1157155" y="770954"/>
                    </a:lnTo>
                    <a:lnTo>
                      <a:pt x="0" y="770954"/>
                    </a:lnTo>
                    <a:lnTo>
                      <a:pt x="0" y="0"/>
                    </a:lnTo>
                    <a:close/>
                  </a:path>
                </a:pathLst>
              </a:custGeom>
              <a:blipFill>
                <a:blip r:embed="rId13"/>
                <a:stretch>
                  <a:fillRect/>
                </a:stretch>
              </a:blipFill>
            </p:spPr>
            <p:txBody>
              <a:bodyPr/>
              <a:lstStyle/>
              <a:p>
                <a:endParaRPr lang="en-AU"/>
              </a:p>
            </p:txBody>
          </p:sp>
          <p:sp>
            <p:nvSpPr>
              <p:cNvPr id="26" name="Freeform 26"/>
              <p:cNvSpPr/>
              <p:nvPr/>
            </p:nvSpPr>
            <p:spPr>
              <a:xfrm>
                <a:off x="5170348" y="0"/>
                <a:ext cx="1157155" cy="770954"/>
              </a:xfrm>
              <a:custGeom>
                <a:avLst/>
                <a:gdLst/>
                <a:ahLst/>
                <a:cxnLst/>
                <a:rect l="l" t="t" r="r" b="b"/>
                <a:pathLst>
                  <a:path w="1157155" h="770954">
                    <a:moveTo>
                      <a:pt x="0" y="0"/>
                    </a:moveTo>
                    <a:lnTo>
                      <a:pt x="1157154" y="0"/>
                    </a:lnTo>
                    <a:lnTo>
                      <a:pt x="1157154" y="770954"/>
                    </a:lnTo>
                    <a:lnTo>
                      <a:pt x="0" y="770954"/>
                    </a:lnTo>
                    <a:lnTo>
                      <a:pt x="0" y="0"/>
                    </a:lnTo>
                    <a:close/>
                  </a:path>
                </a:pathLst>
              </a:custGeom>
              <a:blipFill>
                <a:blip r:embed="rId14"/>
                <a:stretch>
                  <a:fillRect/>
                </a:stretch>
              </a:blipFill>
            </p:spPr>
            <p:txBody>
              <a:bodyPr/>
              <a:lstStyle/>
              <a:p>
                <a:endParaRPr lang="en-AU"/>
              </a:p>
            </p:txBody>
          </p:sp>
          <p:sp>
            <p:nvSpPr>
              <p:cNvPr id="27" name="Freeform 27"/>
              <p:cNvSpPr/>
              <p:nvPr/>
            </p:nvSpPr>
            <p:spPr>
              <a:xfrm>
                <a:off x="6461704" y="719"/>
                <a:ext cx="1157155" cy="770236"/>
              </a:xfrm>
              <a:custGeom>
                <a:avLst/>
                <a:gdLst/>
                <a:ahLst/>
                <a:cxnLst/>
                <a:rect l="l" t="t" r="r" b="b"/>
                <a:pathLst>
                  <a:path w="1157155" h="770236">
                    <a:moveTo>
                      <a:pt x="0" y="0"/>
                    </a:moveTo>
                    <a:lnTo>
                      <a:pt x="1157155" y="0"/>
                    </a:lnTo>
                    <a:lnTo>
                      <a:pt x="1157155" y="770235"/>
                    </a:lnTo>
                    <a:lnTo>
                      <a:pt x="0" y="770235"/>
                    </a:lnTo>
                    <a:lnTo>
                      <a:pt x="0" y="0"/>
                    </a:lnTo>
                    <a:close/>
                  </a:path>
                </a:pathLst>
              </a:custGeom>
              <a:blipFill>
                <a:blip r:embed="rId15"/>
                <a:stretch>
                  <a:fillRect r="-23474" b="-4344"/>
                </a:stretch>
              </a:blipFill>
            </p:spPr>
            <p:txBody>
              <a:bodyPr/>
              <a:lstStyle/>
              <a:p>
                <a:endParaRPr lang="en-AU"/>
              </a:p>
            </p:txBody>
          </p:sp>
          <p:sp>
            <p:nvSpPr>
              <p:cNvPr id="28" name="Freeform 28"/>
              <p:cNvSpPr/>
              <p:nvPr/>
            </p:nvSpPr>
            <p:spPr>
              <a:xfrm>
                <a:off x="7753061" y="0"/>
                <a:ext cx="1236889" cy="770954"/>
              </a:xfrm>
              <a:custGeom>
                <a:avLst/>
                <a:gdLst/>
                <a:ahLst/>
                <a:cxnLst/>
                <a:rect l="l" t="t" r="r" b="b"/>
                <a:pathLst>
                  <a:path w="1236889" h="770954">
                    <a:moveTo>
                      <a:pt x="0" y="0"/>
                    </a:moveTo>
                    <a:lnTo>
                      <a:pt x="1236889" y="0"/>
                    </a:lnTo>
                    <a:lnTo>
                      <a:pt x="1236889" y="770954"/>
                    </a:lnTo>
                    <a:lnTo>
                      <a:pt x="0" y="770954"/>
                    </a:lnTo>
                    <a:lnTo>
                      <a:pt x="0" y="0"/>
                    </a:lnTo>
                    <a:close/>
                  </a:path>
                </a:pathLst>
              </a:custGeom>
              <a:blipFill>
                <a:blip r:embed="rId16"/>
                <a:stretch>
                  <a:fillRect b="-6890"/>
                </a:stretch>
              </a:blipFill>
            </p:spPr>
            <p:txBody>
              <a:bodyPr/>
              <a:lstStyle/>
              <a:p>
                <a:endParaRPr lang="en-AU"/>
              </a:p>
            </p:txBody>
          </p:sp>
          <p:sp>
            <p:nvSpPr>
              <p:cNvPr id="29" name="Freeform 29"/>
              <p:cNvSpPr/>
              <p:nvPr/>
            </p:nvSpPr>
            <p:spPr>
              <a:xfrm>
                <a:off x="9124152" y="719"/>
                <a:ext cx="1156076" cy="770236"/>
              </a:xfrm>
              <a:custGeom>
                <a:avLst/>
                <a:gdLst/>
                <a:ahLst/>
                <a:cxnLst/>
                <a:rect l="l" t="t" r="r" b="b"/>
                <a:pathLst>
                  <a:path w="1156076" h="770236">
                    <a:moveTo>
                      <a:pt x="0" y="0"/>
                    </a:moveTo>
                    <a:lnTo>
                      <a:pt x="1156076" y="0"/>
                    </a:lnTo>
                    <a:lnTo>
                      <a:pt x="1156076" y="770235"/>
                    </a:lnTo>
                    <a:lnTo>
                      <a:pt x="0" y="770235"/>
                    </a:lnTo>
                    <a:lnTo>
                      <a:pt x="0" y="0"/>
                    </a:lnTo>
                    <a:close/>
                  </a:path>
                </a:pathLst>
              </a:custGeom>
              <a:blipFill>
                <a:blip r:embed="rId17"/>
                <a:stretch>
                  <a:fillRect/>
                </a:stretch>
              </a:blipFill>
            </p:spPr>
            <p:txBody>
              <a:bodyPr/>
              <a:lstStyle/>
              <a:p>
                <a:endParaRPr lang="en-AU"/>
              </a:p>
            </p:txBody>
          </p:sp>
        </p:grpSp>
        <p:sp>
          <p:nvSpPr>
            <p:cNvPr id="32" name="TextBox 32"/>
            <p:cNvSpPr txBox="1"/>
            <p:nvPr/>
          </p:nvSpPr>
          <p:spPr>
            <a:xfrm>
              <a:off x="7763135" y="5364507"/>
              <a:ext cx="9840253" cy="1244600"/>
            </a:xfrm>
            <a:prstGeom prst="rect">
              <a:avLst/>
            </a:prstGeom>
          </p:spPr>
          <p:txBody>
            <a:bodyPr lIns="0" tIns="0" rIns="0" bIns="0" rtlCol="0" anchor="t">
              <a:spAutoFit/>
            </a:bodyPr>
            <a:lstStyle/>
            <a:p>
              <a:pPr marL="0" lvl="0" indent="0" algn="l">
                <a:lnSpc>
                  <a:spcPts val="4900"/>
                </a:lnSpc>
              </a:pPr>
              <a:r>
                <a:rPr lang="en-US" sz="3500" b="1">
                  <a:solidFill>
                    <a:srgbClr val="FFFFFF"/>
                  </a:solidFill>
                  <a:latin typeface="Arial Bold"/>
                  <a:ea typeface="Arial Bold"/>
                  <a:cs typeface="Arial Bold"/>
                  <a:sym typeface="Arial Bold"/>
                </a:rPr>
                <a:t>32 licens</a:t>
              </a:r>
              <a:r>
                <a:rPr lang="en-US" sz="3500" b="1" u="none" strike="noStrike">
                  <a:solidFill>
                    <a:srgbClr val="FFFFFF"/>
                  </a:solidFill>
                  <a:latin typeface="Arial Bold"/>
                  <a:ea typeface="Arial Bold"/>
                  <a:cs typeface="Arial Bold"/>
                  <a:sym typeface="Arial Bold"/>
                </a:rPr>
                <a:t>ed programs in 8</a:t>
              </a:r>
              <a:r>
                <a:rPr lang="en-US" sz="3500" u="none" strike="noStrike">
                  <a:solidFill>
                    <a:srgbClr val="FFFFFF"/>
                  </a:solidFill>
                  <a:latin typeface="Arial"/>
                  <a:ea typeface="Arial"/>
                  <a:cs typeface="Arial"/>
                  <a:sym typeface="Arial"/>
                </a:rPr>
                <a:t> countries </a:t>
              </a:r>
            </a:p>
            <a:p>
              <a:pPr marL="0" lvl="0" indent="0" algn="l">
                <a:lnSpc>
                  <a:spcPts val="4900"/>
                </a:lnSpc>
              </a:pPr>
              <a:r>
                <a:rPr lang="en-US" sz="3500" u="none" strike="noStrike">
                  <a:solidFill>
                    <a:srgbClr val="FFFFFF"/>
                  </a:solidFill>
                  <a:latin typeface="Arial"/>
                  <a:ea typeface="Arial"/>
                  <a:cs typeface="Arial"/>
                  <a:sym typeface="Arial"/>
                </a:rPr>
                <a:t>(e.g. China, Indonesia, Vietnam)</a:t>
              </a:r>
            </a:p>
          </p:txBody>
        </p:sp>
      </p:grpSp>
      <p:grpSp>
        <p:nvGrpSpPr>
          <p:cNvPr id="36" name="Group 35">
            <a:extLst>
              <a:ext uri="{FF2B5EF4-FFF2-40B4-BE49-F238E27FC236}">
                <a16:creationId xmlns:a16="http://schemas.microsoft.com/office/drawing/2014/main" id="{B96E134B-22BA-16B1-02DF-1F9B3A4A483C}"/>
              </a:ext>
            </a:extLst>
          </p:cNvPr>
          <p:cNvGrpSpPr/>
          <p:nvPr/>
        </p:nvGrpSpPr>
        <p:grpSpPr>
          <a:xfrm>
            <a:off x="6255802" y="8203533"/>
            <a:ext cx="11173283" cy="1244600"/>
            <a:chOff x="6255802" y="8203533"/>
            <a:chExt cx="11173283" cy="1244600"/>
          </a:xfrm>
        </p:grpSpPr>
        <p:grpSp>
          <p:nvGrpSpPr>
            <p:cNvPr id="18" name="Group 18"/>
            <p:cNvGrpSpPr/>
            <p:nvPr/>
          </p:nvGrpSpPr>
          <p:grpSpPr>
            <a:xfrm>
              <a:off x="6255802" y="8298783"/>
              <a:ext cx="1052777" cy="10527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FFFFF">
                      <a:alpha val="100000"/>
                    </a:srgbClr>
                  </a:gs>
                  <a:gs pos="100000">
                    <a:srgbClr val="D2ECF8">
                      <a:alpha val="100000"/>
                    </a:srgbClr>
                  </a:gs>
                </a:gsLst>
                <a:lin ang="5400000"/>
              </a:gradFill>
              <a:ln cap="sq">
                <a:noFill/>
                <a:prstDash val="solid"/>
                <a:miter/>
              </a:ln>
            </p:spPr>
            <p:txBody>
              <a:bodyPr/>
              <a:lstStyle/>
              <a:p>
                <a:endParaRPr lang="en-AU"/>
              </a:p>
            </p:txBody>
          </p:sp>
          <p:sp>
            <p:nvSpPr>
              <p:cNvPr id="20" name="TextBox 20"/>
              <p:cNvSpPr txBox="1"/>
              <p:nvPr/>
            </p:nvSpPr>
            <p:spPr>
              <a:xfrm>
                <a:off x="76200" y="19050"/>
                <a:ext cx="660400" cy="717550"/>
              </a:xfrm>
              <a:prstGeom prst="rect">
                <a:avLst/>
              </a:prstGeom>
            </p:spPr>
            <p:txBody>
              <a:bodyPr lIns="0" tIns="0" rIns="0" bIns="0" rtlCol="0" anchor="ctr"/>
              <a:lstStyle/>
              <a:p>
                <a:pPr marL="0" lvl="0" indent="0" algn="ctr">
                  <a:lnSpc>
                    <a:spcPts val="3936"/>
                  </a:lnSpc>
                  <a:spcBef>
                    <a:spcPct val="0"/>
                  </a:spcBef>
                </a:pPr>
                <a:r>
                  <a:rPr lang="en-US" sz="2811" u="none" strike="noStrike">
                    <a:solidFill>
                      <a:srgbClr val="184683"/>
                    </a:solidFill>
                    <a:latin typeface="Barlow Condensed SemiBold" panose="00000706000000000000" pitchFamily="2" charset="0"/>
                    <a:ea typeface="Barlow Condensed"/>
                    <a:cs typeface="Barlow Condensed"/>
                    <a:sym typeface="Barlow Condensed"/>
                  </a:rPr>
                  <a:t>03</a:t>
                </a:r>
              </a:p>
            </p:txBody>
          </p:sp>
        </p:grpSp>
        <p:sp>
          <p:nvSpPr>
            <p:cNvPr id="33" name="TextBox 33"/>
            <p:cNvSpPr txBox="1"/>
            <p:nvPr/>
          </p:nvSpPr>
          <p:spPr>
            <a:xfrm>
              <a:off x="7705945" y="8203533"/>
              <a:ext cx="9723140" cy="1244600"/>
            </a:xfrm>
            <a:prstGeom prst="rect">
              <a:avLst/>
            </a:prstGeom>
          </p:spPr>
          <p:txBody>
            <a:bodyPr lIns="0" tIns="0" rIns="0" bIns="0" rtlCol="0" anchor="t">
              <a:spAutoFit/>
            </a:bodyPr>
            <a:lstStyle/>
            <a:p>
              <a:pPr marL="0" lvl="0" indent="0" algn="l">
                <a:lnSpc>
                  <a:spcPts val="4900"/>
                </a:lnSpc>
              </a:pPr>
              <a:r>
                <a:rPr lang="en-US" sz="3500" b="1">
                  <a:solidFill>
                    <a:srgbClr val="FFFFFF"/>
                  </a:solidFill>
                  <a:latin typeface="Arial Bold"/>
                  <a:ea typeface="Arial Bold"/>
                  <a:cs typeface="Arial Bold"/>
                  <a:sym typeface="Arial Bold"/>
                </a:rPr>
                <a:t>Ex</a:t>
              </a:r>
              <a:r>
                <a:rPr lang="en-US" sz="3500" b="1" u="none" strike="noStrike">
                  <a:solidFill>
                    <a:srgbClr val="FFFFFF"/>
                  </a:solidFill>
                  <a:latin typeface="Arial Bold"/>
                  <a:ea typeface="Arial Bold"/>
                  <a:cs typeface="Arial Bold"/>
                  <a:sym typeface="Arial Bold"/>
                </a:rPr>
                <a:t>pansion into Singapore and Papua New Guinea</a:t>
              </a:r>
              <a:r>
                <a:rPr lang="en-US" sz="3500" u="none" strike="noStrike">
                  <a:solidFill>
                    <a:srgbClr val="FFFFFF"/>
                  </a:solidFill>
                  <a:latin typeface="Arial"/>
                  <a:ea typeface="Arial"/>
                  <a:cs typeface="Arial"/>
                  <a:sym typeface="Arial"/>
                </a:rPr>
                <a:t> (2026) and Japan (2027)</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AU"/>
          </a:p>
        </p:txBody>
      </p:sp>
      <p:sp>
        <p:nvSpPr>
          <p:cNvPr id="3" name="Freeform 3"/>
          <p:cNvSpPr/>
          <p:nvPr/>
        </p:nvSpPr>
        <p:spPr>
          <a:xfrm>
            <a:off x="0" y="-1"/>
            <a:ext cx="18288000" cy="10287001"/>
          </a:xfrm>
          <a:custGeom>
            <a:avLst/>
            <a:gdLst/>
            <a:ahLst/>
            <a:cxnLst/>
            <a:rect l="l" t="t" r="r" b="b"/>
            <a:pathLst>
              <a:path w="18724445" h="12475162">
                <a:moveTo>
                  <a:pt x="0" y="0"/>
                </a:moveTo>
                <a:lnTo>
                  <a:pt x="18724445" y="0"/>
                </a:lnTo>
                <a:lnTo>
                  <a:pt x="18724445" y="12475162"/>
                </a:lnTo>
                <a:lnTo>
                  <a:pt x="0" y="12475162"/>
                </a:lnTo>
                <a:lnTo>
                  <a:pt x="0" y="0"/>
                </a:lnTo>
                <a:close/>
              </a:path>
            </a:pathLst>
          </a:custGeom>
          <a:blipFill>
            <a:blip r:embed="rId4">
              <a:alphaModFix amt="27000"/>
            </a:blip>
            <a:stretch>
              <a:fillRect l="-2387" t="-12728" r="-1" b="-8544"/>
            </a:stretch>
          </a:blipFill>
        </p:spPr>
        <p:txBody>
          <a:bodyPr/>
          <a:lstStyle/>
          <a:p>
            <a:endParaRPr lang="en-AU"/>
          </a:p>
        </p:txBody>
      </p:sp>
      <p:sp>
        <p:nvSpPr>
          <p:cNvPr id="13" name="TextBox 13"/>
          <p:cNvSpPr txBox="1"/>
          <p:nvPr/>
        </p:nvSpPr>
        <p:spPr>
          <a:xfrm>
            <a:off x="770851" y="1736858"/>
            <a:ext cx="16746297" cy="1144993"/>
          </a:xfrm>
          <a:prstGeom prst="rect">
            <a:avLst/>
          </a:prstGeom>
        </p:spPr>
        <p:txBody>
          <a:bodyPr lIns="0" tIns="0" rIns="0" bIns="0" rtlCol="0" anchor="t">
            <a:spAutoFit/>
          </a:bodyPr>
          <a:lstStyle/>
          <a:p>
            <a:pPr algn="ctr">
              <a:lnSpc>
                <a:spcPts val="10000"/>
              </a:lnSpc>
              <a:spcBef>
                <a:spcPct val="0"/>
              </a:spcBef>
            </a:pPr>
            <a:r>
              <a:rPr lang="en-US" sz="7143">
                <a:solidFill>
                  <a:srgbClr val="184683"/>
                </a:solidFill>
                <a:latin typeface="Barlow Condensed SemiBold" panose="00000706000000000000" pitchFamily="2" charset="0"/>
                <a:ea typeface="Barlow Condensed"/>
                <a:cs typeface="Barlow Condensed"/>
                <a:sym typeface="Barlow Condensed"/>
              </a:rPr>
              <a:t>SECTOR THREATS</a:t>
            </a:r>
          </a:p>
        </p:txBody>
      </p:sp>
      <p:grpSp>
        <p:nvGrpSpPr>
          <p:cNvPr id="20" name="Group 19">
            <a:extLst>
              <a:ext uri="{FF2B5EF4-FFF2-40B4-BE49-F238E27FC236}">
                <a16:creationId xmlns:a16="http://schemas.microsoft.com/office/drawing/2014/main" id="{98333380-5D77-8043-880F-7CF4CC8FC2FD}"/>
              </a:ext>
            </a:extLst>
          </p:cNvPr>
          <p:cNvGrpSpPr/>
          <p:nvPr/>
        </p:nvGrpSpPr>
        <p:grpSpPr>
          <a:xfrm>
            <a:off x="770851" y="3489066"/>
            <a:ext cx="5372038" cy="5973578"/>
            <a:chOff x="770851" y="3489066"/>
            <a:chExt cx="5372038" cy="5973578"/>
          </a:xfrm>
        </p:grpSpPr>
        <p:grpSp>
          <p:nvGrpSpPr>
            <p:cNvPr id="4" name="Group 4"/>
            <p:cNvGrpSpPr/>
            <p:nvPr/>
          </p:nvGrpSpPr>
          <p:grpSpPr>
            <a:xfrm>
              <a:off x="770851" y="3489066"/>
              <a:ext cx="5372038" cy="5973578"/>
              <a:chOff x="0" y="0"/>
              <a:chExt cx="7162717" cy="7964770"/>
            </a:xfrm>
          </p:grpSpPr>
          <p:sp>
            <p:nvSpPr>
              <p:cNvPr id="5" name="Freeform 5"/>
              <p:cNvSpPr/>
              <p:nvPr/>
            </p:nvSpPr>
            <p:spPr>
              <a:xfrm flipH="1" flipV="1">
                <a:off x="0" y="0"/>
                <a:ext cx="7162717" cy="6834521"/>
              </a:xfrm>
              <a:custGeom>
                <a:avLst/>
                <a:gdLst/>
                <a:ahLst/>
                <a:cxnLst/>
                <a:rect l="l" t="t" r="r" b="b"/>
                <a:pathLst>
                  <a:path w="7162717" h="6834521">
                    <a:moveTo>
                      <a:pt x="7162717" y="6834521"/>
                    </a:moveTo>
                    <a:lnTo>
                      <a:pt x="0" y="6834521"/>
                    </a:lnTo>
                    <a:lnTo>
                      <a:pt x="0" y="0"/>
                    </a:lnTo>
                    <a:lnTo>
                      <a:pt x="7162717" y="0"/>
                    </a:lnTo>
                    <a:lnTo>
                      <a:pt x="7162717" y="6834521"/>
                    </a:lnTo>
                    <a:close/>
                  </a:path>
                </a:pathLst>
              </a:custGeom>
              <a:blipFill>
                <a:blip r:embed="rId5"/>
                <a:stretch>
                  <a:fillRect l="-3061" t="-109732" r="-140621" b="-45652"/>
                </a:stretch>
              </a:blipFill>
            </p:spPr>
            <p:txBody>
              <a:bodyPr/>
              <a:lstStyle/>
              <a:p>
                <a:endParaRPr lang="en-AU"/>
              </a:p>
            </p:txBody>
          </p:sp>
          <p:sp>
            <p:nvSpPr>
              <p:cNvPr id="6" name="Freeform 6"/>
              <p:cNvSpPr/>
              <p:nvPr/>
            </p:nvSpPr>
            <p:spPr>
              <a:xfrm>
                <a:off x="103667" y="6834521"/>
                <a:ext cx="6955384" cy="1130250"/>
              </a:xfrm>
              <a:custGeom>
                <a:avLst/>
                <a:gdLst/>
                <a:ahLst/>
                <a:cxnLst/>
                <a:rect l="l" t="t" r="r" b="b"/>
                <a:pathLst>
                  <a:path w="6955384" h="1130250">
                    <a:moveTo>
                      <a:pt x="0" y="0"/>
                    </a:moveTo>
                    <a:lnTo>
                      <a:pt x="6955384" y="0"/>
                    </a:lnTo>
                    <a:lnTo>
                      <a:pt x="6955384" y="1130249"/>
                    </a:lnTo>
                    <a:lnTo>
                      <a:pt x="0" y="1130249"/>
                    </a:lnTo>
                    <a:lnTo>
                      <a:pt x="0" y="0"/>
                    </a:lnTo>
                    <a:close/>
                  </a:path>
                </a:pathLst>
              </a:custGeom>
              <a:blipFill>
                <a:blip r:embed="rId6"/>
                <a:stretch>
                  <a:fillRect/>
                </a:stretch>
              </a:blipFill>
            </p:spPr>
            <p:txBody>
              <a:bodyPr/>
              <a:lstStyle/>
              <a:p>
                <a:endParaRPr lang="en-AU"/>
              </a:p>
            </p:txBody>
          </p:sp>
        </p:grpSp>
        <p:sp>
          <p:nvSpPr>
            <p:cNvPr id="14" name="TextBox 14"/>
            <p:cNvSpPr txBox="1"/>
            <p:nvPr/>
          </p:nvSpPr>
          <p:spPr>
            <a:xfrm>
              <a:off x="1128956" y="5793286"/>
              <a:ext cx="4753062" cy="1307988"/>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FFFFFF"/>
                  </a:solidFill>
                  <a:latin typeface="Arial"/>
                  <a:ea typeface="Arial"/>
                  <a:cs typeface="Arial"/>
                  <a:sym typeface="Arial"/>
                </a:rPr>
                <a:t>High student visa fees </a:t>
              </a:r>
            </a:p>
            <a:p>
              <a:pPr marL="539749" lvl="1" indent="-269875" algn="l">
                <a:lnSpc>
                  <a:spcPts val="3499"/>
                </a:lnSpc>
                <a:buFont typeface="Arial"/>
                <a:buChar char="•"/>
              </a:pPr>
              <a:r>
                <a:rPr lang="en-US" sz="2499">
                  <a:solidFill>
                    <a:srgbClr val="FFFFFF"/>
                  </a:solidFill>
                  <a:latin typeface="Arial"/>
                  <a:ea typeface="Arial"/>
                  <a:cs typeface="Arial"/>
                  <a:sym typeface="Arial"/>
                </a:rPr>
                <a:t>Increased financial scrutiny</a:t>
              </a:r>
            </a:p>
            <a:p>
              <a:pPr marL="539749" lvl="1" indent="-269875" algn="l">
                <a:lnSpc>
                  <a:spcPts val="3499"/>
                </a:lnSpc>
                <a:buFont typeface="Arial"/>
                <a:buChar char="•"/>
              </a:pPr>
              <a:r>
                <a:rPr lang="en-US" sz="2499">
                  <a:solidFill>
                    <a:srgbClr val="FFFFFF"/>
                  </a:solidFill>
                  <a:latin typeface="Arial"/>
                  <a:ea typeface="Arial"/>
                  <a:cs typeface="Arial"/>
                  <a:sym typeface="Arial"/>
                </a:rPr>
                <a:t>Rising visa refusal rates </a:t>
              </a:r>
            </a:p>
          </p:txBody>
        </p:sp>
        <p:sp>
          <p:nvSpPr>
            <p:cNvPr id="15" name="TextBox 15"/>
            <p:cNvSpPr txBox="1"/>
            <p:nvPr/>
          </p:nvSpPr>
          <p:spPr>
            <a:xfrm>
              <a:off x="1077036" y="4426617"/>
              <a:ext cx="4753062" cy="898451"/>
            </a:xfrm>
            <a:prstGeom prst="rect">
              <a:avLst/>
            </a:prstGeom>
          </p:spPr>
          <p:txBody>
            <a:bodyPr lIns="0" tIns="0" rIns="0" bIns="0" rtlCol="0" anchor="t">
              <a:spAutoFit/>
            </a:bodyPr>
            <a:lstStyle/>
            <a:p>
              <a:pPr marL="0" lvl="0" indent="0" algn="ctr">
                <a:lnSpc>
                  <a:spcPts val="3500"/>
                </a:lnSpc>
              </a:pPr>
              <a:r>
                <a:rPr lang="en-US" sz="3500">
                  <a:solidFill>
                    <a:srgbClr val="FFFFFF"/>
                  </a:solidFill>
                  <a:latin typeface="Barlow Condensed SemiBold" panose="00000706000000000000" pitchFamily="2" charset="0"/>
                  <a:ea typeface="Barlow Condensed"/>
                  <a:cs typeface="Barlow Condensed"/>
                  <a:sym typeface="Barlow Condensed"/>
                </a:rPr>
                <a:t>Tightening Policy and Regulatory Environment</a:t>
              </a:r>
            </a:p>
          </p:txBody>
        </p:sp>
      </p:grpSp>
      <p:grpSp>
        <p:nvGrpSpPr>
          <p:cNvPr id="21" name="Group 20">
            <a:extLst>
              <a:ext uri="{FF2B5EF4-FFF2-40B4-BE49-F238E27FC236}">
                <a16:creationId xmlns:a16="http://schemas.microsoft.com/office/drawing/2014/main" id="{78F541D7-039D-A9BD-3D7C-87F5CEA3AA51}"/>
              </a:ext>
            </a:extLst>
          </p:cNvPr>
          <p:cNvGrpSpPr/>
          <p:nvPr/>
        </p:nvGrpSpPr>
        <p:grpSpPr>
          <a:xfrm>
            <a:off x="6458748" y="3489066"/>
            <a:ext cx="5372038" cy="5973578"/>
            <a:chOff x="6458748" y="3489066"/>
            <a:chExt cx="5372038" cy="5973578"/>
          </a:xfrm>
        </p:grpSpPr>
        <p:grpSp>
          <p:nvGrpSpPr>
            <p:cNvPr id="7" name="Group 7"/>
            <p:cNvGrpSpPr/>
            <p:nvPr/>
          </p:nvGrpSpPr>
          <p:grpSpPr>
            <a:xfrm>
              <a:off x="6458748" y="3489066"/>
              <a:ext cx="5372038" cy="5973578"/>
              <a:chOff x="0" y="0"/>
              <a:chExt cx="7162717" cy="7964770"/>
            </a:xfrm>
          </p:grpSpPr>
          <p:sp>
            <p:nvSpPr>
              <p:cNvPr id="8" name="Freeform 8"/>
              <p:cNvSpPr/>
              <p:nvPr/>
            </p:nvSpPr>
            <p:spPr>
              <a:xfrm rot="5400000" flipH="1" flipV="1">
                <a:off x="160966" y="-160966"/>
                <a:ext cx="6840785" cy="7162717"/>
              </a:xfrm>
              <a:custGeom>
                <a:avLst/>
                <a:gdLst/>
                <a:ahLst/>
                <a:cxnLst/>
                <a:rect l="l" t="t" r="r" b="b"/>
                <a:pathLst>
                  <a:path w="6840785" h="7162717">
                    <a:moveTo>
                      <a:pt x="6840785" y="0"/>
                    </a:moveTo>
                    <a:lnTo>
                      <a:pt x="6840785" y="7162717"/>
                    </a:lnTo>
                    <a:lnTo>
                      <a:pt x="0" y="7162717"/>
                    </a:lnTo>
                    <a:lnTo>
                      <a:pt x="0" y="0"/>
                    </a:lnTo>
                    <a:lnTo>
                      <a:pt x="6840785" y="0"/>
                    </a:lnTo>
                    <a:close/>
                  </a:path>
                </a:pathLst>
              </a:custGeom>
              <a:blipFill>
                <a:blip r:embed="rId5"/>
                <a:stretch>
                  <a:fillRect l="-64930" t="-77454" r="-88807" b="-64877"/>
                </a:stretch>
              </a:blipFill>
            </p:spPr>
            <p:txBody>
              <a:bodyPr/>
              <a:lstStyle/>
              <a:p>
                <a:endParaRPr lang="en-AU"/>
              </a:p>
            </p:txBody>
          </p:sp>
          <p:sp>
            <p:nvSpPr>
              <p:cNvPr id="9" name="Freeform 9"/>
              <p:cNvSpPr/>
              <p:nvPr/>
            </p:nvSpPr>
            <p:spPr>
              <a:xfrm>
                <a:off x="103667" y="6840785"/>
                <a:ext cx="6955384" cy="1123986"/>
              </a:xfrm>
              <a:custGeom>
                <a:avLst/>
                <a:gdLst/>
                <a:ahLst/>
                <a:cxnLst/>
                <a:rect l="l" t="t" r="r" b="b"/>
                <a:pathLst>
                  <a:path w="6955384" h="1123986">
                    <a:moveTo>
                      <a:pt x="0" y="0"/>
                    </a:moveTo>
                    <a:lnTo>
                      <a:pt x="6955384" y="0"/>
                    </a:lnTo>
                    <a:lnTo>
                      <a:pt x="6955384" y="1123985"/>
                    </a:lnTo>
                    <a:lnTo>
                      <a:pt x="0" y="1123985"/>
                    </a:lnTo>
                    <a:lnTo>
                      <a:pt x="0" y="0"/>
                    </a:lnTo>
                    <a:close/>
                  </a:path>
                </a:pathLst>
              </a:custGeom>
              <a:blipFill>
                <a:blip r:embed="rId6"/>
                <a:stretch>
                  <a:fillRect t="-278" b="-278"/>
                </a:stretch>
              </a:blipFill>
            </p:spPr>
            <p:txBody>
              <a:bodyPr/>
              <a:lstStyle/>
              <a:p>
                <a:endParaRPr lang="en-AU"/>
              </a:p>
            </p:txBody>
          </p:sp>
        </p:grpSp>
        <p:sp>
          <p:nvSpPr>
            <p:cNvPr id="16" name="TextBox 16"/>
            <p:cNvSpPr txBox="1"/>
            <p:nvPr/>
          </p:nvSpPr>
          <p:spPr>
            <a:xfrm>
              <a:off x="6768236" y="4512438"/>
              <a:ext cx="4753062" cy="898451"/>
            </a:xfrm>
            <a:prstGeom prst="rect">
              <a:avLst/>
            </a:prstGeom>
          </p:spPr>
          <p:txBody>
            <a:bodyPr lIns="0" tIns="0" rIns="0" bIns="0" rtlCol="0" anchor="t">
              <a:spAutoFit/>
            </a:bodyPr>
            <a:lstStyle/>
            <a:p>
              <a:pPr marL="0" lvl="0" indent="0" algn="ctr">
                <a:lnSpc>
                  <a:spcPts val="3500"/>
                </a:lnSpc>
              </a:pPr>
              <a:r>
                <a:rPr lang="en-US" sz="3500">
                  <a:solidFill>
                    <a:srgbClr val="FFFFFF"/>
                  </a:solidFill>
                  <a:latin typeface="Barlow Condensed SemiBold" panose="00000706000000000000" pitchFamily="2" charset="0"/>
                  <a:ea typeface="Barlow Condensed"/>
                  <a:cs typeface="Barlow Condensed"/>
                  <a:sym typeface="Barlow Condensed"/>
                </a:rPr>
                <a:t>Intensifying Global Competition</a:t>
              </a:r>
            </a:p>
          </p:txBody>
        </p:sp>
        <p:sp>
          <p:nvSpPr>
            <p:cNvPr id="18" name="TextBox 18"/>
            <p:cNvSpPr txBox="1"/>
            <p:nvPr/>
          </p:nvSpPr>
          <p:spPr>
            <a:xfrm>
              <a:off x="6768236" y="5793286"/>
              <a:ext cx="4823683" cy="1307988"/>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FFFFFF"/>
                  </a:solidFill>
                  <a:latin typeface="Arial"/>
                  <a:ea typeface="Arial"/>
                  <a:cs typeface="Arial"/>
                  <a:sym typeface="Arial"/>
                </a:rPr>
                <a:t>Asian destinations</a:t>
              </a:r>
            </a:p>
            <a:p>
              <a:pPr marL="539749" lvl="1" indent="-269875" algn="l">
                <a:lnSpc>
                  <a:spcPts val="3499"/>
                </a:lnSpc>
                <a:buFont typeface="Arial"/>
                <a:buChar char="•"/>
              </a:pPr>
              <a:r>
                <a:rPr lang="en-US" sz="2499">
                  <a:solidFill>
                    <a:srgbClr val="FFFFFF"/>
                  </a:solidFill>
                  <a:latin typeface="Arial"/>
                  <a:ea typeface="Arial"/>
                  <a:cs typeface="Arial"/>
                  <a:sym typeface="Arial"/>
                </a:rPr>
                <a:t>Cheaper international markets</a:t>
              </a:r>
            </a:p>
            <a:p>
              <a:pPr marL="539749" lvl="1" indent="-269875" algn="l">
                <a:lnSpc>
                  <a:spcPts val="3499"/>
                </a:lnSpc>
                <a:buFont typeface="Arial"/>
                <a:buChar char="•"/>
              </a:pPr>
              <a:r>
                <a:rPr lang="en-US" sz="2499">
                  <a:solidFill>
                    <a:srgbClr val="FFFFFF"/>
                  </a:solidFill>
                  <a:latin typeface="Arial"/>
                  <a:ea typeface="Arial"/>
                  <a:cs typeface="Arial"/>
                  <a:sym typeface="Arial"/>
                </a:rPr>
                <a:t>Global brand campuses</a:t>
              </a:r>
            </a:p>
          </p:txBody>
        </p:sp>
      </p:grpSp>
      <p:grpSp>
        <p:nvGrpSpPr>
          <p:cNvPr id="22" name="Group 21">
            <a:extLst>
              <a:ext uri="{FF2B5EF4-FFF2-40B4-BE49-F238E27FC236}">
                <a16:creationId xmlns:a16="http://schemas.microsoft.com/office/drawing/2014/main" id="{8CAE66C3-92B2-D773-BB9E-A5A4335B4A5E}"/>
              </a:ext>
            </a:extLst>
          </p:cNvPr>
          <p:cNvGrpSpPr/>
          <p:nvPr/>
        </p:nvGrpSpPr>
        <p:grpSpPr>
          <a:xfrm>
            <a:off x="12145111" y="3489066"/>
            <a:ext cx="5372038" cy="5973578"/>
            <a:chOff x="12145111" y="3489066"/>
            <a:chExt cx="5372038" cy="5973578"/>
          </a:xfrm>
        </p:grpSpPr>
        <p:grpSp>
          <p:nvGrpSpPr>
            <p:cNvPr id="10" name="Group 10"/>
            <p:cNvGrpSpPr/>
            <p:nvPr/>
          </p:nvGrpSpPr>
          <p:grpSpPr>
            <a:xfrm>
              <a:off x="12145111" y="3489066"/>
              <a:ext cx="5372038" cy="5973578"/>
              <a:chOff x="0" y="0"/>
              <a:chExt cx="7162717" cy="7964770"/>
            </a:xfrm>
          </p:grpSpPr>
          <p:sp>
            <p:nvSpPr>
              <p:cNvPr id="11" name="Freeform 11"/>
              <p:cNvSpPr/>
              <p:nvPr/>
            </p:nvSpPr>
            <p:spPr>
              <a:xfrm flipH="1" flipV="1">
                <a:off x="0" y="0"/>
                <a:ext cx="7162717" cy="6853107"/>
              </a:xfrm>
              <a:custGeom>
                <a:avLst/>
                <a:gdLst/>
                <a:ahLst/>
                <a:cxnLst/>
                <a:rect l="l" t="t" r="r" b="b"/>
                <a:pathLst>
                  <a:path w="7162717" h="6853107">
                    <a:moveTo>
                      <a:pt x="7162717" y="6853107"/>
                    </a:moveTo>
                    <a:lnTo>
                      <a:pt x="0" y="6853107"/>
                    </a:lnTo>
                    <a:lnTo>
                      <a:pt x="0" y="0"/>
                    </a:lnTo>
                    <a:lnTo>
                      <a:pt x="7162717" y="0"/>
                    </a:lnTo>
                    <a:lnTo>
                      <a:pt x="7162717" y="6853107"/>
                    </a:lnTo>
                    <a:close/>
                  </a:path>
                </a:pathLst>
              </a:custGeom>
              <a:blipFill>
                <a:blip r:embed="rId5"/>
                <a:stretch>
                  <a:fillRect l="-16700" t="-112437" r="-122975" b="-38066"/>
                </a:stretch>
              </a:blipFill>
            </p:spPr>
            <p:txBody>
              <a:bodyPr/>
              <a:lstStyle/>
              <a:p>
                <a:endParaRPr lang="en-AU"/>
              </a:p>
            </p:txBody>
          </p:sp>
          <p:sp>
            <p:nvSpPr>
              <p:cNvPr id="12" name="Freeform 12"/>
              <p:cNvSpPr/>
              <p:nvPr/>
            </p:nvSpPr>
            <p:spPr>
              <a:xfrm>
                <a:off x="103667" y="6853107"/>
                <a:ext cx="6955384" cy="1111664"/>
              </a:xfrm>
              <a:custGeom>
                <a:avLst/>
                <a:gdLst/>
                <a:ahLst/>
                <a:cxnLst/>
                <a:rect l="l" t="t" r="r" b="b"/>
                <a:pathLst>
                  <a:path w="6955384" h="1111664">
                    <a:moveTo>
                      <a:pt x="0" y="0"/>
                    </a:moveTo>
                    <a:lnTo>
                      <a:pt x="6955384" y="0"/>
                    </a:lnTo>
                    <a:lnTo>
                      <a:pt x="6955384" y="1111663"/>
                    </a:lnTo>
                    <a:lnTo>
                      <a:pt x="0" y="1111663"/>
                    </a:lnTo>
                    <a:lnTo>
                      <a:pt x="0" y="0"/>
                    </a:lnTo>
                    <a:close/>
                  </a:path>
                </a:pathLst>
              </a:custGeom>
              <a:blipFill>
                <a:blip r:embed="rId6"/>
                <a:stretch>
                  <a:fillRect t="-835" b="-835"/>
                </a:stretch>
              </a:blipFill>
            </p:spPr>
            <p:txBody>
              <a:bodyPr/>
              <a:lstStyle/>
              <a:p>
                <a:endParaRPr lang="en-AU"/>
              </a:p>
            </p:txBody>
          </p:sp>
        </p:grpSp>
        <p:sp>
          <p:nvSpPr>
            <p:cNvPr id="17" name="TextBox 17"/>
            <p:cNvSpPr txBox="1"/>
            <p:nvPr/>
          </p:nvSpPr>
          <p:spPr>
            <a:xfrm>
              <a:off x="12506238" y="4512438"/>
              <a:ext cx="4753062" cy="898451"/>
            </a:xfrm>
            <a:prstGeom prst="rect">
              <a:avLst/>
            </a:prstGeom>
          </p:spPr>
          <p:txBody>
            <a:bodyPr lIns="0" tIns="0" rIns="0" bIns="0" rtlCol="0" anchor="t">
              <a:spAutoFit/>
            </a:bodyPr>
            <a:lstStyle/>
            <a:p>
              <a:pPr marL="0" lvl="0" indent="0" algn="ctr">
                <a:lnSpc>
                  <a:spcPts val="3500"/>
                </a:lnSpc>
              </a:pPr>
              <a:r>
                <a:rPr lang="en-US" sz="3500">
                  <a:solidFill>
                    <a:srgbClr val="FFFFFF"/>
                  </a:solidFill>
                  <a:latin typeface="Barlow Condensed SemiBold" panose="00000706000000000000" pitchFamily="2" charset="0"/>
                  <a:ea typeface="Barlow Condensed"/>
                  <a:cs typeface="Barlow Condensed"/>
                  <a:sym typeface="Barlow Condensed"/>
                </a:rPr>
                <a:t>Structural Pressure on Western Study Destinations</a:t>
              </a:r>
            </a:p>
          </p:txBody>
        </p:sp>
        <p:sp>
          <p:nvSpPr>
            <p:cNvPr id="19" name="TextBox 19"/>
            <p:cNvSpPr txBox="1"/>
            <p:nvPr/>
          </p:nvSpPr>
          <p:spPr>
            <a:xfrm>
              <a:off x="12459436" y="5793286"/>
              <a:ext cx="4753062" cy="1307988"/>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FFFFFF"/>
                  </a:solidFill>
                  <a:latin typeface="Arial"/>
                  <a:ea typeface="Arial"/>
                  <a:cs typeface="Arial"/>
                  <a:sym typeface="Arial"/>
                </a:rPr>
                <a:t>Changed market conditions</a:t>
              </a:r>
            </a:p>
            <a:p>
              <a:pPr marL="539749" lvl="1" indent="-269875" algn="l">
                <a:lnSpc>
                  <a:spcPts val="3499"/>
                </a:lnSpc>
                <a:buFont typeface="Arial"/>
                <a:buChar char="•"/>
              </a:pPr>
              <a:r>
                <a:rPr lang="en-US" sz="2499">
                  <a:solidFill>
                    <a:srgbClr val="FFFFFF"/>
                  </a:solidFill>
                  <a:latin typeface="Arial"/>
                  <a:ea typeface="Arial"/>
                  <a:cs typeface="Arial"/>
                  <a:sym typeface="Arial"/>
                </a:rPr>
                <a:t>Pipelines under strain</a:t>
              </a:r>
            </a:p>
            <a:p>
              <a:pPr marL="539749" lvl="1" indent="-269875" algn="l">
                <a:lnSpc>
                  <a:spcPts val="3499"/>
                </a:lnSpc>
                <a:buFont typeface="Arial"/>
                <a:buChar char="•"/>
              </a:pPr>
              <a:r>
                <a:rPr lang="en-US" sz="2499">
                  <a:solidFill>
                    <a:srgbClr val="FFFFFF"/>
                  </a:solidFill>
                  <a:latin typeface="Arial"/>
                  <a:ea typeface="Arial"/>
                  <a:cs typeface="Arial"/>
                  <a:sym typeface="Arial"/>
                </a:rPr>
                <a:t>Retention struggles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52544342718844A120BF15802F2782" ma:contentTypeVersion="22" ma:contentTypeDescription="Create a new document." ma:contentTypeScope="" ma:versionID="bf122b3453f3451868f11d9fc862f172">
  <xsd:schema xmlns:xsd="http://www.w3.org/2001/XMLSchema" xmlns:xs="http://www.w3.org/2001/XMLSchema" xmlns:p="http://schemas.microsoft.com/office/2006/metadata/properties" xmlns:ns2="bab3b6e4-2872-4d28-9e54-4bd3c55bfa69" xmlns:ns3="933bce4d-1ebf-411e-86e2-acd18baafa02" xmlns:ns4="666078a8-e022-4180-bf2a-3f0ed5b5ad7a" targetNamespace="http://schemas.microsoft.com/office/2006/metadata/properties" ma:root="true" ma:fieldsID="405105ac88eb1327d139ec183c85070d" ns2:_="" ns3:_="" ns4:_="">
    <xsd:import namespace="bab3b6e4-2872-4d28-9e54-4bd3c55bfa69"/>
    <xsd:import namespace="933bce4d-1ebf-411e-86e2-acd18baafa02"/>
    <xsd:import namespace="666078a8-e022-4180-bf2a-3f0ed5b5ad7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4:SharedWithUsers" minOccurs="0"/>
                <xsd:element ref="ns4:SharedWithDetail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b3b6e4-2872-4d28-9e54-4bd3c55bfa6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1cb3d215-7542-473b-b9d9-9d005f431430}" ma:internalName="TaxCatchAll" ma:showField="CatchAllData" ma:web="bab3b6e4-2872-4d28-9e54-4bd3c55bfa6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33bce4d-1ebf-411e-86e2-acd18baafa0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e157005-74e4-4aca-9211-b549ccc5aa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6078a8-e022-4180-bf2a-3f0ed5b5ad7a"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9B6CDF2D0F0E784990855012FA6C96F2" ma:contentTypeVersion="20" ma:contentTypeDescription="Create a new document." ma:contentTypeScope="" ma:versionID="d5159aecd5dbac4c023032b45ceb603d">
  <xsd:schema xmlns:xsd="http://www.w3.org/2001/XMLSchema" xmlns:xs="http://www.w3.org/2001/XMLSchema" xmlns:p="http://schemas.microsoft.com/office/2006/metadata/properties" xmlns:ns2="625ce9dc-d0f5-4bcd-92ef-9f13df565d2c" xmlns:ns3="424c84df-a2fb-47a8-8ab1-6af9ffdd3e1f" targetNamespace="http://schemas.microsoft.com/office/2006/metadata/properties" ma:root="true" ma:fieldsID="a3a4e0d868005960c33a48563a03916a" ns2:_="" ns3:_="">
    <xsd:import namespace="625ce9dc-d0f5-4bcd-92ef-9f13df565d2c"/>
    <xsd:import namespace="424c84df-a2fb-47a8-8ab1-6af9ffdd3e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JeevikaIsrani"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5ce9dc-d0f5-4bcd-92ef-9f13df565d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d987339-d72f-4816-ad79-287ec5a6b8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JeevikaIsrani" ma:index="25" nillable="true" ma:displayName="Order" ma:format="Dropdown" ma:internalName="JeevikaIsrani"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4c84df-a2fb-47a8-8ab1-6af9ffdd3e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78d92e-2481-4d9f-8af9-f7ccbf92df77}" ma:internalName="TaxCatchAll" ma:showField="CatchAllData" ma:web="424c84df-a2fb-47a8-8ab1-6af9ffdd3e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24c84df-a2fb-47a8-8ab1-6af9ffdd3e1f" xsi:nil="true"/>
    <lcf76f155ced4ddcb4097134ff3c332f xmlns="625ce9dc-d0f5-4bcd-92ef-9f13df565d2c">
      <Terms xmlns="http://schemas.microsoft.com/office/infopath/2007/PartnerControls"/>
    </lcf76f155ced4ddcb4097134ff3c332f>
    <JeevikaIsrani xmlns="625ce9dc-d0f5-4bcd-92ef-9f13df565d2c"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3DC9BC-D20F-4E70-91A9-7CB11D9267A0}">
  <ds:schemaRefs>
    <ds:schemaRef ds:uri="666078a8-e022-4180-bf2a-3f0ed5b5ad7a"/>
    <ds:schemaRef ds:uri="933bce4d-1ebf-411e-86e2-acd18baafa02"/>
    <ds:schemaRef ds:uri="bab3b6e4-2872-4d28-9e54-4bd3c55bfa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42A057-A7BE-4BCA-AB14-0344508C6C2C}"/>
</file>

<file path=customXml/itemProps3.xml><?xml version="1.0" encoding="utf-8"?>
<ds:datastoreItem xmlns:ds="http://schemas.openxmlformats.org/officeDocument/2006/customXml" ds:itemID="{19BCC574-85F6-4429-A326-DE39B7F1B3DD}">
  <ds:schemaRefs>
    <ds:schemaRef ds:uri="666078a8-e022-4180-bf2a-3f0ed5b5ad7a"/>
    <ds:schemaRef ds:uri="933bce4d-1ebf-411e-86e2-acd18baafa02"/>
    <ds:schemaRef ds:uri="bab3b6e4-2872-4d28-9e54-4bd3c55bfa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5AFE790C-B160-4127-8468-AF9D4C2C62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1625</Words>
  <Application>Microsoft Office PowerPoint</Application>
  <PresentationFormat>Custom</PresentationFormat>
  <Paragraphs>161</Paragraphs>
  <Slides>10</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Barlow</vt:lpstr>
      <vt:lpstr>Wingdings</vt:lpstr>
      <vt:lpstr>Calibri</vt:lpstr>
      <vt:lpstr>Barlow Condensed</vt:lpstr>
      <vt:lpstr>Barlow 2</vt:lpstr>
      <vt:lpstr>Barlow Condensed SemiBold</vt:lpstr>
      <vt:lpstr>Aptos</vt:lpstr>
      <vt:lpstr>Bahnschrift SemiBold Condensed</vt:lpstr>
      <vt:lpstr>Arial Bold</vt:lpstr>
      <vt:lpstr>Arial</vt:lpstr>
      <vt:lpstr>Barlow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NEAS PRESENTATION</dc:title>
  <dc:creator>Emma Amory</dc:creator>
  <cp:lastModifiedBy>Julia Mair</cp:lastModifiedBy>
  <cp:revision>2</cp:revision>
  <cp:lastPrinted>2026-05-06T07:45:22Z</cp:lastPrinted>
  <dcterms:created xsi:type="dcterms:W3CDTF">2006-08-16T00:00:00Z</dcterms:created>
  <dcterms:modified xsi:type="dcterms:W3CDTF">2026-05-06T11:23:10Z</dcterms:modified>
  <dc:identifier>DAHI15TEPKE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89979426-f140-4418-9a48-a1c7082b2f91</vt:lpwstr>
  </property>
  <property fmtid="{D5CDD505-2E9C-101B-9397-08002B2CF9AE}" pid="3" name="ContentTypeId">
    <vt:lpwstr>0x0101009B6CDF2D0F0E784990855012FA6C96F2</vt:lpwstr>
  </property>
  <property fmtid="{D5CDD505-2E9C-101B-9397-08002B2CF9AE}" pid="4" name="MediaServiceImageTags">
    <vt:lpwstr/>
  </property>
</Properties>
</file>