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notesMasterIdLst>
    <p:notesMasterId r:id="rId24"/>
  </p:notesMasterIdLst>
  <p:sldIdLst>
    <p:sldId id="256" r:id="rId6"/>
    <p:sldId id="257" r:id="rId7"/>
    <p:sldId id="1553" r:id="rId8"/>
    <p:sldId id="1554" r:id="rId9"/>
    <p:sldId id="308" r:id="rId10"/>
    <p:sldId id="1543" r:id="rId11"/>
    <p:sldId id="1552" r:id="rId12"/>
    <p:sldId id="1504" r:id="rId13"/>
    <p:sldId id="908" r:id="rId14"/>
    <p:sldId id="1555" r:id="rId15"/>
    <p:sldId id="347" r:id="rId16"/>
    <p:sldId id="353" r:id="rId17"/>
    <p:sldId id="299" r:id="rId18"/>
    <p:sldId id="1572" r:id="rId19"/>
    <p:sldId id="300" r:id="rId20"/>
    <p:sldId id="295" r:id="rId21"/>
    <p:sldId id="1573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 autoAdjust="0"/>
    <p:restoredTop sz="94637"/>
  </p:normalViewPr>
  <p:slideViewPr>
    <p:cSldViewPr snapToGrid="0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DA344-CAC5-554D-A837-4EB0C0C1BD3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632EE4C-521E-7347-B511-1E24640BBF33}">
      <dgm:prSet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the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b="1" dirty="0">
              <a:solidFill>
                <a:schemeClr val="tx2">
                  <a:lumMod val="75000"/>
                </a:schemeClr>
              </a:solidFill>
            </a:rPr>
            <a:t>core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subjects </a:t>
          </a:r>
          <a:r>
            <a:rPr kumimoji="1" lang="en-AU" altLang="zh-CN" dirty="0">
              <a:solidFill>
                <a:schemeClr val="tx2">
                  <a:lumMod val="75000"/>
                </a:schemeClr>
              </a:solidFill>
            </a:rPr>
            <a:t>are introduced subjects</a:t>
          </a:r>
          <a:endParaRPr lang="zh-CN" b="1" dirty="0">
            <a:solidFill>
              <a:schemeClr val="tx2">
                <a:lumMod val="75000"/>
              </a:schemeClr>
            </a:solidFill>
          </a:endParaRPr>
        </a:p>
      </dgm:t>
    </dgm:pt>
    <dgm:pt modelId="{F9D8A020-338A-E142-81B4-2CDBE95C3A1B}" type="parTrans" cxnId="{1AF9C794-067E-C34A-B416-09784BCBBE4C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4055239A-034B-4A47-839B-73B025FC011D}" type="sibTrans" cxnId="{1AF9C794-067E-C34A-B416-09784BCBBE4C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2F0141DD-B96A-3A46-B50F-4F0D9AD17B40}">
      <dgm:prSet/>
      <dgm:spPr>
        <a:solidFill>
          <a:schemeClr val="accent3">
            <a:alpha val="5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b="1" dirty="0">
              <a:solidFill>
                <a:schemeClr val="tx2">
                  <a:lumMod val="75000"/>
                </a:schemeClr>
              </a:solidFill>
            </a:rPr>
            <a:t>total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subjects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taught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by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endParaRPr kumimoji="1" lang="en-AU" altLang="zh-CN" dirty="0">
            <a:solidFill>
              <a:schemeClr val="tx2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kumimoji="1" lang="en-AU" altLang="zh-CN" b="1" dirty="0">
              <a:solidFill>
                <a:schemeClr val="tx2">
                  <a:lumMod val="75000"/>
                </a:schemeClr>
              </a:solidFill>
            </a:rPr>
            <a:t>foreign education institute</a:t>
          </a:r>
          <a:endParaRPr lang="zh-CN" b="1" dirty="0">
            <a:solidFill>
              <a:schemeClr val="tx2">
                <a:lumMod val="75000"/>
              </a:schemeClr>
            </a:solidFill>
          </a:endParaRPr>
        </a:p>
      </dgm:t>
    </dgm:pt>
    <dgm:pt modelId="{3E52B391-91FA-EE48-AAC8-5F69D38CDBA7}" type="parTrans" cxnId="{371E10EC-E99D-CA43-9F51-63C88B902086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7D6729F0-937A-6442-B561-2A34B9DF3135}" type="sibTrans" cxnId="{371E10EC-E99D-CA43-9F51-63C88B902086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A18F9F4B-919A-5446-BF82-6030DF3D8150}">
      <dgm:prSet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b="1" dirty="0">
              <a:solidFill>
                <a:schemeClr val="tx2">
                  <a:lumMod val="75000"/>
                </a:schemeClr>
              </a:solidFill>
            </a:rPr>
            <a:t>total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teaching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hours delivered by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AU" altLang="zh-CN" b="1" dirty="0">
              <a:solidFill>
                <a:schemeClr val="tx2">
                  <a:lumMod val="75000"/>
                </a:schemeClr>
              </a:solidFill>
            </a:rPr>
            <a:t>foreign education  institute</a:t>
          </a:r>
          <a:endParaRPr lang="zh-CN" b="1" dirty="0">
            <a:solidFill>
              <a:schemeClr val="tx2">
                <a:lumMod val="75000"/>
              </a:schemeClr>
            </a:solidFill>
          </a:endParaRPr>
        </a:p>
      </dgm:t>
    </dgm:pt>
    <dgm:pt modelId="{00BC897B-61A1-824A-A53E-3AA341C29897}" type="parTrans" cxnId="{D5E05FFB-C8E9-4445-98B9-F83C5DC39A19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8B5B3A7B-B27F-4B4F-A3B3-7260AC83EE33}" type="sibTrans" cxnId="{D5E05FFB-C8E9-4445-98B9-F83C5DC39A19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9A149051-29A8-EC48-AAA2-0A7E0CD153B8}">
      <dgm:prSet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dirty="0">
              <a:solidFill>
                <a:schemeClr val="tx2">
                  <a:lumMod val="75000"/>
                </a:schemeClr>
              </a:solidFill>
            </a:rPr>
            <a:t>of </a:t>
          </a:r>
          <a:r>
            <a:rPr kumimoji="1" lang="en-AU" altLang="zh-CN" b="1" dirty="0">
              <a:solidFill>
                <a:schemeClr val="tx2">
                  <a:lumMod val="75000"/>
                </a:schemeClr>
              </a:solidFill>
            </a:rPr>
            <a:t>total </a:t>
          </a:r>
          <a:r>
            <a:rPr kumimoji="1" lang="zh-CN" altLang="en-US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AU" altLang="zh-CN" dirty="0">
              <a:solidFill>
                <a:schemeClr val="tx2">
                  <a:lumMod val="75000"/>
                </a:schemeClr>
              </a:solidFill>
            </a:rPr>
            <a:t>the subjects are introduced subjects</a:t>
          </a:r>
          <a:endParaRPr lang="zh-CN" b="1" dirty="0">
            <a:solidFill>
              <a:schemeClr val="tx2">
                <a:lumMod val="75000"/>
              </a:schemeClr>
            </a:solidFill>
          </a:endParaRPr>
        </a:p>
      </dgm:t>
    </dgm:pt>
    <dgm:pt modelId="{CD91D4C9-360C-0E41-869D-5D658CEB7D6C}" type="parTrans" cxnId="{DB944FF8-BB7A-E449-8368-04B372926A6D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C8261B68-6897-7843-8AB3-596F9A03C388}" type="sibTrans" cxnId="{DB944FF8-BB7A-E449-8368-04B372926A6D}">
      <dgm:prSet/>
      <dgm:spPr/>
      <dgm:t>
        <a:bodyPr/>
        <a:lstStyle/>
        <a:p>
          <a:endParaRPr lang="zh-CN" altLang="en-US">
            <a:solidFill>
              <a:schemeClr val="tx2">
                <a:lumMod val="75000"/>
              </a:schemeClr>
            </a:solidFill>
          </a:endParaRPr>
        </a:p>
      </dgm:t>
    </dgm:pt>
    <dgm:pt modelId="{AE9CD4D6-2B51-F643-8EE3-B2FB89BCC44E}" type="pres">
      <dgm:prSet presAssocID="{D4BDA344-CAC5-554D-A837-4EB0C0C1BD39}" presName="Name0" presStyleCnt="0">
        <dgm:presLayoutVars>
          <dgm:dir/>
          <dgm:resizeHandles val="exact"/>
        </dgm:presLayoutVars>
      </dgm:prSet>
      <dgm:spPr/>
    </dgm:pt>
    <dgm:pt modelId="{13A94F23-60B9-2440-89B8-089EC67794BE}" type="pres">
      <dgm:prSet presAssocID="{9A149051-29A8-EC48-AAA2-0A7E0CD153B8}" presName="Name5" presStyleLbl="vennNode1" presStyleIdx="0" presStyleCnt="4">
        <dgm:presLayoutVars>
          <dgm:bulletEnabled val="1"/>
        </dgm:presLayoutVars>
      </dgm:prSet>
      <dgm:spPr/>
    </dgm:pt>
    <dgm:pt modelId="{3ACE9BE7-D05B-644D-802B-1040ED9E6BB0}" type="pres">
      <dgm:prSet presAssocID="{C8261B68-6897-7843-8AB3-596F9A03C388}" presName="space" presStyleCnt="0"/>
      <dgm:spPr/>
    </dgm:pt>
    <dgm:pt modelId="{85E8C4EE-6B11-3D4D-8D5C-7D8F5953468E}" type="pres">
      <dgm:prSet presAssocID="{F632EE4C-521E-7347-B511-1E24640BBF33}" presName="Name5" presStyleLbl="vennNode1" presStyleIdx="1" presStyleCnt="4">
        <dgm:presLayoutVars>
          <dgm:bulletEnabled val="1"/>
        </dgm:presLayoutVars>
      </dgm:prSet>
      <dgm:spPr/>
    </dgm:pt>
    <dgm:pt modelId="{1D68B42E-5E82-F148-9D85-0DF9DCACAFEC}" type="pres">
      <dgm:prSet presAssocID="{4055239A-034B-4A47-839B-73B025FC011D}" presName="space" presStyleCnt="0"/>
      <dgm:spPr/>
    </dgm:pt>
    <dgm:pt modelId="{51CD8C03-60EA-354B-B0A1-50F970686B9F}" type="pres">
      <dgm:prSet presAssocID="{2F0141DD-B96A-3A46-B50F-4F0D9AD17B40}" presName="Name5" presStyleLbl="vennNode1" presStyleIdx="2" presStyleCnt="4">
        <dgm:presLayoutVars>
          <dgm:bulletEnabled val="1"/>
        </dgm:presLayoutVars>
      </dgm:prSet>
      <dgm:spPr/>
    </dgm:pt>
    <dgm:pt modelId="{2CE694EF-834D-F443-B771-C3EF35E0E2E5}" type="pres">
      <dgm:prSet presAssocID="{7D6729F0-937A-6442-B561-2A34B9DF3135}" presName="space" presStyleCnt="0"/>
      <dgm:spPr/>
    </dgm:pt>
    <dgm:pt modelId="{9E687ACF-7856-E249-8FBC-7804A88F1175}" type="pres">
      <dgm:prSet presAssocID="{A18F9F4B-919A-5446-BF82-6030DF3D8150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E7AE2937-C2DA-4349-B87C-90E9840045B3}" type="presOf" srcId="{2F0141DD-B96A-3A46-B50F-4F0D9AD17B40}" destId="{51CD8C03-60EA-354B-B0A1-50F970686B9F}" srcOrd="0" destOrd="0" presId="urn:microsoft.com/office/officeart/2005/8/layout/venn3"/>
    <dgm:cxn modelId="{F22CD14B-64A8-3643-B619-E85628F3E6F7}" type="presOf" srcId="{F632EE4C-521E-7347-B511-1E24640BBF33}" destId="{85E8C4EE-6B11-3D4D-8D5C-7D8F5953468E}" srcOrd="0" destOrd="0" presId="urn:microsoft.com/office/officeart/2005/8/layout/venn3"/>
    <dgm:cxn modelId="{A8490460-40FC-684E-AE50-973DACC6E16D}" type="presOf" srcId="{9A149051-29A8-EC48-AAA2-0A7E0CD153B8}" destId="{13A94F23-60B9-2440-89B8-089EC67794BE}" srcOrd="0" destOrd="0" presId="urn:microsoft.com/office/officeart/2005/8/layout/venn3"/>
    <dgm:cxn modelId="{1AF9C794-067E-C34A-B416-09784BCBBE4C}" srcId="{D4BDA344-CAC5-554D-A837-4EB0C0C1BD39}" destId="{F632EE4C-521E-7347-B511-1E24640BBF33}" srcOrd="1" destOrd="0" parTransId="{F9D8A020-338A-E142-81B4-2CDBE95C3A1B}" sibTransId="{4055239A-034B-4A47-839B-73B025FC011D}"/>
    <dgm:cxn modelId="{5F75C9A2-E287-F142-BD17-D809BEAB2BEA}" type="presOf" srcId="{D4BDA344-CAC5-554D-A837-4EB0C0C1BD39}" destId="{AE9CD4D6-2B51-F643-8EE3-B2FB89BCC44E}" srcOrd="0" destOrd="0" presId="urn:microsoft.com/office/officeart/2005/8/layout/venn3"/>
    <dgm:cxn modelId="{AB94CCD6-041B-2349-AF3E-1AF754AD88C3}" type="presOf" srcId="{A18F9F4B-919A-5446-BF82-6030DF3D8150}" destId="{9E687ACF-7856-E249-8FBC-7804A88F1175}" srcOrd="0" destOrd="0" presId="urn:microsoft.com/office/officeart/2005/8/layout/venn3"/>
    <dgm:cxn modelId="{371E10EC-E99D-CA43-9F51-63C88B902086}" srcId="{D4BDA344-CAC5-554D-A837-4EB0C0C1BD39}" destId="{2F0141DD-B96A-3A46-B50F-4F0D9AD17B40}" srcOrd="2" destOrd="0" parTransId="{3E52B391-91FA-EE48-AAC8-5F69D38CDBA7}" sibTransId="{7D6729F0-937A-6442-B561-2A34B9DF3135}"/>
    <dgm:cxn modelId="{DB944FF8-BB7A-E449-8368-04B372926A6D}" srcId="{D4BDA344-CAC5-554D-A837-4EB0C0C1BD39}" destId="{9A149051-29A8-EC48-AAA2-0A7E0CD153B8}" srcOrd="0" destOrd="0" parTransId="{CD91D4C9-360C-0E41-869D-5D658CEB7D6C}" sibTransId="{C8261B68-6897-7843-8AB3-596F9A03C388}"/>
    <dgm:cxn modelId="{D5E05FFB-C8E9-4445-98B9-F83C5DC39A19}" srcId="{D4BDA344-CAC5-554D-A837-4EB0C0C1BD39}" destId="{A18F9F4B-919A-5446-BF82-6030DF3D8150}" srcOrd="3" destOrd="0" parTransId="{00BC897B-61A1-824A-A53E-3AA341C29897}" sibTransId="{8B5B3A7B-B27F-4B4F-A3B3-7260AC83EE33}"/>
    <dgm:cxn modelId="{E714BC01-68A5-1B40-802B-C3181188B76D}" type="presParOf" srcId="{AE9CD4D6-2B51-F643-8EE3-B2FB89BCC44E}" destId="{13A94F23-60B9-2440-89B8-089EC67794BE}" srcOrd="0" destOrd="0" presId="urn:microsoft.com/office/officeart/2005/8/layout/venn3"/>
    <dgm:cxn modelId="{4F24A663-CC56-714C-97D7-150B3A038B88}" type="presParOf" srcId="{AE9CD4D6-2B51-F643-8EE3-B2FB89BCC44E}" destId="{3ACE9BE7-D05B-644D-802B-1040ED9E6BB0}" srcOrd="1" destOrd="0" presId="urn:microsoft.com/office/officeart/2005/8/layout/venn3"/>
    <dgm:cxn modelId="{042FB71E-F672-084A-86F0-5558533662DB}" type="presParOf" srcId="{AE9CD4D6-2B51-F643-8EE3-B2FB89BCC44E}" destId="{85E8C4EE-6B11-3D4D-8D5C-7D8F5953468E}" srcOrd="2" destOrd="0" presId="urn:microsoft.com/office/officeart/2005/8/layout/venn3"/>
    <dgm:cxn modelId="{5D47AC5F-56F8-9C42-AACE-AD17CF196929}" type="presParOf" srcId="{AE9CD4D6-2B51-F643-8EE3-B2FB89BCC44E}" destId="{1D68B42E-5E82-F148-9D85-0DF9DCACAFEC}" srcOrd="3" destOrd="0" presId="urn:microsoft.com/office/officeart/2005/8/layout/venn3"/>
    <dgm:cxn modelId="{62F74EB2-6F50-6745-BA40-3FAAD9D01B10}" type="presParOf" srcId="{AE9CD4D6-2B51-F643-8EE3-B2FB89BCC44E}" destId="{51CD8C03-60EA-354B-B0A1-50F970686B9F}" srcOrd="4" destOrd="0" presId="urn:microsoft.com/office/officeart/2005/8/layout/venn3"/>
    <dgm:cxn modelId="{FA7630C9-E390-DF46-9292-1E3383B08DD8}" type="presParOf" srcId="{AE9CD4D6-2B51-F643-8EE3-B2FB89BCC44E}" destId="{2CE694EF-834D-F443-B771-C3EF35E0E2E5}" srcOrd="5" destOrd="0" presId="urn:microsoft.com/office/officeart/2005/8/layout/venn3"/>
    <dgm:cxn modelId="{B0358622-C8E2-454A-83DF-60F005B8FEED}" type="presParOf" srcId="{AE9CD4D6-2B51-F643-8EE3-B2FB89BCC44E}" destId="{9E687ACF-7856-E249-8FBC-7804A88F117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F8006-776C-4063-91BB-590900B4177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4904C6-3A7B-4118-9638-F0F27E29147B}">
      <dgm:prSet custT="1"/>
      <dgm:spPr/>
      <dgm:t>
        <a:bodyPr/>
        <a:lstStyle/>
        <a:p>
          <a:r>
            <a:rPr lang="en-AU" sz="2000" dirty="0"/>
            <a:t>AIFE delivers 6 subjects of academic English, totalling 540 contact hours  (hours of lessons with teachers), to students during their semesters in China. The program enhances academic skills, English proficiency, and discipline vocabulary</a:t>
          </a:r>
          <a:endParaRPr lang="en-US" sz="2000" dirty="0"/>
        </a:p>
      </dgm:t>
    </dgm:pt>
    <dgm:pt modelId="{C1F712BD-0F92-4C92-9D2F-8634B722C224}" type="parTrans" cxnId="{1E3566A2-A1C3-440A-ABB9-8B7DF573EF5B}">
      <dgm:prSet/>
      <dgm:spPr/>
      <dgm:t>
        <a:bodyPr/>
        <a:lstStyle/>
        <a:p>
          <a:endParaRPr lang="en-US"/>
        </a:p>
      </dgm:t>
    </dgm:pt>
    <dgm:pt modelId="{90D37460-BD41-447F-A597-3F07D4A40521}" type="sibTrans" cxnId="{1E3566A2-A1C3-440A-ABB9-8B7DF573EF5B}">
      <dgm:prSet/>
      <dgm:spPr/>
      <dgm:t>
        <a:bodyPr/>
        <a:lstStyle/>
        <a:p>
          <a:endParaRPr lang="en-US"/>
        </a:p>
      </dgm:t>
    </dgm:pt>
    <dgm:pt modelId="{DBE188C1-D476-48CC-913E-FD71A9CEF31C}">
      <dgm:prSet custT="1"/>
      <dgm:spPr/>
      <dgm:t>
        <a:bodyPr/>
        <a:lstStyle/>
        <a:p>
          <a:r>
            <a:rPr lang="en-US" sz="2000"/>
            <a:t>Aligned with AQF Levels 5–7, focusing on academic knowledge, communication, and cognitive skills.</a:t>
          </a:r>
        </a:p>
      </dgm:t>
    </dgm:pt>
    <dgm:pt modelId="{2A974409-2F73-4F8B-B88E-87DE26A2789B}" type="parTrans" cxnId="{54DA2805-498C-426B-A1F5-F381EEA7C32F}">
      <dgm:prSet/>
      <dgm:spPr/>
      <dgm:t>
        <a:bodyPr/>
        <a:lstStyle/>
        <a:p>
          <a:endParaRPr lang="en-US"/>
        </a:p>
      </dgm:t>
    </dgm:pt>
    <dgm:pt modelId="{00E96396-B5E1-48C7-8BC8-A72E1B21F29A}" type="sibTrans" cxnId="{54DA2805-498C-426B-A1F5-F381EEA7C32F}">
      <dgm:prSet/>
      <dgm:spPr/>
      <dgm:t>
        <a:bodyPr/>
        <a:lstStyle/>
        <a:p>
          <a:endParaRPr lang="en-US"/>
        </a:p>
      </dgm:t>
    </dgm:pt>
    <dgm:pt modelId="{DDCCE0D3-E8C6-4E0F-A5D0-F98DA72FE6F8}">
      <dgm:prSet custT="1"/>
      <dgm:spPr/>
      <dgm:t>
        <a:bodyPr/>
        <a:lstStyle/>
        <a:p>
          <a:r>
            <a:rPr lang="en-US" sz="2000"/>
            <a:t>Emphasises applied learning and real-world skills through diverse assessments.</a:t>
          </a:r>
        </a:p>
      </dgm:t>
    </dgm:pt>
    <dgm:pt modelId="{0FA7C66F-52CD-4430-BD5C-7868F7E2E36D}" type="parTrans" cxnId="{A34B61C9-B10C-4B7D-9A86-625001E8677A}">
      <dgm:prSet/>
      <dgm:spPr/>
      <dgm:t>
        <a:bodyPr/>
        <a:lstStyle/>
        <a:p>
          <a:endParaRPr lang="en-US"/>
        </a:p>
      </dgm:t>
    </dgm:pt>
    <dgm:pt modelId="{680ED711-9840-45B6-88B5-342DD1EB0A4C}" type="sibTrans" cxnId="{A34B61C9-B10C-4B7D-9A86-625001E8677A}">
      <dgm:prSet/>
      <dgm:spPr/>
      <dgm:t>
        <a:bodyPr/>
        <a:lstStyle/>
        <a:p>
          <a:endParaRPr lang="en-US"/>
        </a:p>
      </dgm:t>
    </dgm:pt>
    <dgm:pt modelId="{C49F5705-B346-47B6-9D27-30A29C6D6CEC}">
      <dgm:prSet custT="1"/>
      <dgm:spPr/>
      <dgm:t>
        <a:bodyPr/>
        <a:lstStyle/>
        <a:p>
          <a:r>
            <a:rPr lang="en-US" sz="2000"/>
            <a:t>Trains students in academic reading, critical thinking, research writing, and verbal communication.</a:t>
          </a:r>
        </a:p>
      </dgm:t>
    </dgm:pt>
    <dgm:pt modelId="{B468634F-1F90-4BA4-8CDD-201824315B10}" type="parTrans" cxnId="{B24753B8-C4D5-4912-A18B-D9E38C05886C}">
      <dgm:prSet/>
      <dgm:spPr/>
      <dgm:t>
        <a:bodyPr/>
        <a:lstStyle/>
        <a:p>
          <a:endParaRPr lang="en-US"/>
        </a:p>
      </dgm:t>
    </dgm:pt>
    <dgm:pt modelId="{74BA7D28-B526-4426-A4EB-B80C0E16BD6D}" type="sibTrans" cxnId="{B24753B8-C4D5-4912-A18B-D9E38C05886C}">
      <dgm:prSet/>
      <dgm:spPr/>
      <dgm:t>
        <a:bodyPr/>
        <a:lstStyle/>
        <a:p>
          <a:endParaRPr lang="en-US"/>
        </a:p>
      </dgm:t>
    </dgm:pt>
    <dgm:pt modelId="{FE87BDA1-D869-4C18-A3C3-8F713193A889}">
      <dgm:prSet custT="1"/>
      <dgm:spPr/>
      <dgm:t>
        <a:bodyPr/>
        <a:lstStyle/>
        <a:p>
          <a:r>
            <a:rPr lang="en-US" sz="2000" dirty="0"/>
            <a:t>Not an IELTS preparation course — However, AEAP also embeds Direct Entry Program (DEP) test, accepted by AIFE’s global partner universities.</a:t>
          </a:r>
        </a:p>
      </dgm:t>
    </dgm:pt>
    <dgm:pt modelId="{0E48822F-F84E-4B15-B54C-ED2F3837EAB7}" type="parTrans" cxnId="{301BD246-2DAC-4F68-AC0E-71115D21EFBD}">
      <dgm:prSet/>
      <dgm:spPr/>
      <dgm:t>
        <a:bodyPr/>
        <a:lstStyle/>
        <a:p>
          <a:endParaRPr lang="en-US"/>
        </a:p>
      </dgm:t>
    </dgm:pt>
    <dgm:pt modelId="{70A6C87D-9624-4C55-99BD-44EB1EAA0269}" type="sibTrans" cxnId="{301BD246-2DAC-4F68-AC0E-71115D21EFBD}">
      <dgm:prSet/>
      <dgm:spPr/>
      <dgm:t>
        <a:bodyPr/>
        <a:lstStyle/>
        <a:p>
          <a:endParaRPr lang="en-US"/>
        </a:p>
      </dgm:t>
    </dgm:pt>
    <dgm:pt modelId="{81CC7297-C0BF-4E4C-A4BD-017A90059E6E}" type="pres">
      <dgm:prSet presAssocID="{583F8006-776C-4063-91BB-590900B41773}" presName="linear" presStyleCnt="0">
        <dgm:presLayoutVars>
          <dgm:animLvl val="lvl"/>
          <dgm:resizeHandles val="exact"/>
        </dgm:presLayoutVars>
      </dgm:prSet>
      <dgm:spPr/>
    </dgm:pt>
    <dgm:pt modelId="{B8BA2834-6507-D446-A448-F0968F3C09A7}" type="pres">
      <dgm:prSet presAssocID="{514904C6-3A7B-4118-9638-F0F27E2914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E9CFEE-823F-1B4C-A38B-0BDF4411981C}" type="pres">
      <dgm:prSet presAssocID="{90D37460-BD41-447F-A597-3F07D4A40521}" presName="spacer" presStyleCnt="0"/>
      <dgm:spPr/>
    </dgm:pt>
    <dgm:pt modelId="{7755DC41-BA58-024D-9604-F478DBFCD33A}" type="pres">
      <dgm:prSet presAssocID="{DBE188C1-D476-48CC-913E-FD71A9CEF31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D71214-11E8-774F-9D04-F801FBB35F8A}" type="pres">
      <dgm:prSet presAssocID="{00E96396-B5E1-48C7-8BC8-A72E1B21F29A}" presName="spacer" presStyleCnt="0"/>
      <dgm:spPr/>
    </dgm:pt>
    <dgm:pt modelId="{A7C2A61B-D642-6443-8A56-CEFC2746647F}" type="pres">
      <dgm:prSet presAssocID="{DDCCE0D3-E8C6-4E0F-A5D0-F98DA72FE6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3A4C4-C53A-BF4E-9893-3573CFB8A830}" type="pres">
      <dgm:prSet presAssocID="{680ED711-9840-45B6-88B5-342DD1EB0A4C}" presName="spacer" presStyleCnt="0"/>
      <dgm:spPr/>
    </dgm:pt>
    <dgm:pt modelId="{BF1B014B-031F-1C45-A7D8-D28F5561537D}" type="pres">
      <dgm:prSet presAssocID="{C49F5705-B346-47B6-9D27-30A29C6D6C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AC28469-05F6-D74F-86EE-2B9419567B5B}" type="pres">
      <dgm:prSet presAssocID="{74BA7D28-B526-4426-A4EB-B80C0E16BD6D}" presName="spacer" presStyleCnt="0"/>
      <dgm:spPr/>
    </dgm:pt>
    <dgm:pt modelId="{C109ACE3-5BC3-2F42-88C2-AEF1CCD553FB}" type="pres">
      <dgm:prSet presAssocID="{FE87BDA1-D869-4C18-A3C3-8F713193A88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DA2805-498C-426B-A1F5-F381EEA7C32F}" srcId="{583F8006-776C-4063-91BB-590900B41773}" destId="{DBE188C1-D476-48CC-913E-FD71A9CEF31C}" srcOrd="1" destOrd="0" parTransId="{2A974409-2F73-4F8B-B88E-87DE26A2789B}" sibTransId="{00E96396-B5E1-48C7-8BC8-A72E1B21F29A}"/>
    <dgm:cxn modelId="{A808F114-6DC7-A344-883E-FD033B2095BB}" type="presOf" srcId="{583F8006-776C-4063-91BB-590900B41773}" destId="{81CC7297-C0BF-4E4C-A4BD-017A90059E6E}" srcOrd="0" destOrd="0" presId="urn:microsoft.com/office/officeart/2005/8/layout/vList2"/>
    <dgm:cxn modelId="{510D7733-1827-8F49-B683-FF934DB9FBE4}" type="presOf" srcId="{DDCCE0D3-E8C6-4E0F-A5D0-F98DA72FE6F8}" destId="{A7C2A61B-D642-6443-8A56-CEFC2746647F}" srcOrd="0" destOrd="0" presId="urn:microsoft.com/office/officeart/2005/8/layout/vList2"/>
    <dgm:cxn modelId="{301BD246-2DAC-4F68-AC0E-71115D21EFBD}" srcId="{583F8006-776C-4063-91BB-590900B41773}" destId="{FE87BDA1-D869-4C18-A3C3-8F713193A889}" srcOrd="4" destOrd="0" parTransId="{0E48822F-F84E-4B15-B54C-ED2F3837EAB7}" sibTransId="{70A6C87D-9624-4C55-99BD-44EB1EAA0269}"/>
    <dgm:cxn modelId="{33DDCA72-A5FE-BF44-8ABC-B609A999E84C}" type="presOf" srcId="{FE87BDA1-D869-4C18-A3C3-8F713193A889}" destId="{C109ACE3-5BC3-2F42-88C2-AEF1CCD553FB}" srcOrd="0" destOrd="0" presId="urn:microsoft.com/office/officeart/2005/8/layout/vList2"/>
    <dgm:cxn modelId="{87EBB77F-8786-5140-9ED9-91E8270B4868}" type="presOf" srcId="{C49F5705-B346-47B6-9D27-30A29C6D6CEC}" destId="{BF1B014B-031F-1C45-A7D8-D28F5561537D}" srcOrd="0" destOrd="0" presId="urn:microsoft.com/office/officeart/2005/8/layout/vList2"/>
    <dgm:cxn modelId="{1E3566A2-A1C3-440A-ABB9-8B7DF573EF5B}" srcId="{583F8006-776C-4063-91BB-590900B41773}" destId="{514904C6-3A7B-4118-9638-F0F27E29147B}" srcOrd="0" destOrd="0" parTransId="{C1F712BD-0F92-4C92-9D2F-8634B722C224}" sibTransId="{90D37460-BD41-447F-A597-3F07D4A40521}"/>
    <dgm:cxn modelId="{B24753B8-C4D5-4912-A18B-D9E38C05886C}" srcId="{583F8006-776C-4063-91BB-590900B41773}" destId="{C49F5705-B346-47B6-9D27-30A29C6D6CEC}" srcOrd="3" destOrd="0" parTransId="{B468634F-1F90-4BA4-8CDD-201824315B10}" sibTransId="{74BA7D28-B526-4426-A4EB-B80C0E16BD6D}"/>
    <dgm:cxn modelId="{830C23B9-7799-8343-9E6E-B068BAB77893}" type="presOf" srcId="{DBE188C1-D476-48CC-913E-FD71A9CEF31C}" destId="{7755DC41-BA58-024D-9604-F478DBFCD33A}" srcOrd="0" destOrd="0" presId="urn:microsoft.com/office/officeart/2005/8/layout/vList2"/>
    <dgm:cxn modelId="{A34B61C9-B10C-4B7D-9A86-625001E8677A}" srcId="{583F8006-776C-4063-91BB-590900B41773}" destId="{DDCCE0D3-E8C6-4E0F-A5D0-F98DA72FE6F8}" srcOrd="2" destOrd="0" parTransId="{0FA7C66F-52CD-4430-BD5C-7868F7E2E36D}" sibTransId="{680ED711-9840-45B6-88B5-342DD1EB0A4C}"/>
    <dgm:cxn modelId="{EAB362D6-1F0D-C241-B649-D781E7A0452D}" type="presOf" srcId="{514904C6-3A7B-4118-9638-F0F27E29147B}" destId="{B8BA2834-6507-D446-A448-F0968F3C09A7}" srcOrd="0" destOrd="0" presId="urn:microsoft.com/office/officeart/2005/8/layout/vList2"/>
    <dgm:cxn modelId="{1AFAEFCE-6B67-B748-B444-4A088B49F50B}" type="presParOf" srcId="{81CC7297-C0BF-4E4C-A4BD-017A90059E6E}" destId="{B8BA2834-6507-D446-A448-F0968F3C09A7}" srcOrd="0" destOrd="0" presId="urn:microsoft.com/office/officeart/2005/8/layout/vList2"/>
    <dgm:cxn modelId="{1032DC1F-B573-CC45-AAC3-0950835BCA0E}" type="presParOf" srcId="{81CC7297-C0BF-4E4C-A4BD-017A90059E6E}" destId="{8EE9CFEE-823F-1B4C-A38B-0BDF4411981C}" srcOrd="1" destOrd="0" presId="urn:microsoft.com/office/officeart/2005/8/layout/vList2"/>
    <dgm:cxn modelId="{F5E0BAC8-C672-AD43-95D7-C3EB51B03484}" type="presParOf" srcId="{81CC7297-C0BF-4E4C-A4BD-017A90059E6E}" destId="{7755DC41-BA58-024D-9604-F478DBFCD33A}" srcOrd="2" destOrd="0" presId="urn:microsoft.com/office/officeart/2005/8/layout/vList2"/>
    <dgm:cxn modelId="{86C9F33C-F378-3741-A60B-93DCA36782C8}" type="presParOf" srcId="{81CC7297-C0BF-4E4C-A4BD-017A90059E6E}" destId="{E9D71214-11E8-774F-9D04-F801FBB35F8A}" srcOrd="3" destOrd="0" presId="urn:microsoft.com/office/officeart/2005/8/layout/vList2"/>
    <dgm:cxn modelId="{7136D8EA-DC74-1949-8F81-A3EF4D4B1373}" type="presParOf" srcId="{81CC7297-C0BF-4E4C-A4BD-017A90059E6E}" destId="{A7C2A61B-D642-6443-8A56-CEFC2746647F}" srcOrd="4" destOrd="0" presId="urn:microsoft.com/office/officeart/2005/8/layout/vList2"/>
    <dgm:cxn modelId="{51EF52D7-40F0-CC4E-921E-7703F1CFBC14}" type="presParOf" srcId="{81CC7297-C0BF-4E4C-A4BD-017A90059E6E}" destId="{3DF3A4C4-C53A-BF4E-9893-3573CFB8A830}" srcOrd="5" destOrd="0" presId="urn:microsoft.com/office/officeart/2005/8/layout/vList2"/>
    <dgm:cxn modelId="{637D4F85-CE97-E740-9B75-F07DADD717F3}" type="presParOf" srcId="{81CC7297-C0BF-4E4C-A4BD-017A90059E6E}" destId="{BF1B014B-031F-1C45-A7D8-D28F5561537D}" srcOrd="6" destOrd="0" presId="urn:microsoft.com/office/officeart/2005/8/layout/vList2"/>
    <dgm:cxn modelId="{126DE644-67B6-C341-8C57-8DA3353584B7}" type="presParOf" srcId="{81CC7297-C0BF-4E4C-A4BD-017A90059E6E}" destId="{EAC28469-05F6-D74F-86EE-2B9419567B5B}" srcOrd="7" destOrd="0" presId="urn:microsoft.com/office/officeart/2005/8/layout/vList2"/>
    <dgm:cxn modelId="{B185134F-FA3C-2246-A169-CEB6B27C1E5D}" type="presParOf" srcId="{81CC7297-C0BF-4E4C-A4BD-017A90059E6E}" destId="{C109ACE3-5BC3-2F42-88C2-AEF1CCD553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94F23-60B9-2440-89B8-089EC67794BE}">
      <dsp:nvSpPr>
        <dsp:cNvPr id="0" name=""/>
        <dsp:cNvSpPr/>
      </dsp:nvSpPr>
      <dsp:spPr>
        <a:xfrm>
          <a:off x="3080" y="630163"/>
          <a:ext cx="3091011" cy="309101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of </a:t>
          </a:r>
          <a:r>
            <a:rPr kumimoji="1" lang="en-AU" altLang="zh-CN" sz="2400" b="1" kern="1200" dirty="0">
              <a:solidFill>
                <a:schemeClr val="tx2">
                  <a:lumMod val="75000"/>
                </a:schemeClr>
              </a:solidFill>
            </a:rPr>
            <a:t>total 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AU" altLang="zh-CN" sz="2400" kern="1200" dirty="0">
              <a:solidFill>
                <a:schemeClr val="tx2">
                  <a:lumMod val="75000"/>
                </a:schemeClr>
              </a:solidFill>
            </a:rPr>
            <a:t>the subjects are introduced subjects</a:t>
          </a:r>
          <a:endParaRPr lang="zh-CN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55748" y="1082831"/>
        <a:ext cx="2185675" cy="2185675"/>
      </dsp:txXfrm>
    </dsp:sp>
    <dsp:sp modelId="{85E8C4EE-6B11-3D4D-8D5C-7D8F5953468E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the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b="1" kern="1200" dirty="0">
              <a:solidFill>
                <a:schemeClr val="tx2">
                  <a:lumMod val="75000"/>
                </a:schemeClr>
              </a:solidFill>
            </a:rPr>
            <a:t>core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subjects </a:t>
          </a:r>
          <a:r>
            <a:rPr kumimoji="1" lang="en-AU" altLang="zh-CN" sz="2400" kern="1200" dirty="0">
              <a:solidFill>
                <a:schemeClr val="tx2">
                  <a:lumMod val="75000"/>
                </a:schemeClr>
              </a:solidFill>
            </a:rPr>
            <a:t>are introduced subjects</a:t>
          </a:r>
          <a:endParaRPr lang="zh-CN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28557" y="1082831"/>
        <a:ext cx="2185675" cy="2185675"/>
      </dsp:txXfrm>
    </dsp:sp>
    <dsp:sp modelId="{51CD8C03-60EA-354B-B0A1-50F970686B9F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b="1" kern="1200" dirty="0">
              <a:solidFill>
                <a:schemeClr val="tx2">
                  <a:lumMod val="75000"/>
                </a:schemeClr>
              </a:solidFill>
            </a:rPr>
            <a:t>total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subjects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taught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by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endParaRPr kumimoji="1" lang="en-AU" altLang="zh-CN" sz="2400" kern="1200" dirty="0">
            <a:solidFill>
              <a:schemeClr val="tx2">
                <a:lumMod val="7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en-AU" altLang="zh-CN" sz="2400" b="1" kern="1200" dirty="0">
              <a:solidFill>
                <a:schemeClr val="tx2">
                  <a:lumMod val="75000"/>
                </a:schemeClr>
              </a:solidFill>
            </a:rPr>
            <a:t>foreign education institute</a:t>
          </a:r>
          <a:endParaRPr lang="zh-CN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401366" y="1082831"/>
        <a:ext cx="2185675" cy="2185675"/>
      </dsp:txXfrm>
    </dsp:sp>
    <dsp:sp modelId="{9E687ACF-7856-E249-8FBC-7804A88F1175}">
      <dsp:nvSpPr>
        <dsp:cNvPr id="0" name=""/>
        <dsp:cNvSpPr/>
      </dsp:nvSpPr>
      <dsp:spPr>
        <a:xfrm>
          <a:off x="7421507" y="630163"/>
          <a:ext cx="3091011" cy="3091011"/>
        </a:xfrm>
        <a:prstGeom prst="ellipse">
          <a:avLst/>
        </a:prstGeom>
        <a:solidFill>
          <a:schemeClr val="accent3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30480" rIns="170109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1/3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of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b="1" kern="1200" dirty="0">
              <a:solidFill>
                <a:schemeClr val="tx2">
                  <a:lumMod val="75000"/>
                </a:schemeClr>
              </a:solidFill>
            </a:rPr>
            <a:t>total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teaching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US" altLang="zh-CN" sz="2400" kern="1200" dirty="0">
              <a:solidFill>
                <a:schemeClr val="tx2">
                  <a:lumMod val="75000"/>
                </a:schemeClr>
              </a:solidFill>
            </a:rPr>
            <a:t>hours delivered by</a:t>
          </a:r>
          <a:r>
            <a:rPr kumimoji="1" lang="zh-CN" altLang="en-US" sz="2400" kern="1200" dirty="0">
              <a:solidFill>
                <a:schemeClr val="tx2">
                  <a:lumMod val="75000"/>
                </a:schemeClr>
              </a:solidFill>
            </a:rPr>
            <a:t> </a:t>
          </a:r>
          <a:r>
            <a:rPr kumimoji="1" lang="en-AU" altLang="zh-CN" sz="2400" b="1" kern="1200" dirty="0">
              <a:solidFill>
                <a:schemeClr val="tx2">
                  <a:lumMod val="75000"/>
                </a:schemeClr>
              </a:solidFill>
            </a:rPr>
            <a:t>foreign education  institute</a:t>
          </a:r>
          <a:endParaRPr lang="zh-CN" sz="2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874175" y="1082831"/>
        <a:ext cx="2185675" cy="2185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A2834-6507-D446-A448-F0968F3C09A7}">
      <dsp:nvSpPr>
        <dsp:cNvPr id="0" name=""/>
        <dsp:cNvSpPr/>
      </dsp:nvSpPr>
      <dsp:spPr>
        <a:xfrm>
          <a:off x="0" y="363"/>
          <a:ext cx="7193186" cy="1261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AIFE delivers 6 subjects of academic English, totalling 540 contact hours  (hours of lessons with teachers), to students during their semesters in China. The program enhances academic skills, English proficiency, and discipline vocabulary</a:t>
          </a:r>
          <a:endParaRPr lang="en-US" sz="2000" kern="1200" dirty="0"/>
        </a:p>
      </dsp:txBody>
      <dsp:txXfrm>
        <a:off x="61582" y="61945"/>
        <a:ext cx="7070022" cy="1138356"/>
      </dsp:txXfrm>
    </dsp:sp>
    <dsp:sp modelId="{7755DC41-BA58-024D-9604-F478DBFCD33A}">
      <dsp:nvSpPr>
        <dsp:cNvPr id="0" name=""/>
        <dsp:cNvSpPr/>
      </dsp:nvSpPr>
      <dsp:spPr>
        <a:xfrm>
          <a:off x="0" y="1274610"/>
          <a:ext cx="7193186" cy="1261520"/>
        </a:xfrm>
        <a:prstGeom prst="roundRect">
          <a:avLst/>
        </a:prstGeom>
        <a:solidFill>
          <a:schemeClr val="accent2">
            <a:hueOff val="308536"/>
            <a:satOff val="6616"/>
            <a:lumOff val="2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Aligned with AQF Levels 5–7, focusing on academic knowledge, communication, and cognitive skills.</a:t>
          </a:r>
        </a:p>
      </dsp:txBody>
      <dsp:txXfrm>
        <a:off x="61582" y="1336192"/>
        <a:ext cx="7070022" cy="1138356"/>
      </dsp:txXfrm>
    </dsp:sp>
    <dsp:sp modelId="{A7C2A61B-D642-6443-8A56-CEFC2746647F}">
      <dsp:nvSpPr>
        <dsp:cNvPr id="0" name=""/>
        <dsp:cNvSpPr/>
      </dsp:nvSpPr>
      <dsp:spPr>
        <a:xfrm>
          <a:off x="0" y="2548857"/>
          <a:ext cx="7193186" cy="1261520"/>
        </a:xfrm>
        <a:prstGeom prst="roundRect">
          <a:avLst/>
        </a:prstGeom>
        <a:solidFill>
          <a:schemeClr val="accent2">
            <a:hueOff val="617073"/>
            <a:satOff val="13232"/>
            <a:lumOff val="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Emphasises applied learning and real-world skills through diverse assessments.</a:t>
          </a:r>
        </a:p>
      </dsp:txBody>
      <dsp:txXfrm>
        <a:off x="61582" y="2610439"/>
        <a:ext cx="7070022" cy="1138356"/>
      </dsp:txXfrm>
    </dsp:sp>
    <dsp:sp modelId="{BF1B014B-031F-1C45-A7D8-D28F5561537D}">
      <dsp:nvSpPr>
        <dsp:cNvPr id="0" name=""/>
        <dsp:cNvSpPr/>
      </dsp:nvSpPr>
      <dsp:spPr>
        <a:xfrm>
          <a:off x="0" y="3823104"/>
          <a:ext cx="7193186" cy="1261520"/>
        </a:xfrm>
        <a:prstGeom prst="roundRect">
          <a:avLst/>
        </a:prstGeom>
        <a:solidFill>
          <a:schemeClr val="accent2">
            <a:hueOff val="925609"/>
            <a:satOff val="19849"/>
            <a:lumOff val="89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Trains students in academic reading, critical thinking, research writing, and verbal communication.</a:t>
          </a:r>
        </a:p>
      </dsp:txBody>
      <dsp:txXfrm>
        <a:off x="61582" y="3884686"/>
        <a:ext cx="7070022" cy="1138356"/>
      </dsp:txXfrm>
    </dsp:sp>
    <dsp:sp modelId="{C109ACE3-5BC3-2F42-88C2-AEF1CCD553FB}">
      <dsp:nvSpPr>
        <dsp:cNvPr id="0" name=""/>
        <dsp:cNvSpPr/>
      </dsp:nvSpPr>
      <dsp:spPr>
        <a:xfrm>
          <a:off x="0" y="5097351"/>
          <a:ext cx="7193186" cy="1261520"/>
        </a:xfrm>
        <a:prstGeom prst="roundRect">
          <a:avLst/>
        </a:prstGeom>
        <a:solidFill>
          <a:schemeClr val="accent2">
            <a:hueOff val="1234145"/>
            <a:satOff val="26465"/>
            <a:lumOff val="1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 an IELTS preparation course — However, AEAP also embeds Direct Entry Program (DEP) test, accepted by AIFE’s global partner universities.</a:t>
          </a:r>
        </a:p>
      </dsp:txBody>
      <dsp:txXfrm>
        <a:off x="61582" y="5158933"/>
        <a:ext cx="7070022" cy="113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EF1C-B92F-1F46-999C-801E5AD79F4B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0D456-E2C9-E040-BDE4-FCC636BFC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0A61-BE20-9B5D-BAD2-68308A4A2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104B17-217C-1470-DB87-D768BAFEB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511D3C-DE8E-7EEA-FED5-EB42A7010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B7ECAD-BCAC-CD6A-8D5B-611765BD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46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32358-6BDC-5305-2D29-F2226CAC9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BE035-82BA-4EE5-60BD-428776352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BCA54-CE46-D4F7-FCBC-097BD25A7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09E98-AC19-3742-BCE0-FFB2203ED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C084AD-D196-4417-B0C0-50D27959D9B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0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55095-C480-217D-FBFD-1435A7A0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C5FF4-3DF0-5F81-617C-1E55B934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7F224-7311-7F77-BE8E-D3F6E705A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7477-294C-461D-D309-1067C4B964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C084AD-D196-4417-B0C0-50D27959D9BD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84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Zelda/Desktop/AEMG%20Education%20Style%20Guide%20_04_General_01.pdf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Zelda/Desktop/AEMG%20Education%20Style%20Guide%20_04_General_01.pdf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D0A2-35B0-8731-581D-4714412113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021" y="4585348"/>
            <a:ext cx="6371876" cy="106791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672BA-6050-890A-8436-818A4A8551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021" y="5786751"/>
            <a:ext cx="4442960" cy="5990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683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9AE45-6F8A-32E2-D99F-6B739EFA1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365126"/>
            <a:ext cx="8630068" cy="134353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Name here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A0E01D-C3C6-814F-B0B3-0305FF3FE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835473"/>
            <a:ext cx="8743533" cy="48590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54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3"/>
          <p:cNvSpPr>
            <a:spLocks noGrp="1"/>
          </p:cNvSpPr>
          <p:nvPr>
            <p:ph type="title" hasCustomPrompt="1"/>
          </p:nvPr>
        </p:nvSpPr>
        <p:spPr>
          <a:xfrm>
            <a:off x="404813" y="468313"/>
            <a:ext cx="10969625" cy="706437"/>
          </a:xfrm>
        </p:spPr>
        <p:txBody>
          <a:bodyPr/>
          <a:lstStyle/>
          <a:p>
            <a:pPr eaLnBrk="1" hangingPunct="1"/>
            <a:r>
              <a:rPr lang="zh-CN" altLang="en-US" dirty="0">
                <a:sym typeface="+mn-ea"/>
              </a:rPr>
              <a:t>篇章标题文字</a:t>
            </a:r>
            <a:endParaRPr lang="zh-CN" altLang="en-US" dirty="0"/>
          </a:p>
        </p:txBody>
      </p:sp>
      <p:sp>
        <p:nvSpPr>
          <p:cNvPr id="9" name="文本占位符 4"/>
          <p:cNvSpPr>
            <a:spLocks noGrp="1"/>
          </p:cNvSpPr>
          <p:nvPr>
            <p:ph type="body" idx="13" hasCustomPrompt="1"/>
          </p:nvPr>
        </p:nvSpPr>
        <p:spPr>
          <a:xfrm>
            <a:off x="414338" y="1490663"/>
            <a:ext cx="10969625" cy="4759325"/>
          </a:xfrm>
        </p:spPr>
        <p:txBody>
          <a:bodyPr/>
          <a:lstStyle/>
          <a:p>
            <a:pPr eaLnBrk="1" hangingPunct="1"/>
            <a:r>
              <a:rPr lang="zh-CN" altLang="en-US" sz="2400" b="1" dirty="0">
                <a:sym typeface="+mn-ea"/>
              </a:rPr>
              <a:t>一级文字</a:t>
            </a:r>
            <a:endParaRPr lang="zh-CN" altLang="en-US" sz="2400" b="1" dirty="0"/>
          </a:p>
          <a:p>
            <a:pPr lvl="1" eaLnBrk="1" hangingPunct="1"/>
            <a:r>
              <a:rPr lang="zh-CN" altLang="en-US" sz="1800" dirty="0">
                <a:sym typeface="+mn-ea"/>
              </a:rPr>
              <a:t>二级文字：可嵌入适当内容或图片</a:t>
            </a:r>
            <a:endParaRPr lang="zh-CN" altLang="en-US" sz="1800" dirty="0"/>
          </a:p>
          <a:p>
            <a:pPr lvl="1" eaLnBrk="1" hangingPunct="1"/>
            <a:r>
              <a:rPr lang="zh-CN" altLang="en-US" sz="1800" b="1" dirty="0">
                <a:solidFill>
                  <a:srgbClr val="D3A038"/>
                </a:solidFill>
                <a:sym typeface="+mn-ea"/>
              </a:rPr>
              <a:t>强调文字：适用于需要强调的文字</a:t>
            </a:r>
            <a:endParaRPr lang="zh-CN" altLang="en-US" sz="1800" b="1" dirty="0">
              <a:solidFill>
                <a:srgbClr val="D3A038"/>
              </a:solidFill>
            </a:endParaRPr>
          </a:p>
          <a:p>
            <a:pPr lvl="1" eaLnBrk="1" hangingPunct="1"/>
            <a:r>
              <a:rPr lang="zh-CN" altLang="en-US" sz="1800" i="1" u="sng" dirty="0">
                <a:solidFill>
                  <a:srgbClr val="505050"/>
                </a:solidFill>
                <a:sym typeface="+mn-ea"/>
                <a:hlinkClick r:id="rId3" action="ppaction://hlinkfile"/>
              </a:rPr>
              <a:t>超链接</a:t>
            </a:r>
            <a:endParaRPr lang="en-US" altLang="zh-CN" sz="1800" i="1" u="sng" dirty="0">
              <a:solidFill>
                <a:srgbClr val="505050"/>
              </a:solidFill>
            </a:endParaRP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64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04813" y="468313"/>
            <a:ext cx="10969625" cy="706437"/>
          </a:xfrm>
        </p:spPr>
        <p:txBody>
          <a:bodyPr/>
          <a:lstStyle/>
          <a:p>
            <a:pPr eaLnBrk="1" hangingPunct="1"/>
            <a:r>
              <a:rPr lang="zh-CN" altLang="en-US">
                <a:sym typeface="+mn-ea" charset="0"/>
              </a:rPr>
              <a:t>篇章标题文字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/>
          </p:nvPr>
        </p:nvSpPr>
        <p:spPr>
          <a:xfrm>
            <a:off x="414338" y="1490663"/>
            <a:ext cx="10969625" cy="4759325"/>
          </a:xfrm>
        </p:spPr>
        <p:txBody>
          <a:bodyPr/>
          <a:lstStyle/>
          <a:p>
            <a:pPr eaLnBrk="1" hangingPunct="1"/>
            <a:r>
              <a:rPr lang="zh-CN" altLang="en-US" sz="2400" b="1">
                <a:sym typeface="+mn-ea" charset="0"/>
              </a:rPr>
              <a:t>一级文字</a:t>
            </a:r>
            <a:endParaRPr lang="zh-CN" altLang="en-US" sz="2400" b="1"/>
          </a:p>
          <a:p>
            <a:pPr lvl="1" eaLnBrk="1" hangingPunct="1"/>
            <a:r>
              <a:rPr lang="zh-CN" altLang="en-US" sz="1800">
                <a:sym typeface="+mn-ea" charset="0"/>
              </a:rPr>
              <a:t>二级文字：可嵌入适当内容或图片</a:t>
            </a:r>
            <a:endParaRPr lang="zh-CN" altLang="en-US" sz="1800"/>
          </a:p>
          <a:p>
            <a:pPr lvl="1" eaLnBrk="1" hangingPunct="1"/>
            <a:r>
              <a:rPr lang="zh-CN" altLang="en-US" sz="1800" b="1">
                <a:solidFill>
                  <a:srgbClr val="D3A038"/>
                </a:solidFill>
                <a:sym typeface="+mn-ea" charset="0"/>
              </a:rPr>
              <a:t>强调文字：适用于需要强调的文字</a:t>
            </a:r>
            <a:endParaRPr lang="zh-CN" altLang="en-US" sz="1800" b="1">
              <a:solidFill>
                <a:srgbClr val="D3A038"/>
              </a:solidFill>
            </a:endParaRPr>
          </a:p>
          <a:p>
            <a:pPr lvl="1" eaLnBrk="1" hangingPunct="1"/>
            <a:r>
              <a:rPr lang="zh-CN" altLang="en-US" sz="1800" i="1" u="sng">
                <a:solidFill>
                  <a:srgbClr val="505050"/>
                </a:solidFill>
                <a:sym typeface="+mn-ea" charset="0"/>
                <a:hlinkClick r:id="rId3" action="ppaction://hlinkfile"/>
              </a:rPr>
              <a:t>超链接</a:t>
            </a:r>
            <a:endParaRPr lang="en-US" altLang="zh-CN" sz="1800" i="1" u="sng">
              <a:solidFill>
                <a:srgbClr val="505050"/>
              </a:solidFill>
            </a:endParaRP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8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43CE6-C04D-AB5C-F887-32B8A1E4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Name here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50AA-6E65-F0D4-BCD1-32B410E76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52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wrap="square" lIns="90170" tIns="46990" rIns="90170" bIns="4699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第二级</a:t>
            </a:r>
            <a:endParaRPr/>
          </a:p>
          <a:p>
            <a:pPr lvl="2"/>
            <a:r>
              <a:rPr lang="zh-CN" altLang="en-US"/>
              <a:t>第三级</a:t>
            </a:r>
            <a:endParaRPr/>
          </a:p>
          <a:p>
            <a:pPr lvl="3"/>
            <a:r>
              <a:rPr lang="zh-CN" altLang="en-US"/>
              <a:t>第四级</a:t>
            </a:r>
            <a:endParaRPr/>
          </a:p>
          <a:p>
            <a:pPr lvl="4"/>
            <a:r>
              <a:rPr lang="zh-CN" altLang="en-US"/>
              <a:t>第五级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AF5A46-20C4-714B-89CE-308E1B7C17FD}" type="datetimeFigureOut">
              <a:rPr lang="zh-CN" altLang="en-US"/>
              <a:t>2026/5/7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A7D16AA8-1B6A-9D4E-8A15-F4EF0B94F32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3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rtl="0" eaLnBrk="1" fontAlgn="base" hangingPunct="1">
        <a:spcBef>
          <a:spcPct val="1"/>
        </a:spcBef>
        <a:spcAft>
          <a:spcPct val="1"/>
        </a:spcAft>
        <a:defRPr sz="3600" b="1" kern="1200" spc="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1"/>
        </a:spcBef>
        <a:spcAft>
          <a:spcPct val="1"/>
        </a:spcAft>
        <a:defRPr sz="3600" b="1">
          <a:solidFill>
            <a:schemeClr val="tx2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1" fontAlgn="base" hangingPunct="1">
        <a:lnSpc>
          <a:spcPct val="130000"/>
        </a:lnSpc>
        <a:spcBef>
          <a:spcPct val="1"/>
        </a:spcBef>
        <a:spcAft>
          <a:spcPts val="1000"/>
        </a:spcAft>
        <a:buFont typeface="Arial" charset="0"/>
        <a:buChar char="●"/>
        <a:defRPr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ct val="1"/>
        </a:spcBef>
        <a:spcAft>
          <a:spcPts val="600"/>
        </a:spcAft>
        <a:buFont typeface="Arial" charset="0"/>
        <a:buChar char="●"/>
        <a:tabLst>
          <a:tab pos="1609725" algn="l"/>
        </a:tabLst>
        <a:defRPr sz="1600" kern="1200" spc="15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1"/>
        </a:spcBef>
        <a:spcAft>
          <a:spcPts val="600"/>
        </a:spcAft>
        <a:buFont typeface="Arial" charset="0"/>
        <a:buChar char="●"/>
        <a:defRPr sz="1600" kern="1200" spc="15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1"/>
        </a:spcBef>
        <a:spcAft>
          <a:spcPts val="300"/>
        </a:spcAft>
        <a:buFont typeface="Wingdings" charset="2"/>
        <a:buChar char=""/>
        <a:defRPr sz="1400" kern="1200" spc="15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1"/>
        </a:spcBef>
        <a:spcAft>
          <a:spcPts val="300"/>
        </a:spcAft>
        <a:buFont typeface="Arial" charset="0"/>
        <a:buChar char="•"/>
        <a:defRPr sz="1400" kern="1200" spc="15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png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hughjohn.leong@aife.edu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jpe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E2E1-66D0-6F9D-DBAB-1A121986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020" y="4585348"/>
            <a:ext cx="6508001" cy="1067913"/>
          </a:xfrm>
        </p:spPr>
        <p:txBody>
          <a:bodyPr>
            <a:noAutofit/>
          </a:bodyPr>
          <a:lstStyle/>
          <a:p>
            <a:r>
              <a:rPr lang="en-US" sz="2400" dirty="0"/>
              <a:t>Belief, Collaboration, and Transformation: Reimagining EAP in Transnational Education</a:t>
            </a: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619-394D-0A9F-F370-F236C2133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020" y="5786751"/>
            <a:ext cx="6022579" cy="599031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Associate Professor Hugh Leong</a:t>
            </a:r>
          </a:p>
          <a:p>
            <a:r>
              <a:rPr lang="en-AU" i="1" dirty="0"/>
              <a:t>Associate Executive Dean, Australia Institute of Future Education</a:t>
            </a:r>
          </a:p>
        </p:txBody>
      </p:sp>
    </p:spTree>
    <p:extLst>
      <p:ext uri="{BB962C8B-B14F-4D97-AF65-F5344CB8AC3E}">
        <p14:creationId xmlns:p14="http://schemas.microsoft.com/office/powerpoint/2010/main" val="16830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39259-CDFC-1FBD-2CA4-0DF044A1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>
            <a:extLst>
              <a:ext uri="{FF2B5EF4-FFF2-40B4-BE49-F238E27FC236}">
                <a16:creationId xmlns:a16="http://schemas.microsoft.com/office/drawing/2014/main" id="{6989F53B-9161-45FA-B4CE-265E56FB3AC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5672139" y="-5693093"/>
            <a:ext cx="1224280" cy="12568555"/>
          </a:xfrm>
          <a:prstGeom prst="roundRect">
            <a:avLst/>
          </a:prstGeom>
          <a:gradFill>
            <a:gsLst>
              <a:gs pos="0">
                <a:srgbClr val="009EE2"/>
              </a:gs>
              <a:gs pos="100000">
                <a:srgbClr val="0064AF"/>
              </a:gs>
            </a:gsLst>
            <a:lin ang="15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6350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1C4C24-9B23-F3D4-2877-5907B8B269FC}"/>
              </a:ext>
            </a:extLst>
          </p:cNvPr>
          <p:cNvSpPr txBox="1"/>
          <p:nvPr/>
        </p:nvSpPr>
        <p:spPr>
          <a:xfrm>
            <a:off x="49529" y="292735"/>
            <a:ext cx="10675938" cy="9074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Chinese Partner Universities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dirty="0">
                <a:solidFill>
                  <a:schemeClr val="tx1"/>
                </a:solidFill>
                <a:latin typeface="Microsoft PhagsPa" panose="020B0502040204020203" pitchFamily="34" charset="0"/>
                <a:ea typeface="+mj-ea"/>
                <a:cs typeface="+mj-cs"/>
              </a:rPr>
              <a:t>      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PhagsPa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074" name="Picture 2" descr="Southwest University - Wikipedia">
            <a:extLst>
              <a:ext uri="{FF2B5EF4-FFF2-40B4-BE49-F238E27FC236}">
                <a16:creationId xmlns:a16="http://schemas.microsoft.com/office/drawing/2014/main" id="{07459876-C182-F960-FA9F-E1C8CF79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7" y="1434819"/>
            <a:ext cx="1522870" cy="15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njing University of Aeronautics and Astronautics - Wikipedia">
            <a:extLst>
              <a:ext uri="{FF2B5EF4-FFF2-40B4-BE49-F238E27FC236}">
                <a16:creationId xmlns:a16="http://schemas.microsoft.com/office/drawing/2014/main" id="{971E180B-B9C4-1C48-CD9E-B4F89737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1338575"/>
            <a:ext cx="1669588" cy="16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njing University of Chinese Medicine - Wikipedia">
            <a:extLst>
              <a:ext uri="{FF2B5EF4-FFF2-40B4-BE49-F238E27FC236}">
                <a16:creationId xmlns:a16="http://schemas.microsoft.com/office/drawing/2014/main" id="{6C1A2C15-180A-ABB3-24ED-AF8051BC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1434820"/>
            <a:ext cx="2369255" cy="16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rtheastern University at Qinhuangdao - Wikipedia">
            <a:extLst>
              <a:ext uri="{FF2B5EF4-FFF2-40B4-BE49-F238E27FC236}">
                <a16:creationId xmlns:a16="http://schemas.microsoft.com/office/drawing/2014/main" id="{F7EE66FC-4813-5578-E7C5-25A82DE1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5269"/>
            <a:ext cx="1755422" cy="175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ortheast Forestry University - Wikipedia">
            <a:extLst>
              <a:ext uri="{FF2B5EF4-FFF2-40B4-BE49-F238E27FC236}">
                <a16:creationId xmlns:a16="http://schemas.microsoft.com/office/drawing/2014/main" id="{F4134EDE-1499-85CD-EC1B-85C3F37B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08" y="3222237"/>
            <a:ext cx="1774743" cy="17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cean University of China - Wikipedia">
            <a:extLst>
              <a:ext uri="{FF2B5EF4-FFF2-40B4-BE49-F238E27FC236}">
                <a16:creationId xmlns:a16="http://schemas.microsoft.com/office/drawing/2014/main" id="{C96F5B86-3785-83CC-A0A6-E9B963CB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59" y="3197787"/>
            <a:ext cx="1622566" cy="16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haanxi University of Science &amp; Technology |Apply Online | Study in china &amp;  sust.admissions.cn">
            <a:extLst>
              <a:ext uri="{FF2B5EF4-FFF2-40B4-BE49-F238E27FC236}">
                <a16:creationId xmlns:a16="http://schemas.microsoft.com/office/drawing/2014/main" id="{1927569F-C2AF-D248-74E6-B6A32B5B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52" y="3358692"/>
            <a:ext cx="1595874" cy="15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Xi'an University of Technology - IAHR">
            <a:extLst>
              <a:ext uri="{FF2B5EF4-FFF2-40B4-BE49-F238E27FC236}">
                <a16:creationId xmlns:a16="http://schemas.microsoft.com/office/drawing/2014/main" id="{D6AF098E-8456-5E01-B10A-CCA2F15E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24" y="3222237"/>
            <a:ext cx="2065117" cy="18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Xi'an University of Architecture and Technology - Wikipedia">
            <a:extLst>
              <a:ext uri="{FF2B5EF4-FFF2-40B4-BE49-F238E27FC236}">
                <a16:creationId xmlns:a16="http://schemas.microsoft.com/office/drawing/2014/main" id="{116DC505-79FF-58FC-F595-800D66C6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56" y="1375269"/>
            <a:ext cx="1669589" cy="16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Xi'an University of Science and Technology Employees, Location, Alumni |  LinkedIn">
            <a:extLst>
              <a:ext uri="{FF2B5EF4-FFF2-40B4-BE49-F238E27FC236}">
                <a16:creationId xmlns:a16="http://schemas.microsoft.com/office/drawing/2014/main" id="{89291D4B-34FD-BE5E-FBE8-1234B2CD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11" y="3241092"/>
            <a:ext cx="1713474" cy="17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Jiangxi University of Science and Technology - Wikipedia">
            <a:extLst>
              <a:ext uri="{FF2B5EF4-FFF2-40B4-BE49-F238E27FC236}">
                <a16:creationId xmlns:a16="http://schemas.microsoft.com/office/drawing/2014/main" id="{3C6D8E4E-2A74-610E-D6EA-8969616D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5" y="5171861"/>
            <a:ext cx="1603329" cy="15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handong University of Science and Technology - Wikipedia">
            <a:extLst>
              <a:ext uri="{FF2B5EF4-FFF2-40B4-BE49-F238E27FC236}">
                <a16:creationId xmlns:a16="http://schemas.microsoft.com/office/drawing/2014/main" id="{E49CFED9-A359-A63A-2C11-4D08BAD34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3" y="4973421"/>
            <a:ext cx="1861084" cy="183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Nanchang Hangkong University - Wikipedia">
            <a:extLst>
              <a:ext uri="{FF2B5EF4-FFF2-40B4-BE49-F238E27FC236}">
                <a16:creationId xmlns:a16="http://schemas.microsoft.com/office/drawing/2014/main" id="{573F1BCA-614B-0C3F-0D13-869D0CDF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25" y="5114790"/>
            <a:ext cx="1730762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hina University of Geosciences, Wuhan">
            <a:extLst>
              <a:ext uri="{FF2B5EF4-FFF2-40B4-BE49-F238E27FC236}">
                <a16:creationId xmlns:a16="http://schemas.microsoft.com/office/drawing/2014/main" id="{D9DFD2BE-EFC1-7FE3-EAAD-68E7E8E9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00" y="5043655"/>
            <a:ext cx="1653718" cy="16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Tianjin University - Wikipedia">
            <a:extLst>
              <a:ext uri="{FF2B5EF4-FFF2-40B4-BE49-F238E27FC236}">
                <a16:creationId xmlns:a16="http://schemas.microsoft.com/office/drawing/2014/main" id="{98A6C74A-C747-7F86-A15D-61F37E27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41" y="5101499"/>
            <a:ext cx="1595874" cy="15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8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4B100-A5FD-C866-2AE6-E3CCCDE1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CE6EC4-A962-1CE0-12D6-A136AC4F2D04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AEAP? (AIFE English for Academic Purposes)</a:t>
            </a: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marR="0" lvl="0" indent="0" fontAlgn="auto">
              <a:spcAft>
                <a:spcPts val="600"/>
              </a:spcAft>
              <a:buClrTx/>
              <a:buSzTx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DEF857A-1C6B-0C67-7F3F-581DC0D47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608709"/>
              </p:ext>
            </p:extLst>
          </p:nvPr>
        </p:nvGraphicFramePr>
        <p:xfrm>
          <a:off x="4611441" y="304800"/>
          <a:ext cx="7193186" cy="635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82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C0B74-A705-B253-7671-D68973F30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68E07D-6D11-78E3-6F1E-50F58E45424D}"/>
              </a:ext>
            </a:extLst>
          </p:cNvPr>
          <p:cNvSpPr txBox="1"/>
          <p:nvPr/>
        </p:nvSpPr>
        <p:spPr>
          <a:xfrm>
            <a:off x="422127" y="184496"/>
            <a:ext cx="10515600" cy="7579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 panose="02040502050405020303" pitchFamily="18" charset="0"/>
                <a:cs typeface="Times New Roman"/>
              </a:rPr>
              <a:t>AEAP Subjects and Alignment to AQF Qualification Levels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 panose="02040502050405020303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20C7DF-F757-3C5E-131D-E4EB880BE046}"/>
              </a:ext>
            </a:extLst>
          </p:cNvPr>
          <p:cNvGraphicFramePr>
            <a:graphicFrameLocks noGrp="1"/>
          </p:cNvGraphicFramePr>
          <p:nvPr/>
        </p:nvGraphicFramePr>
        <p:xfrm>
          <a:off x="422127" y="589304"/>
          <a:ext cx="11341984" cy="608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1190">
                  <a:extLst>
                    <a:ext uri="{9D8B030D-6E8A-4147-A177-3AD203B41FA5}">
                      <a16:colId xmlns:a16="http://schemas.microsoft.com/office/drawing/2014/main" val="3041186168"/>
                    </a:ext>
                  </a:extLst>
                </a:gridCol>
                <a:gridCol w="1408763">
                  <a:extLst>
                    <a:ext uri="{9D8B030D-6E8A-4147-A177-3AD203B41FA5}">
                      <a16:colId xmlns:a16="http://schemas.microsoft.com/office/drawing/2014/main" val="2407851975"/>
                    </a:ext>
                  </a:extLst>
                </a:gridCol>
                <a:gridCol w="1392190">
                  <a:extLst>
                    <a:ext uri="{9D8B030D-6E8A-4147-A177-3AD203B41FA5}">
                      <a16:colId xmlns:a16="http://schemas.microsoft.com/office/drawing/2014/main" val="2003862217"/>
                    </a:ext>
                  </a:extLst>
                </a:gridCol>
                <a:gridCol w="1451054">
                  <a:extLst>
                    <a:ext uri="{9D8B030D-6E8A-4147-A177-3AD203B41FA5}">
                      <a16:colId xmlns:a16="http://schemas.microsoft.com/office/drawing/2014/main" val="3225015278"/>
                    </a:ext>
                  </a:extLst>
                </a:gridCol>
                <a:gridCol w="1588787">
                  <a:extLst>
                    <a:ext uri="{9D8B030D-6E8A-4147-A177-3AD203B41FA5}">
                      <a16:colId xmlns:a16="http://schemas.microsoft.com/office/drawing/2014/main" val="4045392726"/>
                    </a:ext>
                  </a:extLst>
                </a:gridCol>
              </a:tblGrid>
              <a:tr h="310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Subject Name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AQF Level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Weeks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Study hours per week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Total study hours 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854847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Language and Communication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(including Academic Content Workshop 1)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10*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520914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Language and Communication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(including Academic Content Workshop 2)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10*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150 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081384"/>
                  </a:ext>
                </a:extLst>
              </a:tr>
              <a:tr h="64451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Language and Study Skills 1 (With DEP Test)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90 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087726"/>
                  </a:ext>
                </a:extLst>
              </a:tr>
              <a:tr h="3208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Language and Study Skills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5756646"/>
                  </a:ext>
                </a:extLst>
              </a:tr>
              <a:tr h="3208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Culture and Research Sills 1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389021"/>
                  </a:ext>
                </a:extLst>
              </a:tr>
              <a:tr h="3208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Academic Culture and Research Skills 2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28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367354"/>
                  </a:ext>
                </a:extLst>
              </a:tr>
              <a:tr h="5877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Postgraduate Academic and Research Skills 1 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endParaRPr lang="en-US" sz="1600">
                        <a:effectLst/>
                        <a:latin typeface="+mn-lt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468047"/>
                  </a:ext>
                </a:extLst>
              </a:tr>
              <a:tr h="5877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Postgraduate Academic and Research Skills 2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endParaRPr lang="en-US" sz="1600">
                        <a:effectLst/>
                        <a:latin typeface="+mn-lt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effectLst/>
                          <a:latin typeface="+mn-lt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30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19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6F8FA-244E-DFA9-D1F4-D0E61F45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75792">
            <a:extLst>
              <a:ext uri="{FF2B5EF4-FFF2-40B4-BE49-F238E27FC236}">
                <a16:creationId xmlns:a16="http://schemas.microsoft.com/office/drawing/2014/main" id="{8AA745EE-C6B3-868B-03CF-678CB5C48F10}"/>
              </a:ext>
            </a:extLst>
          </p:cNvPr>
          <p:cNvSpPr/>
          <p:nvPr/>
        </p:nvSpPr>
        <p:spPr>
          <a:xfrm>
            <a:off x="8913019" y="2452345"/>
            <a:ext cx="576263" cy="930752"/>
          </a:xfrm>
          <a:custGeom>
            <a:avLst/>
            <a:gdLst/>
            <a:ahLst/>
            <a:cxnLst/>
            <a:rect l="0" t="0" r="0" b="0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rgbClr val="FFC000"/>
          </a:solidFill>
          <a:ln w="0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142" name="标题 3">
            <a:extLst>
              <a:ext uri="{FF2B5EF4-FFF2-40B4-BE49-F238E27FC236}">
                <a16:creationId xmlns:a16="http://schemas.microsoft.com/office/drawing/2014/main" id="{96183373-50B1-9562-1E4D-39332577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15" y="354060"/>
            <a:ext cx="10969625" cy="706437"/>
          </a:xfrm>
        </p:spPr>
        <p:txBody>
          <a:bodyPr>
            <a:normAutofit/>
          </a:bodyPr>
          <a:lstStyle/>
          <a:p>
            <a:r>
              <a:rPr lang="en-US" altLang="zh-CN" dirty="0"/>
              <a:t>Undergraduate EAP Structure</a:t>
            </a:r>
            <a:endParaRPr lang="zh-CN" altLang="en-US" dirty="0"/>
          </a:p>
        </p:txBody>
      </p:sp>
      <p:sp>
        <p:nvSpPr>
          <p:cNvPr id="47" name="直接连接符 75781">
            <a:extLst>
              <a:ext uri="{FF2B5EF4-FFF2-40B4-BE49-F238E27FC236}">
                <a16:creationId xmlns:a16="http://schemas.microsoft.com/office/drawing/2014/main" id="{90A24F40-AB5A-0B4A-8138-117975DECA9A}"/>
              </a:ext>
            </a:extLst>
          </p:cNvPr>
          <p:cNvSpPr/>
          <p:nvPr/>
        </p:nvSpPr>
        <p:spPr>
          <a:xfrm flipH="1" flipV="1">
            <a:off x="768064" y="2452158"/>
            <a:ext cx="6328456" cy="4730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48" name="任意多边形 75793">
            <a:extLst>
              <a:ext uri="{FF2B5EF4-FFF2-40B4-BE49-F238E27FC236}">
                <a16:creationId xmlns:a16="http://schemas.microsoft.com/office/drawing/2014/main" id="{8008E3F0-C384-1C02-830B-E0FC593273B8}"/>
              </a:ext>
            </a:extLst>
          </p:cNvPr>
          <p:cNvSpPr/>
          <p:nvPr/>
        </p:nvSpPr>
        <p:spPr>
          <a:xfrm>
            <a:off x="7111298" y="1577030"/>
            <a:ext cx="2993632" cy="591615"/>
          </a:xfrm>
          <a:custGeom>
            <a:avLst/>
            <a:gdLst/>
            <a:ahLst/>
            <a:cxnLst/>
            <a:rect l="0" t="0" r="0" b="0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49" name="矩形 75800">
            <a:extLst>
              <a:ext uri="{FF2B5EF4-FFF2-40B4-BE49-F238E27FC236}">
                <a16:creationId xmlns:a16="http://schemas.microsoft.com/office/drawing/2014/main" id="{612DFDF1-3009-B392-334C-26AF134A96DB}"/>
              </a:ext>
            </a:extLst>
          </p:cNvPr>
          <p:cNvSpPr/>
          <p:nvPr/>
        </p:nvSpPr>
        <p:spPr>
          <a:xfrm>
            <a:off x="7086279" y="2165504"/>
            <a:ext cx="2466554" cy="31693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none" lIns="91440" tIns="45720" rIns="9144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ngXian"/>
                <a:cs typeface="+mn-cs"/>
              </a:rPr>
              <a:t>ACR2</a:t>
            </a:r>
          </a:p>
        </p:txBody>
      </p:sp>
      <p:sp>
        <p:nvSpPr>
          <p:cNvPr id="50" name="任意多边形 75793">
            <a:extLst>
              <a:ext uri="{FF2B5EF4-FFF2-40B4-BE49-F238E27FC236}">
                <a16:creationId xmlns:a16="http://schemas.microsoft.com/office/drawing/2014/main" id="{DEC88C45-21FE-A351-863B-146708C98D18}"/>
              </a:ext>
            </a:extLst>
          </p:cNvPr>
          <p:cNvSpPr/>
          <p:nvPr/>
        </p:nvSpPr>
        <p:spPr>
          <a:xfrm>
            <a:off x="6312149" y="2481538"/>
            <a:ext cx="3194244" cy="586824"/>
          </a:xfrm>
          <a:custGeom>
            <a:avLst/>
            <a:gdLst/>
            <a:ahLst/>
            <a:cxnLst/>
            <a:rect l="0" t="0" r="0" b="0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FFC000"/>
          </a:solidFill>
          <a:ln w="0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2" name="矩形 75800">
            <a:extLst>
              <a:ext uri="{FF2B5EF4-FFF2-40B4-BE49-F238E27FC236}">
                <a16:creationId xmlns:a16="http://schemas.microsoft.com/office/drawing/2014/main" id="{887C69D1-514D-130F-61BE-772E90972B80}"/>
              </a:ext>
            </a:extLst>
          </p:cNvPr>
          <p:cNvSpPr/>
          <p:nvPr/>
        </p:nvSpPr>
        <p:spPr>
          <a:xfrm>
            <a:off x="6339154" y="3063880"/>
            <a:ext cx="2569750" cy="32074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lIns="91440" tIns="45720" rIns="91440" bIns="4572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DengXian"/>
                <a:cs typeface="+mn-cs"/>
              </a:rPr>
              <a:t>ACR1</a:t>
            </a:r>
          </a:p>
        </p:txBody>
      </p:sp>
      <p:sp>
        <p:nvSpPr>
          <p:cNvPr id="53" name="直接连接符 75778">
            <a:extLst>
              <a:ext uri="{FF2B5EF4-FFF2-40B4-BE49-F238E27FC236}">
                <a16:creationId xmlns:a16="http://schemas.microsoft.com/office/drawing/2014/main" id="{713D8B98-DE75-7622-C80C-35E8FF242DD4}"/>
              </a:ext>
            </a:extLst>
          </p:cNvPr>
          <p:cNvSpPr/>
          <p:nvPr/>
        </p:nvSpPr>
        <p:spPr>
          <a:xfrm flipH="1">
            <a:off x="833956" y="6719647"/>
            <a:ext cx="2101262" cy="2139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4" name="直接连接符 75779">
            <a:extLst>
              <a:ext uri="{FF2B5EF4-FFF2-40B4-BE49-F238E27FC236}">
                <a16:creationId xmlns:a16="http://schemas.microsoft.com/office/drawing/2014/main" id="{B848EA1D-98F0-E531-F9D7-EDA4B4A6D89B}"/>
              </a:ext>
            </a:extLst>
          </p:cNvPr>
          <p:cNvSpPr/>
          <p:nvPr/>
        </p:nvSpPr>
        <p:spPr>
          <a:xfrm flipH="1" flipV="1">
            <a:off x="819252" y="5877000"/>
            <a:ext cx="2817642" cy="1524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5" name="直接连接符 75780">
            <a:extLst>
              <a:ext uri="{FF2B5EF4-FFF2-40B4-BE49-F238E27FC236}">
                <a16:creationId xmlns:a16="http://schemas.microsoft.com/office/drawing/2014/main" id="{7C1A2004-7619-B9FE-A2A6-0B2A8D86467E}"/>
              </a:ext>
            </a:extLst>
          </p:cNvPr>
          <p:cNvSpPr/>
          <p:nvPr/>
        </p:nvSpPr>
        <p:spPr>
          <a:xfrm flipH="1">
            <a:off x="796855" y="5064201"/>
            <a:ext cx="3833813" cy="1873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6" name="直接连接符 75781">
            <a:extLst>
              <a:ext uri="{FF2B5EF4-FFF2-40B4-BE49-F238E27FC236}">
                <a16:creationId xmlns:a16="http://schemas.microsoft.com/office/drawing/2014/main" id="{6C2D9216-AA61-4620-CC45-8B86870D6576}"/>
              </a:ext>
            </a:extLst>
          </p:cNvPr>
          <p:cNvSpPr/>
          <p:nvPr/>
        </p:nvSpPr>
        <p:spPr>
          <a:xfrm flipH="1" flipV="1">
            <a:off x="821301" y="4222826"/>
            <a:ext cx="4622167" cy="234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7" name="直接连接符 75782">
            <a:extLst>
              <a:ext uri="{FF2B5EF4-FFF2-40B4-BE49-F238E27FC236}">
                <a16:creationId xmlns:a16="http://schemas.microsoft.com/office/drawing/2014/main" id="{3392A167-5F22-E3CE-D4FB-0C2EF7DD6565}"/>
              </a:ext>
            </a:extLst>
          </p:cNvPr>
          <p:cNvSpPr/>
          <p:nvPr/>
        </p:nvSpPr>
        <p:spPr>
          <a:xfrm flipH="1">
            <a:off x="829179" y="3383991"/>
            <a:ext cx="5482970" cy="63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8" name="直接连接符 75783">
            <a:extLst>
              <a:ext uri="{FF2B5EF4-FFF2-40B4-BE49-F238E27FC236}">
                <a16:creationId xmlns:a16="http://schemas.microsoft.com/office/drawing/2014/main" id="{9FC83F86-6E79-C40F-0592-8CC88B51CC1C}"/>
              </a:ext>
            </a:extLst>
          </p:cNvPr>
          <p:cNvSpPr/>
          <p:nvPr/>
        </p:nvSpPr>
        <p:spPr>
          <a:xfrm>
            <a:off x="821304" y="3383992"/>
            <a:ext cx="0" cy="8715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59" name="直接连接符 75784">
            <a:extLst>
              <a:ext uri="{FF2B5EF4-FFF2-40B4-BE49-F238E27FC236}">
                <a16:creationId xmlns:a16="http://schemas.microsoft.com/office/drawing/2014/main" id="{9C310250-B7EF-E7EE-215F-FF1A0ABCB268}"/>
              </a:ext>
            </a:extLst>
          </p:cNvPr>
          <p:cNvSpPr/>
          <p:nvPr/>
        </p:nvSpPr>
        <p:spPr>
          <a:xfrm>
            <a:off x="821304" y="4270135"/>
            <a:ext cx="0" cy="8175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60" name="直接连接符 75785">
            <a:extLst>
              <a:ext uri="{FF2B5EF4-FFF2-40B4-BE49-F238E27FC236}">
                <a16:creationId xmlns:a16="http://schemas.microsoft.com/office/drawing/2014/main" id="{DD6AB453-FA3D-81FF-9BBA-8BBBF962139E}"/>
              </a:ext>
            </a:extLst>
          </p:cNvPr>
          <p:cNvSpPr/>
          <p:nvPr/>
        </p:nvSpPr>
        <p:spPr>
          <a:xfrm>
            <a:off x="821304" y="5063567"/>
            <a:ext cx="0" cy="8159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61" name="直接连接符 75786">
            <a:extLst>
              <a:ext uri="{FF2B5EF4-FFF2-40B4-BE49-F238E27FC236}">
                <a16:creationId xmlns:a16="http://schemas.microsoft.com/office/drawing/2014/main" id="{FC4ADA04-659F-D312-824C-54E4B661629F}"/>
              </a:ext>
            </a:extLst>
          </p:cNvPr>
          <p:cNvSpPr/>
          <p:nvPr/>
        </p:nvSpPr>
        <p:spPr>
          <a:xfrm>
            <a:off x="821304" y="5940820"/>
            <a:ext cx="0" cy="8159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62" name="文本框 75787">
            <a:extLst>
              <a:ext uri="{FF2B5EF4-FFF2-40B4-BE49-F238E27FC236}">
                <a16:creationId xmlns:a16="http://schemas.microsoft.com/office/drawing/2014/main" id="{C7871A0A-B13A-5F67-7B04-D79FFAAE343C}"/>
              </a:ext>
            </a:extLst>
          </p:cNvPr>
          <p:cNvSpPr txBox="1"/>
          <p:nvPr/>
        </p:nvSpPr>
        <p:spPr>
          <a:xfrm>
            <a:off x="847226" y="3345310"/>
            <a:ext cx="3773368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ALS2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 – Extended academic listening &amp; notetaking, discipline-based research writing (literature review), academic poster, reflective journal, extended major vocabulary</a:t>
            </a:r>
          </a:p>
        </p:txBody>
      </p:sp>
      <p:sp>
        <p:nvSpPr>
          <p:cNvPr id="63" name="文本框 75788">
            <a:extLst>
              <a:ext uri="{FF2B5EF4-FFF2-40B4-BE49-F238E27FC236}">
                <a16:creationId xmlns:a16="http://schemas.microsoft.com/office/drawing/2014/main" id="{F8BEFF4A-B4CB-599B-08EF-7242514B34C5}"/>
              </a:ext>
            </a:extLst>
          </p:cNvPr>
          <p:cNvSpPr txBox="1"/>
          <p:nvPr/>
        </p:nvSpPr>
        <p:spPr>
          <a:xfrm>
            <a:off x="845753" y="4230766"/>
            <a:ext cx="3271517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ALS1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 - Basic research writing (research proposal, research report), notetaking skills, synthesizing sources, extended academic writing (essay writing)   </a:t>
            </a:r>
            <a:endParaRPr kumimoji="0" lang="en-US" altLang="zh-CN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微软雅黑" charset="-122"/>
              <a:cs typeface="+mn-cs"/>
            </a:endParaRPr>
          </a:p>
        </p:txBody>
      </p:sp>
      <p:sp>
        <p:nvSpPr>
          <p:cNvPr id="128" name="文本框 75789">
            <a:extLst>
              <a:ext uri="{FF2B5EF4-FFF2-40B4-BE49-F238E27FC236}">
                <a16:creationId xmlns:a16="http://schemas.microsoft.com/office/drawing/2014/main" id="{3E3307FE-70A4-6BF2-DB05-84DDF99A3C84}"/>
              </a:ext>
            </a:extLst>
          </p:cNvPr>
          <p:cNvSpPr txBox="1"/>
          <p:nvPr/>
        </p:nvSpPr>
        <p:spPr>
          <a:xfrm>
            <a:off x="825602" y="5051976"/>
            <a:ext cx="3078035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ALC2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 – Foundational referencing, debating skills, oral presentation skills, argumentative essay writing,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evaluating sources, major vocabulary</a:t>
            </a:r>
          </a:p>
        </p:txBody>
      </p:sp>
      <p:sp>
        <p:nvSpPr>
          <p:cNvPr id="129" name="文本框 75790">
            <a:extLst>
              <a:ext uri="{FF2B5EF4-FFF2-40B4-BE49-F238E27FC236}">
                <a16:creationId xmlns:a16="http://schemas.microsoft.com/office/drawing/2014/main" id="{C2B82822-D7BB-D53F-855C-F38817DD1AA6}"/>
              </a:ext>
            </a:extLst>
          </p:cNvPr>
          <p:cNvSpPr txBox="1"/>
          <p:nvPr/>
        </p:nvSpPr>
        <p:spPr>
          <a:xfrm>
            <a:off x="833957" y="5895009"/>
            <a:ext cx="253897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ALC1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- Develop basic academic literacy, academic integrity, elementary essay writing, group speaking skills</a:t>
            </a:r>
          </a:p>
        </p:txBody>
      </p:sp>
      <p:grpSp>
        <p:nvGrpSpPr>
          <p:cNvPr id="130" name="组合 75791">
            <a:extLst>
              <a:ext uri="{FF2B5EF4-FFF2-40B4-BE49-F238E27FC236}">
                <a16:creationId xmlns:a16="http://schemas.microsoft.com/office/drawing/2014/main" id="{9D24D483-CF68-1588-82D3-A7D08F35A1B0}"/>
              </a:ext>
            </a:extLst>
          </p:cNvPr>
          <p:cNvGrpSpPr/>
          <p:nvPr/>
        </p:nvGrpSpPr>
        <p:grpSpPr>
          <a:xfrm>
            <a:off x="3028247" y="2076528"/>
            <a:ext cx="5826125" cy="4651376"/>
            <a:chOff x="1514" y="622"/>
            <a:chExt cx="3670" cy="2930"/>
          </a:xfrm>
        </p:grpSpPr>
        <p:sp>
          <p:nvSpPr>
            <p:cNvPr id="131" name="任意多边形 75792">
              <a:extLst>
                <a:ext uri="{FF2B5EF4-FFF2-40B4-BE49-F238E27FC236}">
                  <a16:creationId xmlns:a16="http://schemas.microsoft.com/office/drawing/2014/main" id="{01046FC9-1B95-E38C-D174-1B39B39FDF1A}"/>
                </a:ext>
              </a:extLst>
            </p:cNvPr>
            <p:cNvSpPr/>
            <p:nvPr/>
          </p:nvSpPr>
          <p:spPr>
            <a:xfrm>
              <a:off x="4817" y="1446"/>
              <a:ext cx="363" cy="533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2">
                    <a:alpha val="100000"/>
                  </a:schemeClr>
                </a:gs>
                <a:gs pos="100000">
                  <a:schemeClr val="accent2">
                    <a:gamma/>
                    <a:shade val="46275"/>
                    <a:invGamma/>
                    <a:alpha val="100000"/>
                  </a:scheme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2" name="任意多边形 75793">
              <a:extLst>
                <a:ext uri="{FF2B5EF4-FFF2-40B4-BE49-F238E27FC236}">
                  <a16:creationId xmlns:a16="http://schemas.microsoft.com/office/drawing/2014/main" id="{465FA750-83C0-A11C-16C7-95FDD4B56886}"/>
                </a:ext>
              </a:extLst>
            </p:cNvPr>
            <p:cNvSpPr/>
            <p:nvPr/>
          </p:nvSpPr>
          <p:spPr>
            <a:xfrm>
              <a:off x="3078" y="1446"/>
              <a:ext cx="2106" cy="341"/>
            </a:xfrm>
            <a:custGeom>
              <a:avLst/>
              <a:gdLst/>
              <a:ahLst/>
              <a:cxnLst/>
              <a:rect l="0" t="0" r="0" b="0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3" name="任意多边形 75794">
              <a:extLst>
                <a:ext uri="{FF2B5EF4-FFF2-40B4-BE49-F238E27FC236}">
                  <a16:creationId xmlns:a16="http://schemas.microsoft.com/office/drawing/2014/main" id="{A3434D04-EBC5-D987-7DE1-7435A908B19C}"/>
                </a:ext>
              </a:extLst>
            </p:cNvPr>
            <p:cNvSpPr/>
            <p:nvPr/>
          </p:nvSpPr>
          <p:spPr>
            <a:xfrm>
              <a:off x="4452" y="1970"/>
              <a:ext cx="363" cy="530"/>
            </a:xfrm>
            <a:custGeom>
              <a:avLst/>
              <a:gdLst/>
              <a:ahLst/>
              <a:cxnLst/>
              <a:rect l="0" t="0" r="0" b="0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hlink">
                    <a:alpha val="100000"/>
                  </a:schemeClr>
                </a:gs>
                <a:gs pos="100000">
                  <a:schemeClr val="hlink">
                    <a:gamma/>
                    <a:shade val="46275"/>
                    <a:invGamma/>
                    <a:alpha val="100000"/>
                  </a:scheme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4" name="任意多边形 75795">
              <a:extLst>
                <a:ext uri="{FF2B5EF4-FFF2-40B4-BE49-F238E27FC236}">
                  <a16:creationId xmlns:a16="http://schemas.microsoft.com/office/drawing/2014/main" id="{5F5E088B-1D03-43FA-FBD8-09C54FAA7FB1}"/>
                </a:ext>
              </a:extLst>
            </p:cNvPr>
            <p:cNvSpPr/>
            <p:nvPr/>
          </p:nvSpPr>
          <p:spPr>
            <a:xfrm>
              <a:off x="2555" y="1970"/>
              <a:ext cx="2264" cy="340"/>
            </a:xfrm>
            <a:custGeom>
              <a:avLst/>
              <a:gdLst/>
              <a:ahLst/>
              <a:cxnLst/>
              <a:rect l="0" t="0" r="0" b="0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>
                <a:alpha val="100000"/>
              </a:schemeClr>
            </a:soli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5" name="任意多边形 75796">
              <a:extLst>
                <a:ext uri="{FF2B5EF4-FFF2-40B4-BE49-F238E27FC236}">
                  <a16:creationId xmlns:a16="http://schemas.microsoft.com/office/drawing/2014/main" id="{D020D437-63EC-E39D-DF94-C6979B5A9DAD}"/>
                </a:ext>
              </a:extLst>
            </p:cNvPr>
            <p:cNvSpPr/>
            <p:nvPr/>
          </p:nvSpPr>
          <p:spPr>
            <a:xfrm>
              <a:off x="4086" y="2494"/>
              <a:ext cx="361" cy="532"/>
            </a:xfrm>
            <a:custGeom>
              <a:avLst/>
              <a:gdLst/>
              <a:ahLst/>
              <a:cxnLst/>
              <a:rect l="0" t="0" r="0" b="0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folHlink">
                    <a:alpha val="10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100000"/>
                  </a:scheme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6" name="任意多边形 75797">
              <a:extLst>
                <a:ext uri="{FF2B5EF4-FFF2-40B4-BE49-F238E27FC236}">
                  <a16:creationId xmlns:a16="http://schemas.microsoft.com/office/drawing/2014/main" id="{E4277B6B-4CEB-3E6C-D6D4-C0433D5EF5AC}"/>
                </a:ext>
              </a:extLst>
            </p:cNvPr>
            <p:cNvSpPr/>
            <p:nvPr/>
          </p:nvSpPr>
          <p:spPr>
            <a:xfrm>
              <a:off x="3722" y="3019"/>
              <a:ext cx="364" cy="533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1">
                    <a:alpha val="10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00000"/>
                  </a:schemeClr>
                </a:gs>
              </a:gsLst>
              <a:lin ang="2700000" scaled="1"/>
              <a:tileRect/>
            </a:gra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7" name="任意多边形 75798">
              <a:extLst>
                <a:ext uri="{FF2B5EF4-FFF2-40B4-BE49-F238E27FC236}">
                  <a16:creationId xmlns:a16="http://schemas.microsoft.com/office/drawing/2014/main" id="{944E39F2-C1B0-F466-8051-A82697609EEC}"/>
                </a:ext>
              </a:extLst>
            </p:cNvPr>
            <p:cNvSpPr/>
            <p:nvPr/>
          </p:nvSpPr>
          <p:spPr>
            <a:xfrm>
              <a:off x="1515" y="3022"/>
              <a:ext cx="2571" cy="340"/>
            </a:xfrm>
            <a:custGeom>
              <a:avLst/>
              <a:gdLst/>
              <a:ahLst/>
              <a:cxnLst/>
              <a:rect l="0" t="0" r="0" b="0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38" name="矩形 75800">
              <a:extLst>
                <a:ext uri="{FF2B5EF4-FFF2-40B4-BE49-F238E27FC236}">
                  <a16:creationId xmlns:a16="http://schemas.microsoft.com/office/drawing/2014/main" id="{A72187E3-F045-00DF-C82B-1E90FD5EEF61}"/>
                </a:ext>
              </a:extLst>
            </p:cNvPr>
            <p:cNvSpPr/>
            <p:nvPr/>
          </p:nvSpPr>
          <p:spPr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DengXian"/>
                  <a:cs typeface="+mn-cs"/>
                </a:rPr>
                <a:t>ALS2</a:t>
              </a:r>
            </a:p>
          </p:txBody>
        </p:sp>
        <p:sp>
          <p:nvSpPr>
            <p:cNvPr id="139" name="矩形 75801">
              <a:extLst>
                <a:ext uri="{FF2B5EF4-FFF2-40B4-BE49-F238E27FC236}">
                  <a16:creationId xmlns:a16="http://schemas.microsoft.com/office/drawing/2014/main" id="{3EA27340-8FEE-98A0-B259-74EB46F2C7B6}"/>
                </a:ext>
              </a:extLst>
            </p:cNvPr>
            <p:cNvSpPr/>
            <p:nvPr/>
          </p:nvSpPr>
          <p:spPr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DengXian"/>
                  <a:cs typeface="+mn-cs"/>
                </a:rPr>
                <a:t>ALS1</a:t>
              </a:r>
            </a:p>
          </p:txBody>
        </p:sp>
        <p:sp>
          <p:nvSpPr>
            <p:cNvPr id="140" name="任意多边形 75802">
              <a:extLst>
                <a:ext uri="{FF2B5EF4-FFF2-40B4-BE49-F238E27FC236}">
                  <a16:creationId xmlns:a16="http://schemas.microsoft.com/office/drawing/2014/main" id="{A2861CB1-42A2-EE6C-02C3-1BF9419185AB}"/>
                </a:ext>
              </a:extLst>
            </p:cNvPr>
            <p:cNvSpPr/>
            <p:nvPr/>
          </p:nvSpPr>
          <p:spPr>
            <a:xfrm>
              <a:off x="2036" y="2494"/>
              <a:ext cx="2415" cy="343"/>
            </a:xfrm>
            <a:custGeom>
              <a:avLst/>
              <a:gdLst/>
              <a:ahLst/>
              <a:cxnLst/>
              <a:rect l="0" t="0" r="0" b="0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  <p:sp>
          <p:nvSpPr>
            <p:cNvPr id="141" name="矩形 75803">
              <a:extLst>
                <a:ext uri="{FF2B5EF4-FFF2-40B4-BE49-F238E27FC236}">
                  <a16:creationId xmlns:a16="http://schemas.microsoft.com/office/drawing/2014/main" id="{56CFE3AD-AE82-11EC-9963-BD38B7AEBAE0}"/>
                </a:ext>
              </a:extLst>
            </p:cNvPr>
            <p:cNvSpPr/>
            <p:nvPr/>
          </p:nvSpPr>
          <p:spPr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DengXian"/>
                  <a:cs typeface="+mn-cs"/>
                </a:rPr>
                <a:t>ALC2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DengXian"/>
                <a:cs typeface="+mn-cs"/>
              </a:endParaRPr>
            </a:p>
          </p:txBody>
        </p:sp>
        <p:sp>
          <p:nvSpPr>
            <p:cNvPr id="143" name="矩形 75804">
              <a:extLst>
                <a:ext uri="{FF2B5EF4-FFF2-40B4-BE49-F238E27FC236}">
                  <a16:creationId xmlns:a16="http://schemas.microsoft.com/office/drawing/2014/main" id="{9DEA5650-052D-6171-C451-1AD9F5B75642}"/>
                </a:ext>
              </a:extLst>
            </p:cNvPr>
            <p:cNvSpPr/>
            <p:nvPr/>
          </p:nvSpPr>
          <p:spPr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DengXian"/>
                  <a:cs typeface="+mn-cs"/>
                </a:rPr>
                <a:t>ALC1</a:t>
              </a:r>
              <a:endPara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DengXian"/>
                <a:cs typeface="+mn-cs"/>
              </a:endParaRPr>
            </a:p>
          </p:txBody>
        </p:sp>
        <p:sp>
          <p:nvSpPr>
            <p:cNvPr id="144" name="任意多边形 75799">
              <a:extLst>
                <a:ext uri="{FF2B5EF4-FFF2-40B4-BE49-F238E27FC236}">
                  <a16:creationId xmlns:a16="http://schemas.microsoft.com/office/drawing/2014/main" id="{C18E1356-6796-E97F-3848-BF32AD5A1C75}"/>
                </a:ext>
              </a:extLst>
            </p:cNvPr>
            <p:cNvSpPr/>
            <p:nvPr/>
          </p:nvSpPr>
          <p:spPr>
            <a:xfrm>
              <a:off x="1967" y="622"/>
              <a:ext cx="2239" cy="2741"/>
            </a:xfrm>
            <a:custGeom>
              <a:avLst/>
              <a:gdLst/>
              <a:ahLst/>
              <a:cxnLst/>
              <a:rect l="0" t="0" r="0" b="0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>
                    <a:alpha val="100000"/>
                  </a:srgbClr>
                </a:gs>
                <a:gs pos="100000">
                  <a:srgbClr val="D11364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0"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1"/>
                </a:spcBef>
                <a:spcAft>
                  <a:spcPct val="1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微软雅黑" charset="-122"/>
                <a:cs typeface="+mn-cs"/>
              </a:endParaRPr>
            </a:p>
          </p:txBody>
        </p:sp>
      </p:grpSp>
      <p:sp>
        <p:nvSpPr>
          <p:cNvPr id="145" name="直接连接符 75782">
            <a:extLst>
              <a:ext uri="{FF2B5EF4-FFF2-40B4-BE49-F238E27FC236}">
                <a16:creationId xmlns:a16="http://schemas.microsoft.com/office/drawing/2014/main" id="{7DA76CCE-6A6A-7FF9-777D-25265508B2C3}"/>
              </a:ext>
            </a:extLst>
          </p:cNvPr>
          <p:cNvSpPr/>
          <p:nvPr/>
        </p:nvSpPr>
        <p:spPr>
          <a:xfrm flipH="1" flipV="1">
            <a:off x="821302" y="1558177"/>
            <a:ext cx="7019927" cy="1987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146" name="直接连接符 75783">
            <a:extLst>
              <a:ext uri="{FF2B5EF4-FFF2-40B4-BE49-F238E27FC236}">
                <a16:creationId xmlns:a16="http://schemas.microsoft.com/office/drawing/2014/main" id="{9A0CBF3A-5E30-16EB-9D7D-1B7FFDA510F5}"/>
              </a:ext>
            </a:extLst>
          </p:cNvPr>
          <p:cNvSpPr/>
          <p:nvPr/>
        </p:nvSpPr>
        <p:spPr>
          <a:xfrm>
            <a:off x="841729" y="1562016"/>
            <a:ext cx="0" cy="89456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147" name="直接连接符 75784">
            <a:extLst>
              <a:ext uri="{FF2B5EF4-FFF2-40B4-BE49-F238E27FC236}">
                <a16:creationId xmlns:a16="http://schemas.microsoft.com/office/drawing/2014/main" id="{E0353E6E-DDB9-A82C-7850-F8B92D4D0E81}"/>
              </a:ext>
            </a:extLst>
          </p:cNvPr>
          <p:cNvSpPr/>
          <p:nvPr/>
        </p:nvSpPr>
        <p:spPr>
          <a:xfrm flipH="1">
            <a:off x="822875" y="2458765"/>
            <a:ext cx="4731" cy="9336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  <p:sp>
        <p:nvSpPr>
          <p:cNvPr id="148" name="文本框 75787">
            <a:extLst>
              <a:ext uri="{FF2B5EF4-FFF2-40B4-BE49-F238E27FC236}">
                <a16:creationId xmlns:a16="http://schemas.microsoft.com/office/drawing/2014/main" id="{00D4108E-9860-674B-D9DB-12FFEDDE4225}"/>
              </a:ext>
            </a:extLst>
          </p:cNvPr>
          <p:cNvSpPr txBox="1"/>
          <p:nvPr/>
        </p:nvSpPr>
        <p:spPr>
          <a:xfrm>
            <a:off x="864981" y="1656338"/>
            <a:ext cx="467488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ACR2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 – Evaluating research writing, analyzing academic culture &amp; cultural differences, extended academic writing (expository writing), extended reflective writing</a:t>
            </a:r>
          </a:p>
        </p:txBody>
      </p:sp>
      <p:sp>
        <p:nvSpPr>
          <p:cNvPr id="149" name="文本框 75788">
            <a:extLst>
              <a:ext uri="{FF2B5EF4-FFF2-40B4-BE49-F238E27FC236}">
                <a16:creationId xmlns:a16="http://schemas.microsoft.com/office/drawing/2014/main" id="{A4E18FD8-DEEF-392E-A950-1A6CA3D1BA28}"/>
              </a:ext>
            </a:extLst>
          </p:cNvPr>
          <p:cNvSpPr txBox="1"/>
          <p:nvPr/>
        </p:nvSpPr>
        <p:spPr>
          <a:xfrm>
            <a:off x="900344" y="2537097"/>
            <a:ext cx="422124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ACR1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微软雅黑" charset="-122"/>
                <a:cs typeface="+mn-cs"/>
              </a:rPr>
              <a:t> – Group discussions (Socratic seminars) on research, extended academic reading, evaluative writing, peer feedback (coaching), reflective writing</a:t>
            </a:r>
          </a:p>
        </p:txBody>
      </p:sp>
      <p:sp>
        <p:nvSpPr>
          <p:cNvPr id="150" name="任意多边形 75792">
            <a:extLst>
              <a:ext uri="{FF2B5EF4-FFF2-40B4-BE49-F238E27FC236}">
                <a16:creationId xmlns:a16="http://schemas.microsoft.com/office/drawing/2014/main" id="{DA7B9FFC-E4BB-3957-7315-F20B5F8A664E}"/>
              </a:ext>
            </a:extLst>
          </p:cNvPr>
          <p:cNvSpPr/>
          <p:nvPr/>
        </p:nvSpPr>
        <p:spPr>
          <a:xfrm>
            <a:off x="9542381" y="1574871"/>
            <a:ext cx="553122" cy="919675"/>
          </a:xfrm>
          <a:custGeom>
            <a:avLst/>
            <a:gdLst/>
            <a:ahLst/>
            <a:cxnLst/>
            <a:rect l="0" t="0" r="0" b="0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solidFill>
            <a:srgbClr val="00B050"/>
          </a:solidFill>
          <a:ln w="0"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"/>
              </a:spcBef>
              <a:spcAft>
                <a:spcPct val="1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微软雅黑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14B4-58DB-ADF5-0435-517E9A0E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AEAP Assessment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02D91-80F2-F95F-3BEA-43C087FE783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b="1"/>
              <a:t>1. Academic Literacy &amp; Language Skills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i="1"/>
              <a:t>Foundational → Advanced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Integrated &amp; expository academic writing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Reading comprehension &amp; source synthesis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Listening &amp; note-taking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/>
              <a:t>Speaking tests and 4-skills final exams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EC921-A8A6-A25D-E0F7-58AB7037E0B2}"/>
              </a:ext>
            </a:extLst>
          </p:cNvPr>
          <p:cNvSpPr txBox="1"/>
          <p:nvPr/>
        </p:nvSpPr>
        <p:spPr>
          <a:xfrm>
            <a:off x="282029" y="406982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/>
              <a:t>2. Research Literacy &amp; Academic Inquiry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i="1"/>
              <a:t>Introduction → Independent research</a:t>
            </a:r>
          </a:p>
          <a:p>
            <a:pPr>
              <a:buNone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Research summaries &amp; skills assessments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Academic paper critiques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Research proposals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Research report portfolios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E481B-1095-7B5F-8975-08AB4FBE7EF4}"/>
              </a:ext>
            </a:extLst>
          </p:cNvPr>
          <p:cNvSpPr txBox="1"/>
          <p:nvPr/>
        </p:nvSpPr>
        <p:spPr>
          <a:xfrm>
            <a:off x="6170428" y="400574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/>
              <a:t>3. Academic Culture, Integrity &amp; Reflection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 i="1"/>
              <a:t>Awareness → Application</a:t>
            </a:r>
          </a:p>
          <a:p>
            <a:pPr>
              <a:buNone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Referencing &amp; citation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Academic integrity &amp; ethics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Reflective journals on learning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Research credibility &amp; scholarly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2057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3BF19-6507-CB97-EA5F-5A0E1C0B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标题 3">
            <a:extLst>
              <a:ext uri="{FF2B5EF4-FFF2-40B4-BE49-F238E27FC236}">
                <a16:creationId xmlns:a16="http://schemas.microsoft.com/office/drawing/2014/main" id="{117D85CC-AFD0-0BD5-DF3B-1AE7D745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668973"/>
            <a:ext cx="10969625" cy="706437"/>
          </a:xfrm>
        </p:spPr>
        <p:txBody>
          <a:bodyPr>
            <a:normAutofit fontScale="90000"/>
          </a:bodyPr>
          <a:lstStyle/>
          <a:p>
            <a:br>
              <a:rPr lang="en-US" altLang="zh-CN"/>
            </a:br>
            <a:endParaRPr lang="zh-CN" alt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42D2220-117B-1DD0-9E3E-0CE0726A99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4542" y="490555"/>
            <a:ext cx="8209251" cy="3308553"/>
          </a:xfrm>
        </p:spPr>
        <p:txBody>
          <a:bodyPr/>
          <a:lstStyle/>
          <a:p>
            <a:pPr marL="0" indent="0">
              <a:buNone/>
            </a:pPr>
            <a:r>
              <a:rPr lang="en-AU" sz="2400" b="1"/>
              <a:t>Co-Curricular English Learning</a:t>
            </a:r>
          </a:p>
          <a:p>
            <a:pPr marL="0" indent="0">
              <a:buNone/>
            </a:pPr>
            <a:r>
              <a:rPr lang="en-AU"/>
              <a:t>Alongside AIFE’s formal academic English learning, students also undertake a range of co-curricular English learning activities—such as </a:t>
            </a:r>
            <a:r>
              <a:rPr lang="en-AU" u="sng"/>
              <a:t>English Corner activities</a:t>
            </a:r>
            <a:r>
              <a:rPr lang="en-AU"/>
              <a:t> and small-group </a:t>
            </a:r>
            <a:r>
              <a:rPr lang="en-AU" u="sng"/>
              <a:t>tutorials</a:t>
            </a:r>
            <a:r>
              <a:rPr lang="en-AU"/>
              <a:t>—to provide students with cultural immersion, task-based English language use, and further speaking skills development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7E625-FE5A-418A-14FF-12EB15564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" y="3508744"/>
            <a:ext cx="4115926" cy="3085738"/>
          </a:xfrm>
          <a:prstGeom prst="rect">
            <a:avLst/>
          </a:prstGeom>
        </p:spPr>
      </p:pic>
      <p:pic>
        <p:nvPicPr>
          <p:cNvPr id="6" name="Picture 5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26956C7A-303D-E145-BD3F-29071B861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98" y="3508744"/>
            <a:ext cx="4114318" cy="3085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4704C7-1D0D-23A7-B92B-17D53CCCE2D6}"/>
              </a:ext>
            </a:extLst>
          </p:cNvPr>
          <p:cNvSpPr txBox="1"/>
          <p:nvPr/>
        </p:nvSpPr>
        <p:spPr>
          <a:xfrm>
            <a:off x="3328635" y="6520051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/>
              <a:t>English Corners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282E6-0F6D-4074-78D5-9895534EBA52}"/>
              </a:ext>
            </a:extLst>
          </p:cNvPr>
          <p:cNvSpPr txBox="1"/>
          <p:nvPr/>
        </p:nvSpPr>
        <p:spPr>
          <a:xfrm>
            <a:off x="9265170" y="652359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1"/>
              <a:t>Tutorials</a:t>
            </a:r>
          </a:p>
        </p:txBody>
      </p:sp>
      <p:pic>
        <p:nvPicPr>
          <p:cNvPr id="5" name="Picture 4" descr="A person standing in front of 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B9C34DC3-062D-A787-A143-AA4E19934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/>
          <a:stretch>
            <a:fillRect/>
          </a:stretch>
        </p:blipFill>
        <p:spPr>
          <a:xfrm>
            <a:off x="8393793" y="3508744"/>
            <a:ext cx="3709757" cy="30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B4EA-55E1-D85D-7933-0601AC8D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Content Workshops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45453-6D55-83FC-AB8D-7F5E64D24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174750"/>
            <a:ext cx="6502400" cy="334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9AD7B-A4B7-EF1D-D7C5-8723DA9B7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52" y="1174750"/>
            <a:ext cx="8887149" cy="4963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63A45-C460-01A4-B264-DDB6D58E5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417" y="924650"/>
            <a:ext cx="5969459" cy="570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D7F9-F758-3DE2-57DE-6BC4C0D7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1237747"/>
            <a:ext cx="10969625" cy="706437"/>
          </a:xfrm>
        </p:spPr>
        <p:txBody>
          <a:bodyPr>
            <a:normAutofit fontScale="90000"/>
          </a:bodyPr>
          <a:lstStyle/>
          <a:p>
            <a:r>
              <a:rPr lang="en-US" dirty="0"/>
              <a:t>AIFE believes that successful transnational education is built through: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CDA36-C0E6-B120-6B3A-F8F490AC3F9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813" y="2248947"/>
            <a:ext cx="10969625" cy="34604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Collaboration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Academic integrity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Shared responsibility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Student-</a:t>
            </a:r>
            <a:r>
              <a:rPr lang="en-US" dirty="0" err="1"/>
              <a:t>centred</a:t>
            </a:r>
            <a:r>
              <a:rPr lang="en-US" dirty="0"/>
              <a:t> learning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Continuous reflective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6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9847-240E-CE76-EF8E-6445AA11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BA1-E042-40FB-8B52-1E796D00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A/Prof Hugh John Leong</a:t>
            </a:r>
          </a:p>
          <a:p>
            <a:r>
              <a:rPr lang="en-US" dirty="0"/>
              <a:t>Associate Executive Dean, AIFE</a:t>
            </a:r>
          </a:p>
          <a:p>
            <a:r>
              <a:rPr lang="en-US" dirty="0">
                <a:hlinkClick r:id="rId2"/>
              </a:rPr>
              <a:t>hughjohn.leong@aife.edu.au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00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CEE68-2D0E-AEF0-D4D7-9700E073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163524"/>
            <a:ext cx="8630068" cy="886343"/>
          </a:xfrm>
        </p:spPr>
        <p:txBody>
          <a:bodyPr/>
          <a:lstStyle/>
          <a:p>
            <a:r>
              <a:rPr lang="en-AU" dirty="0"/>
              <a:t>AIFE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E9E33E-1DFE-65FE-CFF0-8F761B80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049867"/>
            <a:ext cx="9121423" cy="5644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A TEQSA-Accredited Higher Education Provider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Australian higher education provider focused 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Transnational Education (TNE)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academic collaboration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pathway development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English for Academic Purposes (EAP)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Our Global Partnership Model</a:t>
            </a:r>
          </a:p>
          <a:p>
            <a:pPr>
              <a:buNone/>
            </a:pPr>
            <a:r>
              <a:rPr lang="en-US" dirty="0"/>
              <a:t>AIFE collaborates with universities worldwide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Co-develop academic programs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Deliver transnational education pathways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student transition into English-medium higher education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Ensure quality and consistency across multiple campuses and learning environments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609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BCED-4C0A-4484-B616-2F5E5071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6845-78B6-E920-6D17-1C046358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4" y="468313"/>
            <a:ext cx="8937970" cy="788208"/>
          </a:xfrm>
        </p:spPr>
        <p:txBody>
          <a:bodyPr>
            <a:normAutofit/>
          </a:bodyPr>
          <a:lstStyle/>
          <a:p>
            <a:r>
              <a:rPr kumimoji="1" lang="en-US" altLang="zh-CN" sz="40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Double Bachelors degree model</a:t>
            </a:r>
            <a:endParaRPr lang="en-AU" sz="4000" b="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76FD6D-6E0F-DDBD-A4DF-FD46C8651F4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A881B9-EF15-C52B-F6E5-C5EAAE3E1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98642"/>
              </p:ext>
            </p:extLst>
          </p:nvPr>
        </p:nvGraphicFramePr>
        <p:xfrm>
          <a:off x="366095" y="2007110"/>
          <a:ext cx="4288347" cy="130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18">
                  <a:extLst>
                    <a:ext uri="{9D8B030D-6E8A-4147-A177-3AD203B41FA5}">
                      <a16:colId xmlns:a16="http://schemas.microsoft.com/office/drawing/2014/main" val="3879540632"/>
                    </a:ext>
                  </a:extLst>
                </a:gridCol>
                <a:gridCol w="994933">
                  <a:extLst>
                    <a:ext uri="{9D8B030D-6E8A-4147-A177-3AD203B41FA5}">
                      <a16:colId xmlns:a16="http://schemas.microsoft.com/office/drawing/2014/main" val="2580653446"/>
                    </a:ext>
                  </a:extLst>
                </a:gridCol>
                <a:gridCol w="1150385">
                  <a:extLst>
                    <a:ext uri="{9D8B030D-6E8A-4147-A177-3AD203B41FA5}">
                      <a16:colId xmlns:a16="http://schemas.microsoft.com/office/drawing/2014/main" val="2862586835"/>
                    </a:ext>
                  </a:extLst>
                </a:gridCol>
                <a:gridCol w="1190211">
                  <a:extLst>
                    <a:ext uri="{9D8B030D-6E8A-4147-A177-3AD203B41FA5}">
                      <a16:colId xmlns:a16="http://schemas.microsoft.com/office/drawing/2014/main" val="151609534"/>
                    </a:ext>
                  </a:extLst>
                </a:gridCol>
              </a:tblGrid>
              <a:tr h="39018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 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Year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142414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Chinese 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dirty="0"/>
                        <a:t>Chinese Uni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AU" dirty="0"/>
                        <a:t>Chinese Uni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664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4CD3A8-B6A1-4A9C-39E7-4691311CE60A}"/>
              </a:ext>
            </a:extLst>
          </p:cNvPr>
          <p:cNvSpPr txBox="1"/>
          <p:nvPr/>
        </p:nvSpPr>
        <p:spPr>
          <a:xfrm>
            <a:off x="521830" y="3655914"/>
            <a:ext cx="3976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Year 1-3 students are enrolled in CU subjects with UWA staff providing Teaching Visit collaboration with  CU co-teachers</a:t>
            </a:r>
          </a:p>
          <a:p>
            <a:pPr algn="just"/>
            <a:endParaRPr lang="en-AU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90D7A5-2ADE-19A0-F8E6-7E244701D54F}"/>
              </a:ext>
            </a:extLst>
          </p:cNvPr>
          <p:cNvGraphicFramePr>
            <a:graphicFrameLocks noGrp="1"/>
          </p:cNvGraphicFramePr>
          <p:nvPr/>
        </p:nvGraphicFramePr>
        <p:xfrm>
          <a:off x="5242421" y="2026599"/>
          <a:ext cx="1707158" cy="11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58">
                  <a:extLst>
                    <a:ext uri="{9D8B030D-6E8A-4147-A177-3AD203B41FA5}">
                      <a16:colId xmlns:a16="http://schemas.microsoft.com/office/drawing/2014/main" val="3775033772"/>
                    </a:ext>
                  </a:extLst>
                </a:gridCol>
              </a:tblGrid>
              <a:tr h="47689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275433"/>
                  </a:ext>
                </a:extLst>
              </a:tr>
              <a:tr h="69584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UWA 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8064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B9EE21-F7F5-81B4-E93E-D434465E16E1}"/>
              </a:ext>
            </a:extLst>
          </p:cNvPr>
          <p:cNvSpPr txBox="1"/>
          <p:nvPr/>
        </p:nvSpPr>
        <p:spPr>
          <a:xfrm>
            <a:off x="5460104" y="3551651"/>
            <a:ext cx="3567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Year  4 students transfer to UWA and are formally enrolled in UWA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9E45C0-0F83-C998-280F-65CFD539A906}"/>
              </a:ext>
            </a:extLst>
          </p:cNvPr>
          <p:cNvSpPr/>
          <p:nvPr/>
        </p:nvSpPr>
        <p:spPr>
          <a:xfrm>
            <a:off x="4702685" y="2490745"/>
            <a:ext cx="488888" cy="244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5F6D5-AF88-67AD-C06B-A88BCE857E79}"/>
              </a:ext>
            </a:extLst>
          </p:cNvPr>
          <p:cNvSpPr txBox="1"/>
          <p:nvPr/>
        </p:nvSpPr>
        <p:spPr>
          <a:xfrm>
            <a:off x="1403564" y="5295568"/>
            <a:ext cx="682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FF0000"/>
                </a:solidFill>
              </a:rPr>
              <a:t>All students receive degrees from both UWA  and CU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A92005-1137-56FD-7B57-3A17C7986167}"/>
              </a:ext>
            </a:extLst>
          </p:cNvPr>
          <p:cNvGraphicFramePr>
            <a:graphicFrameLocks noGrp="1"/>
          </p:cNvGraphicFramePr>
          <p:nvPr/>
        </p:nvGraphicFramePr>
        <p:xfrm>
          <a:off x="7100017" y="2026599"/>
          <a:ext cx="1707158" cy="117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579">
                  <a:extLst>
                    <a:ext uri="{9D8B030D-6E8A-4147-A177-3AD203B41FA5}">
                      <a16:colId xmlns:a16="http://schemas.microsoft.com/office/drawing/2014/main" val="3775033772"/>
                    </a:ext>
                  </a:extLst>
                </a:gridCol>
                <a:gridCol w="853579">
                  <a:extLst>
                    <a:ext uri="{9D8B030D-6E8A-4147-A177-3AD203B41FA5}">
                      <a16:colId xmlns:a16="http://schemas.microsoft.com/office/drawing/2014/main" val="2238871611"/>
                    </a:ext>
                  </a:extLst>
                </a:gridCol>
              </a:tblGrid>
              <a:tr h="47689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Year 4.5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275433"/>
                  </a:ext>
                </a:extLst>
              </a:tr>
              <a:tr h="695847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UWA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68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83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01D3FF-7390-509F-9D75-EA030758D227}"/>
              </a:ext>
            </a:extLst>
          </p:cNvPr>
          <p:cNvSpPr/>
          <p:nvPr/>
        </p:nvSpPr>
        <p:spPr>
          <a:xfrm>
            <a:off x="208280" y="1544758"/>
            <a:ext cx="6693262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AA692-5547-717C-B38B-0F887E24F3B9}"/>
              </a:ext>
            </a:extLst>
          </p:cNvPr>
          <p:cNvSpPr/>
          <p:nvPr/>
        </p:nvSpPr>
        <p:spPr>
          <a:xfrm>
            <a:off x="534876" y="2545518"/>
            <a:ext cx="1883204" cy="1061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ENGLISH LANGUAGE </a:t>
            </a:r>
          </a:p>
          <a:p>
            <a:pPr algn="ctr"/>
            <a:r>
              <a:rPr lang="en-AU" dirty="0"/>
              <a:t>SUBJECTS</a:t>
            </a:r>
          </a:p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E49287-A0E1-4FBA-40B4-BA2677218CA4}"/>
              </a:ext>
            </a:extLst>
          </p:cNvPr>
          <p:cNvSpPr/>
          <p:nvPr/>
        </p:nvSpPr>
        <p:spPr>
          <a:xfrm>
            <a:off x="2673727" y="2545518"/>
            <a:ext cx="1681283" cy="1061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TEACHING VISIT</a:t>
            </a:r>
          </a:p>
          <a:p>
            <a:pPr algn="ctr"/>
            <a:r>
              <a:rPr lang="en-AU" dirty="0"/>
              <a:t>SUBJECTS </a:t>
            </a:r>
          </a:p>
          <a:p>
            <a:pPr algn="ctr"/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F0BD7-FD58-D0A8-77DE-3F64ECCAF0AF}"/>
              </a:ext>
            </a:extLst>
          </p:cNvPr>
          <p:cNvSpPr/>
          <p:nvPr/>
        </p:nvSpPr>
        <p:spPr>
          <a:xfrm>
            <a:off x="4769360" y="2494937"/>
            <a:ext cx="1966719" cy="10769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JOINT DEVELOPMENT</a:t>
            </a:r>
          </a:p>
          <a:p>
            <a:pPr algn="ctr"/>
            <a:r>
              <a:rPr lang="en-AU" dirty="0"/>
              <a:t>SUBJECTS </a:t>
            </a:r>
          </a:p>
          <a:p>
            <a:pPr algn="ctr"/>
            <a:endParaRPr lang="en-AU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7FB59F5-A413-24C1-EC3F-79C55452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Components of Collaborative Articulation Program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5954B-744C-5D80-3941-6E30E2B4924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806447-5310-4193-B5A4-0DDD1F38D255}"/>
              </a:ext>
            </a:extLst>
          </p:cNvPr>
          <p:cNvSpPr/>
          <p:nvPr/>
        </p:nvSpPr>
        <p:spPr>
          <a:xfrm>
            <a:off x="8610878" y="1499257"/>
            <a:ext cx="3179318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8A3F4-A31F-3AED-DB12-257FA2719CBF}"/>
              </a:ext>
            </a:extLst>
          </p:cNvPr>
          <p:cNvSpPr txBox="1"/>
          <p:nvPr/>
        </p:nvSpPr>
        <p:spPr>
          <a:xfrm>
            <a:off x="2418080" y="1575159"/>
            <a:ext cx="299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Chinese Partner Degree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D4D0FB-EEA5-3F6D-5B4C-C933F055AEF9}"/>
              </a:ext>
            </a:extLst>
          </p:cNvPr>
          <p:cNvSpPr txBox="1"/>
          <p:nvPr/>
        </p:nvSpPr>
        <p:spPr>
          <a:xfrm>
            <a:off x="8950958" y="2763958"/>
            <a:ext cx="28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/>
              <a:t>Global Partner Degree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6BFC9FA-2186-EE3E-B05F-FFEF78CC809C}"/>
              </a:ext>
            </a:extLst>
          </p:cNvPr>
          <p:cNvSpPr/>
          <p:nvPr/>
        </p:nvSpPr>
        <p:spPr>
          <a:xfrm>
            <a:off x="7513500" y="2672737"/>
            <a:ext cx="825500" cy="721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DA145A-8833-1499-D562-6400CB003880}"/>
              </a:ext>
            </a:extLst>
          </p:cNvPr>
          <p:cNvSpPr/>
          <p:nvPr/>
        </p:nvSpPr>
        <p:spPr>
          <a:xfrm>
            <a:off x="2692733" y="4208265"/>
            <a:ext cx="1745585" cy="12918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Global University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A2A847-8059-19F4-E917-7C85EA31DB91}"/>
              </a:ext>
            </a:extLst>
          </p:cNvPr>
          <p:cNvSpPr/>
          <p:nvPr/>
        </p:nvSpPr>
        <p:spPr>
          <a:xfrm>
            <a:off x="5044013" y="5098616"/>
            <a:ext cx="1692066" cy="12918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Chinese University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971303-7AF1-9AF9-73A4-6E7545D0837E}"/>
              </a:ext>
            </a:extLst>
          </p:cNvPr>
          <p:cNvSpPr/>
          <p:nvPr/>
        </p:nvSpPr>
        <p:spPr>
          <a:xfrm>
            <a:off x="534876" y="5101612"/>
            <a:ext cx="1643269" cy="129182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AIFE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82A2C1-AC0F-8548-EF62-5A9FE9B8A293}"/>
              </a:ext>
            </a:extLst>
          </p:cNvPr>
          <p:cNvCxnSpPr>
            <a:stCxn id="22" idx="0"/>
          </p:cNvCxnSpPr>
          <p:nvPr/>
        </p:nvCxnSpPr>
        <p:spPr>
          <a:xfrm flipH="1" flipV="1">
            <a:off x="1356510" y="3571897"/>
            <a:ext cx="1" cy="1529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A847D0-DDA7-6BF8-BAA7-53313473A41B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565526" y="3607238"/>
            <a:ext cx="0" cy="601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EE0C261-5BFE-4FAE-3F50-24ECD704E521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5865647" y="3568901"/>
            <a:ext cx="24399" cy="1529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EE9C97F-58A4-00C8-AE8E-6D90C8EFA828}"/>
              </a:ext>
            </a:extLst>
          </p:cNvPr>
          <p:cNvCxnSpPr>
            <a:stCxn id="22" idx="7"/>
          </p:cNvCxnSpPr>
          <p:nvPr/>
        </p:nvCxnSpPr>
        <p:spPr>
          <a:xfrm flipV="1">
            <a:off x="1937494" y="5014179"/>
            <a:ext cx="846346" cy="276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BB8EE63-2ADA-9305-E362-A4832388E2C2}"/>
              </a:ext>
            </a:extLst>
          </p:cNvPr>
          <p:cNvCxnSpPr>
            <a:cxnSpLocks/>
            <a:stCxn id="22" idx="6"/>
            <a:endCxn id="21" idx="2"/>
          </p:cNvCxnSpPr>
          <p:nvPr/>
        </p:nvCxnSpPr>
        <p:spPr>
          <a:xfrm flipV="1">
            <a:off x="2178145" y="5744530"/>
            <a:ext cx="2865868" cy="2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045E92-9B4E-9C2C-3C70-798BABA9FBD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313485" y="5014179"/>
            <a:ext cx="978325" cy="273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C9AF6651-212C-6D9F-BDF9-52A0FF91F9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69" y="6354188"/>
            <a:ext cx="1514031" cy="47085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0B0C03-4FD4-B43B-13A2-4190FFD2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59" y="1123854"/>
            <a:ext cx="10969625" cy="706437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Chinese Ministry of Education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MoE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 objectives</a:t>
            </a:r>
            <a:br>
              <a:rPr lang="en-A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1502-CAC3-DB7F-5992-65EC53E766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2959" y="2065719"/>
            <a:ext cx="10969625" cy="3849659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True collaboration between Chinese and Global Partner universities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 for Chinese staff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Internationalisation of curriculum for university and staff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Flexible international pathways for students contribute to key performance metrics for Chinese universities with strong international partnerships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597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ED762-FB91-6D47-A721-5256E22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608012"/>
            <a:ext cx="8003691" cy="94932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MoE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rules for Joint Education Institutes</a:t>
            </a:r>
            <a:b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(“Four one-thirds rule”) 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9F1E-228C-22E3-7031-CFD3E1DDB77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3EE9A559-1908-C545-BDB3-B02074EEE82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1889925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1">
            <a:extLst>
              <a:ext uri="{FF2B5EF4-FFF2-40B4-BE49-F238E27FC236}">
                <a16:creationId xmlns:a16="http://schemas.microsoft.com/office/drawing/2014/main" id="{54C42D46-AEEC-4779-32B9-E2861F5A94D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69" y="6354188"/>
            <a:ext cx="1514031" cy="4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0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1D915-0F38-87D9-BC46-FB28D348B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57D0F0B-4070-3F28-7D95-A2EC829FD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93539"/>
              </p:ext>
            </p:extLst>
          </p:nvPr>
        </p:nvGraphicFramePr>
        <p:xfrm>
          <a:off x="1496539" y="2012299"/>
          <a:ext cx="7902816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47550">
                  <a:extLst>
                    <a:ext uri="{9D8B030D-6E8A-4147-A177-3AD203B41FA5}">
                      <a16:colId xmlns:a16="http://schemas.microsoft.com/office/drawing/2014/main" val="2165716554"/>
                    </a:ext>
                  </a:extLst>
                </a:gridCol>
                <a:gridCol w="2157150">
                  <a:extLst>
                    <a:ext uri="{9D8B030D-6E8A-4147-A177-3AD203B41FA5}">
                      <a16:colId xmlns:a16="http://schemas.microsoft.com/office/drawing/2014/main" val="1224362129"/>
                    </a:ext>
                  </a:extLst>
                </a:gridCol>
                <a:gridCol w="2398116">
                  <a:extLst>
                    <a:ext uri="{9D8B030D-6E8A-4147-A177-3AD203B41FA5}">
                      <a16:colId xmlns:a16="http://schemas.microsoft.com/office/drawing/2014/main" val="13294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Type of 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Number of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Teaching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21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Teaching visit (TV)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GP academic with CP co-teacher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73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English language subjects (AEAP)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AIFE Foreign Teachers, AIFE Chinese Teachers , AIFE Discipline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86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Joint Development (JD) 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Development collaboration between GP academic and CP co-teacher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03077"/>
                  </a:ext>
                </a:extLst>
              </a:tr>
            </a:tbl>
          </a:graphicData>
        </a:graphic>
      </p:graphicFrame>
      <p:pic>
        <p:nvPicPr>
          <p:cNvPr id="3" name="Picture 11">
            <a:extLst>
              <a:ext uri="{FF2B5EF4-FFF2-40B4-BE49-F238E27FC236}">
                <a16:creationId xmlns:a16="http://schemas.microsoft.com/office/drawing/2014/main" id="{6ECBD7A3-3B9B-04EC-A2C4-18B63B580D6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69" y="6354188"/>
            <a:ext cx="1514031" cy="470856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30066412-6C24-1834-7C6A-BA24254E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468313"/>
            <a:ext cx="8479543" cy="95408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Introduced Subjects Teaching Arrangements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83DB1C9-1BA0-3C41-A022-134F6ABBF2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83DB1C9-1BA0-3C41-A022-134F6ABBF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87FF7AD-6131-3B41-9A5A-E7DD67D8C4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622F4D-2A2D-4D63-966F-BFB61C3964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69" y="6354188"/>
            <a:ext cx="1514031" cy="470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A88C63-55DA-C14D-A34B-38EA68EA3D2A}"/>
              </a:ext>
            </a:extLst>
          </p:cNvPr>
          <p:cNvSpPr txBox="1"/>
          <p:nvPr/>
        </p:nvSpPr>
        <p:spPr>
          <a:xfrm>
            <a:off x="2747010" y="1993451"/>
            <a:ext cx="812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8CBD5-CB41-864C-A8B6-AC26A6384940}"/>
              </a:ext>
            </a:extLst>
          </p:cNvPr>
          <p:cNvSpPr txBox="1"/>
          <p:nvPr/>
        </p:nvSpPr>
        <p:spPr>
          <a:xfrm>
            <a:off x="2747010" y="3337561"/>
            <a:ext cx="812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D72847-FA10-4A4F-BC11-F92B31F612AF}"/>
              </a:ext>
            </a:extLst>
          </p:cNvPr>
          <p:cNvSpPr txBox="1"/>
          <p:nvPr/>
        </p:nvSpPr>
        <p:spPr>
          <a:xfrm>
            <a:off x="2747010" y="4682934"/>
            <a:ext cx="8126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D6801-5C70-47DE-9E5A-434712D8EB53}"/>
              </a:ext>
            </a:extLst>
          </p:cNvPr>
          <p:cNvSpPr txBox="1"/>
          <p:nvPr/>
        </p:nvSpPr>
        <p:spPr>
          <a:xfrm>
            <a:off x="1371600" y="2105753"/>
            <a:ext cx="998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4276E-47CD-2094-EAE4-8B2F6418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971102"/>
            <a:ext cx="7373231" cy="509937"/>
          </a:xfrm>
          <a:noFill/>
          <a:ln w="9525">
            <a:noFill/>
          </a:ln>
        </p:spPr>
        <p:txBody>
          <a:bodyPr spcFirstLastPara="1" vert="horz" wrap="square" lIns="91425" tIns="45700" rIns="91425" bIns="45700" anchor="ctr" anchorCtr="0">
            <a:normAutofit fontScale="90000"/>
          </a:bodyPr>
          <a:lstStyle/>
          <a:p>
            <a:r>
              <a:rPr lang="en-AU" sz="4000" b="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Teaching visit (TV) subjects</a:t>
            </a:r>
            <a:br>
              <a:rPr lang="en-AU" dirty="0"/>
            </a:b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186B6-1221-15D8-324C-1A578A47A4F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338" y="1738489"/>
            <a:ext cx="10406061" cy="49106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TV subjects are a key part of the four one-thirds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Critical in enabling student understanding international teaching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Major opportunity to “showcase” the quality of the global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Important part of developing academic English and skills proficiency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>
              <a:buNone/>
            </a:pPr>
            <a:r>
              <a:rPr lang="en-AU" sz="2800" i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quality of staff engagement during TVs is critical to promoting strong transfer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271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>
            <p:custDataLst>
              <p:tags r:id="rId1"/>
            </p:custDataLst>
          </p:nvPr>
        </p:nvSpPr>
        <p:spPr>
          <a:xfrm rot="5400000">
            <a:off x="5672139" y="-5693093"/>
            <a:ext cx="1224280" cy="12568555"/>
          </a:xfrm>
          <a:prstGeom prst="roundRect">
            <a:avLst/>
          </a:prstGeom>
          <a:gradFill>
            <a:gsLst>
              <a:gs pos="0">
                <a:srgbClr val="009EE2"/>
              </a:gs>
              <a:gs pos="100000">
                <a:srgbClr val="0064AF"/>
              </a:gs>
            </a:gsLst>
            <a:lin ang="150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6350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Title 1"/>
          <p:cNvSpPr txBox="1"/>
          <p:nvPr/>
        </p:nvSpPr>
        <p:spPr>
          <a:xfrm>
            <a:off x="49529" y="292735"/>
            <a:ext cx="10675938" cy="9074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Global Partner Universities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dirty="0">
                <a:solidFill>
                  <a:schemeClr val="tx1"/>
                </a:solidFill>
                <a:latin typeface="Microsoft PhagsPa" panose="020B0502040204020203" pitchFamily="34" charset="0"/>
                <a:ea typeface="+mj-ea"/>
                <a:cs typeface="+mj-cs"/>
              </a:rPr>
              <a:t>      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PhagsPa" panose="020B0502040204020203" pitchFamily="34" charset="0"/>
              <a:ea typeface="+mj-ea"/>
              <a:cs typeface="+mj-cs"/>
            </a:endParaRPr>
          </a:p>
        </p:txBody>
      </p:sp>
      <p:pic>
        <p:nvPicPr>
          <p:cNvPr id="14" name="Picture 6" descr="http://dionysus.events/wp-content/uploads/ANU_logo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1609725"/>
            <a:ext cx="1951990" cy="6680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2" descr="http://bio.mq.edu.au/files/image/Culum%20Lab/macquarie_university_logo.png"/>
          <p:cNvPicPr>
            <a:picLocks noChangeAspect="1" noChangeArrowheads="1"/>
          </p:cNvPicPr>
          <p:nvPr/>
        </p:nvPicPr>
        <p:blipFill rotWithShape="1">
          <a:blip r:embed="rId5"/>
          <a:srcRect l="9545" r="9208"/>
          <a:stretch>
            <a:fillRect/>
          </a:stretch>
        </p:blipFill>
        <p:spPr bwMode="auto">
          <a:xfrm>
            <a:off x="5738528" y="3939222"/>
            <a:ext cx="2074545" cy="955675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25" y="2684145"/>
            <a:ext cx="1835785" cy="8267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48" y="4887072"/>
            <a:ext cx="2738755" cy="9556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25" y="5286375"/>
            <a:ext cx="1132205" cy="676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5559" y="2899752"/>
            <a:ext cx="2588260" cy="6623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0649" y="1457688"/>
            <a:ext cx="917423" cy="918421"/>
          </a:xfrm>
          <a:prstGeom prst="rect">
            <a:avLst/>
          </a:prstGeom>
        </p:spPr>
      </p:pic>
      <p:pic>
        <p:nvPicPr>
          <p:cNvPr id="13" name="图片 12" descr="图片包含 文本&#10;&#10;描述已自动生成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3491" y="3475919"/>
            <a:ext cx="2465070" cy="708660"/>
          </a:xfrm>
          <a:prstGeom prst="rect">
            <a:avLst/>
          </a:prstGeom>
        </p:spPr>
      </p:pic>
      <p:pic>
        <p:nvPicPr>
          <p:cNvPr id="12" name="图片 11" descr="图片包含 文本&#10;&#10;描述已自动生成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4632" y="4953000"/>
            <a:ext cx="2102485" cy="711200"/>
          </a:xfrm>
          <a:prstGeom prst="rect">
            <a:avLst/>
          </a:prstGeom>
        </p:spPr>
      </p:pic>
      <p:pic>
        <p:nvPicPr>
          <p:cNvPr id="18" name="图片 17" descr="徽标, 公司名称&#10;&#10;描述已自动生成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6412" y="2522355"/>
            <a:ext cx="1713688" cy="1416867"/>
          </a:xfrm>
          <a:prstGeom prst="rect">
            <a:avLst/>
          </a:prstGeom>
        </p:spPr>
      </p:pic>
      <p:pic>
        <p:nvPicPr>
          <p:cNvPr id="20" name="图片 19" descr="资源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0225" y="1635125"/>
            <a:ext cx="1951990" cy="642620"/>
          </a:xfrm>
          <a:prstGeom prst="rect">
            <a:avLst/>
          </a:prstGeom>
        </p:spPr>
      </p:pic>
      <p:pic>
        <p:nvPicPr>
          <p:cNvPr id="22" name="图片 21" descr="资源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4690" y="1598295"/>
            <a:ext cx="1917700" cy="665480"/>
          </a:xfrm>
          <a:prstGeom prst="rect">
            <a:avLst/>
          </a:prstGeom>
        </p:spPr>
      </p:pic>
      <p:pic>
        <p:nvPicPr>
          <p:cNvPr id="29" name="图片 28" descr="ISUT_logo_landscape_CMYK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9963" y="2555365"/>
            <a:ext cx="1388745" cy="862965"/>
          </a:xfrm>
          <a:prstGeom prst="rect">
            <a:avLst/>
          </a:prstGeom>
        </p:spPr>
      </p:pic>
      <p:pic>
        <p:nvPicPr>
          <p:cNvPr id="30" name="图片 29" descr="资源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1562" y="4055110"/>
            <a:ext cx="2531110" cy="623570"/>
          </a:xfrm>
          <a:prstGeom prst="rect">
            <a:avLst/>
          </a:prstGeom>
        </p:spPr>
      </p:pic>
      <p:pic>
        <p:nvPicPr>
          <p:cNvPr id="31" name="图片 30" descr="资源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387" y="6033336"/>
            <a:ext cx="1815465" cy="762000"/>
          </a:xfrm>
          <a:prstGeom prst="rect">
            <a:avLst/>
          </a:prstGeom>
        </p:spPr>
      </p:pic>
      <p:pic>
        <p:nvPicPr>
          <p:cNvPr id="33" name="图片 32" descr="资源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17054" y="4275811"/>
            <a:ext cx="1223645" cy="675640"/>
          </a:xfrm>
          <a:prstGeom prst="rect">
            <a:avLst/>
          </a:prstGeom>
        </p:spPr>
      </p:pic>
      <p:pic>
        <p:nvPicPr>
          <p:cNvPr id="35" name="图片 34" descr="GU logo_画板 1"/>
          <p:cNvPicPr>
            <a:picLocks noChangeAspect="1"/>
          </p:cNvPicPr>
          <p:nvPr/>
        </p:nvPicPr>
        <p:blipFill>
          <a:blip r:embed="rId20"/>
          <a:srcRect l="27132" t="23335" r="29034" b="36276"/>
          <a:stretch>
            <a:fillRect/>
          </a:stretch>
        </p:blipFill>
        <p:spPr>
          <a:xfrm>
            <a:off x="7275287" y="4998047"/>
            <a:ext cx="1917700" cy="994410"/>
          </a:xfrm>
          <a:prstGeom prst="rect">
            <a:avLst/>
          </a:prstGeom>
        </p:spPr>
      </p:pic>
      <p:pic>
        <p:nvPicPr>
          <p:cNvPr id="2050" name="Picture 2" descr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71" y="2553697"/>
            <a:ext cx="1692802" cy="7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32" y="3387107"/>
            <a:ext cx="1692802" cy="5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rkbeck University of London | UK University Search">
            <a:extLst>
              <a:ext uri="{FF2B5EF4-FFF2-40B4-BE49-F238E27FC236}">
                <a16:creationId xmlns:a16="http://schemas.microsoft.com/office/drawing/2014/main" id="{CED1E4B7-E45C-58D8-569C-A9E25F0A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17" y="5824855"/>
            <a:ext cx="2222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akin University">
            <a:extLst>
              <a:ext uri="{FF2B5EF4-FFF2-40B4-BE49-F238E27FC236}">
                <a16:creationId xmlns:a16="http://schemas.microsoft.com/office/drawing/2014/main" id="{7703FBE5-95C8-68B0-9A12-BCA9BE25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62" y="5845922"/>
            <a:ext cx="2074545" cy="101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Vice Chancellor Announces New University Logo To Staff : r ...">
            <a:extLst>
              <a:ext uri="{FF2B5EF4-FFF2-40B4-BE49-F238E27FC236}">
                <a16:creationId xmlns:a16="http://schemas.microsoft.com/office/drawing/2014/main" id="{98F9B41B-0BDA-069A-3905-9EA746E4DEE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9448" y="1460046"/>
            <a:ext cx="1672772" cy="920146"/>
          </a:xfrm>
          <a:prstGeom prst="rect">
            <a:avLst/>
          </a:prstGeom>
        </p:spPr>
      </p:pic>
      <p:pic>
        <p:nvPicPr>
          <p:cNvPr id="5" name="Picture 4" descr="A logo on a blue background&#10;&#10;AI-generated content may be incorrect.">
            <a:extLst>
              <a:ext uri="{FF2B5EF4-FFF2-40B4-BE49-F238E27FC236}">
                <a16:creationId xmlns:a16="http://schemas.microsoft.com/office/drawing/2014/main" id="{E7832D63-7071-C782-7992-E450C9FB1F9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993441" y="4074281"/>
            <a:ext cx="1678215" cy="916820"/>
          </a:xfrm>
          <a:prstGeom prst="rect">
            <a:avLst/>
          </a:prstGeom>
        </p:spPr>
      </p:pic>
      <p:pic>
        <p:nvPicPr>
          <p:cNvPr id="6" name="Picture 5" descr="Università Cattolica del Sacro Cuore">
            <a:extLst>
              <a:ext uri="{FF2B5EF4-FFF2-40B4-BE49-F238E27FC236}">
                <a16:creationId xmlns:a16="http://schemas.microsoft.com/office/drawing/2014/main" id="{E425A082-27E4-160C-F07E-A57BE50BE3A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5504" y="3848931"/>
            <a:ext cx="1953232" cy="84742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541FCDA1-C992-F18F-BCD3-29D01B29DF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257350" y="6191812"/>
            <a:ext cx="2227088" cy="483307"/>
          </a:xfrm>
          <a:prstGeom prst="rect">
            <a:avLst/>
          </a:prstGeom>
        </p:spPr>
      </p:pic>
      <p:pic>
        <p:nvPicPr>
          <p:cNvPr id="8" name="Picture 2" descr="Coventry University UK: Rankings, Fees ...">
            <a:extLst>
              <a:ext uri="{FF2B5EF4-FFF2-40B4-BE49-F238E27FC236}">
                <a16:creationId xmlns:a16="http://schemas.microsoft.com/office/drawing/2014/main" id="{76A91154-100B-BAAC-D89F-46C524C4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76" y="5061107"/>
            <a:ext cx="1917700" cy="12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I.wdi0zMZXtMjAudzh6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neas conference 26">
      <a:dk1>
        <a:srgbClr val="000000"/>
      </a:dk1>
      <a:lt1>
        <a:srgbClr val="FFFFFF"/>
      </a:lt1>
      <a:dk2>
        <a:srgbClr val="1056A4"/>
      </a:dk2>
      <a:lt2>
        <a:srgbClr val="4686C5"/>
      </a:lt2>
      <a:accent1>
        <a:srgbClr val="1056A4"/>
      </a:accent1>
      <a:accent2>
        <a:srgbClr val="D85327"/>
      </a:accent2>
      <a:accent3>
        <a:srgbClr val="FBAF41"/>
      </a:accent3>
      <a:accent4>
        <a:srgbClr val="C6DFF1"/>
      </a:accent4>
      <a:accent5>
        <a:srgbClr val="CEAD2C"/>
      </a:accent5>
      <a:accent6>
        <a:srgbClr val="4987C7"/>
      </a:accent6>
      <a:hlink>
        <a:srgbClr val="44546A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505050"/>
      </a:dk2>
      <a:lt2>
        <a:srgbClr val="FFFFFF"/>
      </a:lt2>
      <a:accent1>
        <a:srgbClr val="F39707"/>
      </a:accent1>
      <a:accent2>
        <a:srgbClr val="00A0E9"/>
      </a:accent2>
      <a:accent3>
        <a:srgbClr val="FFCC00"/>
      </a:accent3>
      <a:accent4>
        <a:srgbClr val="5BC5F2"/>
      </a:accent4>
      <a:accent5>
        <a:srgbClr val="E84E0F"/>
      </a:accent5>
      <a:accent6>
        <a:srgbClr val="0075BF"/>
      </a:accent6>
      <a:hlink>
        <a:srgbClr val="0075BF"/>
      </a:hlink>
      <a:folHlink>
        <a:srgbClr val="FF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CDF2D0F0E784990855012FA6C96F2" ma:contentTypeVersion="20" ma:contentTypeDescription="Create a new document." ma:contentTypeScope="" ma:versionID="d5159aecd5dbac4c023032b45ceb603d">
  <xsd:schema xmlns:xsd="http://www.w3.org/2001/XMLSchema" xmlns:xs="http://www.w3.org/2001/XMLSchema" xmlns:p="http://schemas.microsoft.com/office/2006/metadata/properties" xmlns:ns2="625ce9dc-d0f5-4bcd-92ef-9f13df565d2c" xmlns:ns3="424c84df-a2fb-47a8-8ab1-6af9ffdd3e1f" targetNamespace="http://schemas.microsoft.com/office/2006/metadata/properties" ma:root="true" ma:fieldsID="a3a4e0d868005960c33a48563a03916a" ns2:_="" ns3:_="">
    <xsd:import namespace="625ce9dc-d0f5-4bcd-92ef-9f13df565d2c"/>
    <xsd:import namespace="424c84df-a2fb-47a8-8ab1-6af9ffdd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JeevikaIsrani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ce9dc-d0f5-4bcd-92ef-9f13df565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d987339-d72f-4816-ad79-287ec5a6b8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JeevikaIsrani" ma:index="25" nillable="true" ma:displayName="Order" ma:format="Dropdown" ma:internalName="JeevikaIsrani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c84df-a2fb-47a8-8ab1-6af9ffdd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78d92e-2481-4d9f-8af9-f7ccbf92df77}" ma:internalName="TaxCatchAll" ma:showField="CatchAllData" ma:web="424c84df-a2fb-47a8-8ab1-6af9ffdd3e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5ce9dc-d0f5-4bcd-92ef-9f13df565d2c">
      <Terms xmlns="http://schemas.microsoft.com/office/infopath/2007/PartnerControls"/>
    </lcf76f155ced4ddcb4097134ff3c332f>
    <TaxCatchAll xmlns="424c84df-a2fb-47a8-8ab1-6af9ffdd3e1f" xsi:nil="true"/>
    <JeevikaIsrani xmlns="625ce9dc-d0f5-4bcd-92ef-9f13df565d2c" xsi:nil="true"/>
  </documentManagement>
</p:properties>
</file>

<file path=customXml/itemProps1.xml><?xml version="1.0" encoding="utf-8"?>
<ds:datastoreItem xmlns:ds="http://schemas.openxmlformats.org/officeDocument/2006/customXml" ds:itemID="{B2A71868-BD00-4BD4-96E0-A18C819D5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ce9dc-d0f5-4bcd-92ef-9f13df565d2c"/>
    <ds:schemaRef ds:uri="424c84df-a2fb-47a8-8ab1-6af9ffdd3e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D1387D-2DC3-4992-850F-5B91964520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70C01-8CBD-4CE2-83D7-EA5574B9D299}">
  <ds:schemaRefs>
    <ds:schemaRef ds:uri="http://schemas.microsoft.com/office/2006/metadata/properties"/>
    <ds:schemaRef ds:uri="http://schemas.microsoft.com/office/infopath/2007/PartnerControls"/>
    <ds:schemaRef ds:uri="48b85d41-1bd0-468e-a35f-c91799431161"/>
    <ds:schemaRef ds:uri="93f077bc-3cab-4946-8587-cb31278c0fa1"/>
    <ds:schemaRef ds:uri="625ce9dc-d0f5-4bcd-92ef-9f13df565d2c"/>
    <ds:schemaRef ds:uri="424c84df-a2fb-47a8-8ab1-6af9ffdd3e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966</Words>
  <Application>Microsoft Macintosh PowerPoint</Application>
  <PresentationFormat>Widescreen</PresentationFormat>
  <Paragraphs>188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Microsoft YaHei</vt:lpstr>
      <vt:lpstr>Aptos</vt:lpstr>
      <vt:lpstr>Arial</vt:lpstr>
      <vt:lpstr>Calibri</vt:lpstr>
      <vt:lpstr>Calibri Light</vt:lpstr>
      <vt:lpstr>Franklin Gothic Medium</vt:lpstr>
      <vt:lpstr>Georgia</vt:lpstr>
      <vt:lpstr>Microsoft PhagsPa</vt:lpstr>
      <vt:lpstr>Trebuchet MS</vt:lpstr>
      <vt:lpstr>Verdana</vt:lpstr>
      <vt:lpstr>Wingdings</vt:lpstr>
      <vt:lpstr>Office Theme</vt:lpstr>
      <vt:lpstr>自定义设计方案</vt:lpstr>
      <vt:lpstr>think-cell Slide</vt:lpstr>
      <vt:lpstr>Belief, Collaboration, and Transformation: Reimagining EAP in Transnational Education</vt:lpstr>
      <vt:lpstr>AIFE Context</vt:lpstr>
      <vt:lpstr>Double Bachelors degree model</vt:lpstr>
      <vt:lpstr>Components of Collaborative Articulation Program Partnerships</vt:lpstr>
      <vt:lpstr>Chinese Ministry of Education (MoE) objectives </vt:lpstr>
      <vt:lpstr>MoE rules for Joint Education Institutes (“Four one-thirds rule”) </vt:lpstr>
      <vt:lpstr>Introduced Subjects Teaching Arrangements</vt:lpstr>
      <vt:lpstr>Teaching visit (TV) subjects </vt:lpstr>
      <vt:lpstr>PowerPoint Presentation</vt:lpstr>
      <vt:lpstr>PowerPoint Presentation</vt:lpstr>
      <vt:lpstr>PowerPoint Presentation</vt:lpstr>
      <vt:lpstr>PowerPoint Presentation</vt:lpstr>
      <vt:lpstr>Undergraduate EAP Structure</vt:lpstr>
      <vt:lpstr>AEAP Assessment Framework</vt:lpstr>
      <vt:lpstr> </vt:lpstr>
      <vt:lpstr>Academic Content Workshops</vt:lpstr>
      <vt:lpstr>AIFE believes that successful transnational education is built through: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Green</dc:creator>
  <cp:lastModifiedBy>Associate Professor Hugh Leong</cp:lastModifiedBy>
  <cp:revision>7</cp:revision>
  <dcterms:created xsi:type="dcterms:W3CDTF">2024-12-16T00:01:10Z</dcterms:created>
  <dcterms:modified xsi:type="dcterms:W3CDTF">2026-05-06T22:59:28Z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0x0101009B6CDF2D0F0E784990855012FA6C96F2</vt:lpwstr>
  </property>
  <property fmtid="{D5CDD505-2E9C-101B-9397-08002B2CF9AE}" pid="3" name="MediaServiceImageTags">
    <vt:lpwstr/>
  </property>
</Properties>
</file>