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7" r:id="rId5"/>
    <p:sldId id="264" r:id="rId6"/>
    <p:sldId id="258" r:id="rId7"/>
    <p:sldId id="262" r:id="rId8"/>
    <p:sldId id="274" r:id="rId9"/>
    <p:sldId id="273" r:id="rId10"/>
    <p:sldId id="281" r:id="rId11"/>
    <p:sldId id="271" r:id="rId12"/>
    <p:sldId id="259" r:id="rId13"/>
    <p:sldId id="261" r:id="rId14"/>
    <p:sldId id="265" r:id="rId15"/>
    <p:sldId id="275" r:id="rId16"/>
    <p:sldId id="276" r:id="rId17"/>
    <p:sldId id="277" r:id="rId18"/>
    <p:sldId id="278" r:id="rId19"/>
    <p:sldId id="279" r:id="rId20"/>
    <p:sldId id="280" r:id="rId21"/>
    <p:sldId id="272" r:id="rId22"/>
    <p:sldId id="25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030F99-99D7-41E9-ACC9-D739A496C21C}" v="7" dt="2026-04-30T02:35:59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2"/>
    <p:restoredTop sz="94694"/>
  </p:normalViewPr>
  <p:slideViewPr>
    <p:cSldViewPr snapToGrid="0" snapToObjects="1" showGuides="1">
      <p:cViewPr varScale="1">
        <p:scale>
          <a:sx n="79" d="100"/>
          <a:sy n="79" d="100"/>
        </p:scale>
        <p:origin x="871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32" d="100"/>
          <a:sy n="132" d="100"/>
        </p:scale>
        <p:origin x="23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801E17-9313-6F47-B3A0-AC6D89F0C2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3A434E-1D00-7346-8CA0-5A91C4EA30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6B89C-0766-6A46-AE23-C25EFEEB1C7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F53F2-3DCD-224D-8621-791A74184B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E1EF1-94E4-A24A-99D3-8137BC8A7C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F6AE-475A-5C4D-AC12-211EA4D95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96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73BB8-942C-9144-8D1E-AFFA3F29C555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2177D-524C-9C4C-BDBF-AD61D16E8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1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039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s_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FC53E850-741B-6B91-8399-0C0911C727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5191" y="1846749"/>
            <a:ext cx="3297221" cy="42405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BE124A2-82C4-7015-67C7-877119F1A4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8303" y="1846749"/>
            <a:ext cx="3778746" cy="42598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9D28482E-3520-D9F0-B769-9ADCA8DEE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755" y="943076"/>
            <a:ext cx="9854047" cy="7509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to add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45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s_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6403CA34-21EF-2271-2010-7FC563A3C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799" y="932512"/>
            <a:ext cx="7452028" cy="7509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here to add copy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7B14545-846B-8B26-5A9C-C964C949D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1855303"/>
            <a:ext cx="7452029" cy="41479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90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s_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CCFCAACF-1964-AFDB-BCA5-C758A3E19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799" y="932512"/>
            <a:ext cx="7452028" cy="7509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to add copy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9A23287-70F3-FA63-B8FE-F97B770A88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1855303"/>
            <a:ext cx="7452029" cy="41479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867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s_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8C58B03C-ED2E-A9A3-AE4E-4D42561CD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799" y="932512"/>
            <a:ext cx="7452028" cy="7509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to add copy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4FE9735-FE3A-B7B5-581D-0DE246692F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1855303"/>
            <a:ext cx="7452029" cy="41479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777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s_9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088F0904-7E1C-E6E3-2230-14FC7F36A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799" y="932512"/>
            <a:ext cx="7452028" cy="7509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here to add copy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476F1E1-E48C-2439-02CB-44C92EB416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1855303"/>
            <a:ext cx="7452029" cy="414793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4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s_10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55279C76-9928-C366-F1BD-41A3367CC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799" y="932512"/>
            <a:ext cx="7452028" cy="7509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here to add copy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E071604-ED69-D3D3-0E71-DA07A53222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1855303"/>
            <a:ext cx="7452029" cy="414793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019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s_1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9E9A50E0-D3A4-823E-5C4A-AE28D11F9A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799" y="932512"/>
            <a:ext cx="7452028" cy="7509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here to add copy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1ED41D4-2A8E-A0D1-3E90-A63A6010E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1855303"/>
            <a:ext cx="7452029" cy="414793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109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805FEFD-22A7-DE95-5C35-A925D1DAD51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55763" y="950913"/>
            <a:ext cx="8896350" cy="4956175"/>
          </a:xfrm>
        </p:spPr>
        <p:txBody>
          <a:bodyPr/>
          <a:lstStyle/>
          <a:p>
            <a:r>
              <a:rPr lang="en-GB"/>
              <a:t>Click icon to add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3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249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18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74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F99BCA3A-0030-AF92-03BB-B11109BA6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976" y="3053522"/>
            <a:ext cx="9854047" cy="75095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here to add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663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6D684103-54DC-22F0-608E-4FE722227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716" y="1397717"/>
            <a:ext cx="7629035" cy="75095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here to add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10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s_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C11C2641-2CA1-CBDC-6DBD-F9AC89C28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798" y="932512"/>
            <a:ext cx="11331871" cy="7509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to add copy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5B7A57C-2337-8B6A-03A1-6EB9F6CD3C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1855303"/>
            <a:ext cx="11331872" cy="41479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305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s_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48FF3439-8DCF-5D1E-6DDE-1B0227726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798" y="932512"/>
            <a:ext cx="8601923" cy="7509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to add copy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EC35ED6-E89D-2ECA-1A29-940F1A7060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1855303"/>
            <a:ext cx="8601924" cy="41479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4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s_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845BD021-FB7D-F363-BB06-2D45C8D48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798" y="932512"/>
            <a:ext cx="8601923" cy="7509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here to add copy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E100359-283B-B74A-F794-4C9667FBA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1855303"/>
            <a:ext cx="8601924" cy="41479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4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s_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8008D6F-096B-5504-3656-27DF23B9F9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5191" y="1846749"/>
            <a:ext cx="3297221" cy="42405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3357E8-A681-5C85-1666-E4E26B29C5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8303" y="1846749"/>
            <a:ext cx="3778746" cy="42598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6E51A8B-1030-CB36-3348-9FE2D11CA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755" y="943076"/>
            <a:ext cx="9854047" cy="7509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to add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87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1553B-0D26-6549-86B1-D318FB2B1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D3A5F-5DAA-AD4C-923E-A5B9062E8C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E4539CB-9F50-224A-BF6B-B35BB1BA2E9E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C0183-2EA0-FA40-9173-83199BFE7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A25D31A-81BB-FE46-9617-7EE53679A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42" r:id="rId2"/>
    <p:sldLayoutId id="2147483744" r:id="rId3"/>
    <p:sldLayoutId id="2147483734" r:id="rId4"/>
    <p:sldLayoutId id="2147483743" r:id="rId5"/>
    <p:sldLayoutId id="2147483690" r:id="rId6"/>
    <p:sldLayoutId id="2147483719" r:id="rId7"/>
    <p:sldLayoutId id="2147483741" r:id="rId8"/>
    <p:sldLayoutId id="2147483691" r:id="rId9"/>
    <p:sldLayoutId id="2147483692" r:id="rId10"/>
    <p:sldLayoutId id="2147483740" r:id="rId11"/>
    <p:sldLayoutId id="2147483695" r:id="rId12"/>
    <p:sldLayoutId id="2147483730" r:id="rId13"/>
    <p:sldLayoutId id="2147483727" r:id="rId14"/>
    <p:sldLayoutId id="2147483726" r:id="rId15"/>
    <p:sldLayoutId id="2147483729" r:id="rId16"/>
    <p:sldLayoutId id="2147483739" r:id="rId17"/>
    <p:sldLayoutId id="214748372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3E483B-E3A5-39C1-1F7E-B3B372F3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0" y="2093402"/>
            <a:ext cx="9854047" cy="750955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Oracy: Shining a Light on Meaningful Communication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Speaker: Jo Cummins</a:t>
            </a:r>
            <a:br>
              <a:rPr lang="en-US" dirty="0"/>
            </a:br>
            <a:r>
              <a:rPr lang="en-US" sz="3100" dirty="0"/>
              <a:t>Freelance ELT Writer</a:t>
            </a:r>
            <a:br>
              <a:rPr lang="en-US" sz="3100" dirty="0"/>
            </a:br>
            <a:r>
              <a:rPr lang="en-US" sz="2700" dirty="0"/>
              <a:t>jo_cumminsELT@outlook.com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5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9FA82A-7BEF-3799-9639-FD04A2331B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754" y="1846749"/>
            <a:ext cx="8002861" cy="4259816"/>
          </a:xfrm>
        </p:spPr>
        <p:txBody>
          <a:bodyPr/>
          <a:lstStyle/>
          <a:p>
            <a:r>
              <a:rPr lang="en-US" dirty="0"/>
              <a:t>Affects up to 75% of the world’s population</a:t>
            </a:r>
          </a:p>
          <a:p>
            <a:r>
              <a:rPr lang="en-US" dirty="0"/>
              <a:t>More common in younger people</a:t>
            </a:r>
          </a:p>
          <a:p>
            <a:r>
              <a:rPr lang="en-US" dirty="0"/>
              <a:t>More common in female than males</a:t>
            </a:r>
          </a:p>
          <a:p>
            <a:r>
              <a:rPr lang="en-US" dirty="0"/>
              <a:t>80% of students are estimated to suffer from it</a:t>
            </a:r>
          </a:p>
          <a:p>
            <a:r>
              <a:rPr lang="en-US" dirty="0"/>
              <a:t>Can generally be solved through therapy, practice and preparation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600" dirty="0"/>
              <a:t>(Healthcentral.com)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2DAB8F-2044-14DE-5F0D-247E36416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Glossophobia</a:t>
            </a:r>
          </a:p>
        </p:txBody>
      </p:sp>
    </p:spTree>
    <p:extLst>
      <p:ext uri="{BB962C8B-B14F-4D97-AF65-F5344CB8AC3E}">
        <p14:creationId xmlns:p14="http://schemas.microsoft.com/office/powerpoint/2010/main" val="19282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8542B-DCCF-402A-40C3-AE8661034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99" y="1499440"/>
            <a:ext cx="7452028" cy="75095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What makes a great student presentation?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And how can a teacher help students to achieve this?</a:t>
            </a:r>
          </a:p>
        </p:txBody>
      </p:sp>
    </p:spTree>
    <p:extLst>
      <p:ext uri="{BB962C8B-B14F-4D97-AF65-F5344CB8AC3E}">
        <p14:creationId xmlns:p14="http://schemas.microsoft.com/office/powerpoint/2010/main" val="1206041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B0F26-6CAF-86C9-66BC-D3B9FD1B7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059E56-7ABD-10A5-7053-4B102C9C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98" y="606816"/>
            <a:ext cx="8601923" cy="750955"/>
          </a:xfrm>
        </p:spPr>
        <p:txBody>
          <a:bodyPr/>
          <a:lstStyle/>
          <a:p>
            <a:r>
              <a:rPr lang="en-US" dirty="0"/>
              <a:t>The Rehearsal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037BC-AA66-D0F6-1763-ABB309187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/>
              <a:t>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/>
              <a:t>					</a:t>
            </a:r>
            <a:r>
              <a:rPr lang="en-US" sz="1100" dirty="0"/>
              <a:t>Shining Lights, Student’s Book 3 B1+, CUP&amp;A,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/>
              <a:t>					Heyderman &amp; Humphries 2026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354E2-804A-9B9E-A061-EEA656968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10" y="1357771"/>
            <a:ext cx="4254839" cy="4768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516BA-43FB-F73C-D09D-88C0D7802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002" y="1271016"/>
            <a:ext cx="4322317" cy="36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04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459B0-C98C-3451-5DCD-D12E51A69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A98535-4023-EF0C-5221-AA43A1416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722377"/>
            <a:ext cx="11331872" cy="5280858"/>
          </a:xfrm>
        </p:spPr>
        <p:txBody>
          <a:bodyPr/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A49B0-9D3B-2CFB-8715-30C158594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98" y="710104"/>
            <a:ext cx="5054022" cy="1853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7F58F-8E1D-8BCD-DEF1-96FBCDCC0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08" y="2764449"/>
            <a:ext cx="4913802" cy="2005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8D150-A2BE-FAD2-1B3B-BBE29A9D2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866" y="722377"/>
            <a:ext cx="5535648" cy="4584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50E274-118C-7BC3-46B0-7A2A37C2D60F}"/>
              </a:ext>
            </a:extLst>
          </p:cNvPr>
          <p:cNvSpPr txBox="1"/>
          <p:nvPr/>
        </p:nvSpPr>
        <p:spPr>
          <a:xfrm>
            <a:off x="369798" y="5202055"/>
            <a:ext cx="609447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Shining Lights, Student’s Book 3 B1+, CUP&amp;A, 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4104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Heyderman &amp; Humphries 2026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87288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B0478-2C64-3A86-FB5E-1B0E68733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A8C91C-3232-3595-CA66-436B9C151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34" y="667336"/>
            <a:ext cx="8655329" cy="750955"/>
          </a:xfrm>
        </p:spPr>
        <p:txBody>
          <a:bodyPr>
            <a:noAutofit/>
          </a:bodyPr>
          <a:lstStyle/>
          <a:p>
            <a:r>
              <a:rPr lang="en-US" sz="4000" dirty="0"/>
              <a:t>Becoming better listeners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8E3A63-A076-A4B5-56FB-9D7F121DA7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1418291"/>
            <a:ext cx="7452029" cy="458494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Students are often very focused on their speaking skills</a:t>
            </a:r>
          </a:p>
          <a:p>
            <a:pPr>
              <a:lnSpc>
                <a:spcPct val="150000"/>
              </a:lnSpc>
            </a:pPr>
            <a:r>
              <a:rPr lang="en-US" dirty="0"/>
              <a:t>Encouraging listening creates more meaningful communicative classrooms</a:t>
            </a:r>
          </a:p>
          <a:p>
            <a:pPr>
              <a:lnSpc>
                <a:spcPct val="150000"/>
              </a:lnSpc>
            </a:pPr>
            <a:r>
              <a:rPr lang="en-US" dirty="0"/>
              <a:t>Sometimes there are cross-cultural barriers to communicating</a:t>
            </a:r>
          </a:p>
          <a:p>
            <a:pPr>
              <a:lnSpc>
                <a:spcPct val="150000"/>
              </a:lnSpc>
            </a:pPr>
            <a:r>
              <a:rPr lang="en-US" dirty="0"/>
              <a:t>Skills that can be taught include:</a:t>
            </a:r>
          </a:p>
          <a:p>
            <a:pPr lvl="2">
              <a:lnSpc>
                <a:spcPct val="150000"/>
              </a:lnSpc>
            </a:pPr>
            <a:r>
              <a:rPr lang="en-US" sz="2600" dirty="0"/>
              <a:t>Eye contact</a:t>
            </a:r>
          </a:p>
          <a:p>
            <a:pPr lvl="2">
              <a:lnSpc>
                <a:spcPct val="150000"/>
              </a:lnSpc>
            </a:pPr>
            <a:r>
              <a:rPr lang="en-US" sz="2600" dirty="0"/>
              <a:t>Body language</a:t>
            </a:r>
          </a:p>
          <a:p>
            <a:pPr lvl="2">
              <a:lnSpc>
                <a:spcPct val="150000"/>
              </a:lnSpc>
            </a:pPr>
            <a:r>
              <a:rPr lang="en-US" sz="2600" dirty="0"/>
              <a:t>Phrases (e.g. agreeing or disagreeing)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9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C18E7-EA76-53B9-ECE2-3CE7EC216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089AD8-136C-1558-54FB-838D39E2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23" y="661065"/>
            <a:ext cx="11331871" cy="750955"/>
          </a:xfrm>
        </p:spPr>
        <p:txBody>
          <a:bodyPr/>
          <a:lstStyle/>
          <a:p>
            <a:r>
              <a:rPr lang="en-US" dirty="0"/>
              <a:t>Building Active Listening Skills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1209EA-9092-C552-33F6-0EA860C3E5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(Shining Lights Level 1 A2)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					(Shining Lights Level 2 B1)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0A56E-7CD4-DDEE-6FD3-E9D2CC2B1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97" y="1412020"/>
            <a:ext cx="5019285" cy="2611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222FF6-ACE4-D74F-2CBC-EBF702948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340" y="1271016"/>
            <a:ext cx="4855677" cy="394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03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62BD5-F0B7-8C86-45FD-C0871517A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CCFCA8-9FFA-27BF-AC02-FD28F769A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23" y="661065"/>
            <a:ext cx="11331871" cy="750955"/>
          </a:xfrm>
        </p:spPr>
        <p:txBody>
          <a:bodyPr/>
          <a:lstStyle/>
          <a:p>
            <a:r>
              <a:rPr lang="en-US" dirty="0"/>
              <a:t>Building Listening Skills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A22F91-57E1-C698-2DD8-0D600FCC30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(Shining Lights Level 3 B1+)</a:t>
            </a:r>
          </a:p>
          <a:p>
            <a:pPr marL="0" indent="0">
              <a:buNone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							(Shining Lights Level 4 B2)</a:t>
            </a:r>
          </a:p>
          <a:p>
            <a:pPr marL="0" indent="0">
              <a:buNone/>
            </a:pPr>
            <a:endParaRPr lang="en-US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2C9809-57A9-4437-E7B9-820AE6968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99" y="1300402"/>
            <a:ext cx="4454422" cy="4560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B9A8BB-1609-1F18-008A-3EE137C53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809259"/>
            <a:ext cx="4266573" cy="53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00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50FF6-7D4B-62F0-A131-86173D64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8044F4-8A7A-C522-E7DC-BF26D0C98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99" y="649048"/>
            <a:ext cx="8601923" cy="750955"/>
          </a:xfrm>
        </p:spPr>
        <p:txBody>
          <a:bodyPr/>
          <a:lstStyle/>
          <a:p>
            <a:r>
              <a:rPr lang="en-US" dirty="0"/>
              <a:t>In Summary…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C92C6C-DF3F-C701-2299-4FBE92417D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1499617"/>
            <a:ext cx="8601924" cy="4503618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04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Oracy + ELT = The perfect match!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04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It can be adapted for any age or stage of learning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04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It can be integrated into existing curriculums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04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Oracy relies on mutual respect and agreement – this needs to be discussed and negotiated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04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Incorporate micro skills which can be built upon block by block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04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Oracy supports 21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14104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04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 Century skills such as: Critical thinking, Collaboration, Responsibility and Creativity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4104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100" dirty="0">
              <a:solidFill>
                <a:srgbClr val="14104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074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7D2E19-74C3-F60E-56B2-CCE664E24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608" y="1400004"/>
            <a:ext cx="8540496" cy="470656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98993615-B71C-B4C9-947A-3E44412B8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99" y="649048"/>
            <a:ext cx="8601923" cy="750955"/>
          </a:xfrm>
        </p:spPr>
        <p:txBody>
          <a:bodyPr>
            <a:normAutofit/>
          </a:bodyPr>
          <a:lstStyle/>
          <a:p>
            <a:r>
              <a:rPr lang="en-US" sz="3600" dirty="0"/>
              <a:t>References and Further Reading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1B154B-3763-A73A-1A91-61E875CD1A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38222" y="2090928"/>
            <a:ext cx="2974848" cy="297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23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041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FAA99-FF55-199F-3695-D22F9E347F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895739"/>
            <a:ext cx="7452029" cy="51074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b="1" dirty="0"/>
              <a:t>What makes a successful speaking activity?</a:t>
            </a:r>
          </a:p>
        </p:txBody>
      </p:sp>
    </p:spTree>
    <p:extLst>
      <p:ext uri="{BB962C8B-B14F-4D97-AF65-F5344CB8AC3E}">
        <p14:creationId xmlns:p14="http://schemas.microsoft.com/office/powerpoint/2010/main" val="1420292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5DF352-41C1-9397-D37E-15F81FC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Oracy?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E9287-88F2-464A-C876-4BA0AB1CD1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‘the ability to use the oral skills of speaking and listening’</a:t>
            </a:r>
          </a:p>
          <a:p>
            <a:pPr algn="r">
              <a:buFontTx/>
              <a:buChar char="-"/>
            </a:pPr>
            <a:r>
              <a:rPr lang="en-US" sz="2000" dirty="0"/>
              <a:t>Andrew Wilkinson, 1960</a:t>
            </a:r>
          </a:p>
          <a:p>
            <a:pPr algn="r">
              <a:buFontTx/>
              <a:buChar char="-"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‘the skills involved in using spoken language to communicate effectively’</a:t>
            </a:r>
          </a:p>
          <a:p>
            <a:pPr marL="0" indent="0" algn="r">
              <a:buNone/>
            </a:pPr>
            <a:r>
              <a:rPr lang="en-US" sz="2000" dirty="0"/>
              <a:t>- Cambridge International Education brief, 2022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0420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1BC345-8E68-AFFE-B0C1-AFC25B53A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34" y="667336"/>
            <a:ext cx="8655329" cy="750955"/>
          </a:xfrm>
        </p:spPr>
        <p:txBody>
          <a:bodyPr>
            <a:noAutofit/>
          </a:bodyPr>
          <a:lstStyle/>
          <a:p>
            <a:r>
              <a:rPr lang="en-US" sz="3600" dirty="0"/>
              <a:t>Wait, don’t we already do this in ELT?!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0AEED4-D025-2070-6562-F047AE383D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1418291"/>
            <a:ext cx="7452029" cy="45849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Yes, we do!</a:t>
            </a:r>
          </a:p>
          <a:p>
            <a:pPr>
              <a:lnSpc>
                <a:spcPct val="150000"/>
              </a:lnSpc>
            </a:pPr>
            <a:r>
              <a:rPr lang="en-US" dirty="0"/>
              <a:t>‘Thought undergoes many changes as it turns into speech’ – Vygotsky (1934)</a:t>
            </a:r>
          </a:p>
          <a:p>
            <a:pPr>
              <a:lnSpc>
                <a:spcPct val="150000"/>
              </a:lnSpc>
            </a:pPr>
            <a:r>
              <a:rPr lang="en-US" dirty="0"/>
              <a:t>Communicative Language Teaching – 1960s</a:t>
            </a:r>
          </a:p>
          <a:p>
            <a:pPr>
              <a:lnSpc>
                <a:spcPct val="150000"/>
              </a:lnSpc>
            </a:pPr>
            <a:r>
              <a:rPr lang="en-US" dirty="0"/>
              <a:t>Task-based learning – 1970s</a:t>
            </a:r>
          </a:p>
          <a:p>
            <a:pPr>
              <a:lnSpc>
                <a:spcPct val="150000"/>
              </a:lnSpc>
            </a:pPr>
            <a:r>
              <a:rPr lang="en-US" dirty="0"/>
              <a:t>Project and problem-based learning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2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23D1A-19A1-B1B8-6DBC-159EBFB78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2" y="652075"/>
            <a:ext cx="11431595" cy="55538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0FD22-1BC1-C78A-5B1A-37247DD39A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98" y="192024"/>
            <a:ext cx="11331872" cy="6038483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73A3D-1D65-B8E7-D7BA-CCC0D502659F}"/>
              </a:ext>
            </a:extLst>
          </p:cNvPr>
          <p:cNvSpPr txBox="1"/>
          <p:nvPr/>
        </p:nvSpPr>
        <p:spPr>
          <a:xfrm>
            <a:off x="490330" y="660076"/>
            <a:ext cx="5079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41040"/>
                </a:solidFill>
                <a:latin typeface="Arial" panose="020B0604020202020204"/>
                <a:ea typeface="+mj-ea"/>
                <a:cs typeface="Calibri" panose="020F0502020204030204" pitchFamily="34" charset="0"/>
              </a:rPr>
              <a:t>The Cambridge Oracy Skills Framework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65543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5EFBCD-D9C4-EC87-D12A-392FBF87F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98" y="718386"/>
            <a:ext cx="8070113" cy="965082"/>
          </a:xfrm>
        </p:spPr>
        <p:txBody>
          <a:bodyPr>
            <a:noAutofit/>
          </a:bodyPr>
          <a:lstStyle/>
          <a:p>
            <a:r>
              <a:rPr lang="en-US" sz="3600" dirty="0"/>
              <a:t>When will our students use Oracy?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D690B3-F455-8E85-9682-D2D57D3E5517}"/>
              </a:ext>
            </a:extLst>
          </p:cNvPr>
          <p:cNvSpPr txBox="1"/>
          <p:nvPr/>
        </p:nvSpPr>
        <p:spPr>
          <a:xfrm rot="789152">
            <a:off x="6080394" y="1809582"/>
            <a:ext cx="205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+mj-lt"/>
              </a:rPr>
              <a:t>Exams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7270D-74BF-F2A0-674C-E643FF49806C}"/>
              </a:ext>
            </a:extLst>
          </p:cNvPr>
          <p:cNvSpPr txBox="1"/>
          <p:nvPr/>
        </p:nvSpPr>
        <p:spPr>
          <a:xfrm rot="20268732">
            <a:off x="2569463" y="1966161"/>
            <a:ext cx="15937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+mj-lt"/>
              </a:rPr>
              <a:t>Seminars</a:t>
            </a:r>
            <a:endParaRPr lang="en-GB" sz="26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2940A-18EC-D66E-9EA9-8627D497F548}"/>
              </a:ext>
            </a:extLst>
          </p:cNvPr>
          <p:cNvSpPr txBox="1"/>
          <p:nvPr/>
        </p:nvSpPr>
        <p:spPr>
          <a:xfrm rot="989730">
            <a:off x="3598529" y="4127020"/>
            <a:ext cx="9945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+mj-lt"/>
              </a:rPr>
              <a:t>Vivas</a:t>
            </a:r>
            <a:endParaRPr lang="en-GB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D11AC-6FFB-E30B-501A-64F216E69225}"/>
              </a:ext>
            </a:extLst>
          </p:cNvPr>
          <p:cNvSpPr txBox="1"/>
          <p:nvPr/>
        </p:nvSpPr>
        <p:spPr>
          <a:xfrm rot="509650">
            <a:off x="5605272" y="4887333"/>
            <a:ext cx="1909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+mj-lt"/>
              </a:rPr>
              <a:t>Group work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E3AB16-474D-7645-4AA3-F0CFF2C2B71B}"/>
              </a:ext>
            </a:extLst>
          </p:cNvPr>
          <p:cNvSpPr txBox="1"/>
          <p:nvPr/>
        </p:nvSpPr>
        <p:spPr>
          <a:xfrm rot="20290234">
            <a:off x="1024128" y="5119908"/>
            <a:ext cx="2392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+mj-lt"/>
              </a:rPr>
              <a:t>Job interviews </a:t>
            </a: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43064-5850-7987-8B5B-42411924F882}"/>
              </a:ext>
            </a:extLst>
          </p:cNvPr>
          <p:cNvSpPr txBox="1"/>
          <p:nvPr/>
        </p:nvSpPr>
        <p:spPr>
          <a:xfrm rot="570568">
            <a:off x="510714" y="2692751"/>
            <a:ext cx="22268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+mj-lt"/>
              </a:rPr>
              <a:t>Presentations</a:t>
            </a:r>
            <a:endParaRPr lang="en-GB" sz="2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6167E9-A8B0-CE39-4C0D-8454606B5CD6}"/>
              </a:ext>
            </a:extLst>
          </p:cNvPr>
          <p:cNvSpPr txBox="1"/>
          <p:nvPr/>
        </p:nvSpPr>
        <p:spPr>
          <a:xfrm rot="21082472">
            <a:off x="4164590" y="2809689"/>
            <a:ext cx="40254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+mj-lt"/>
              </a:rPr>
              <a:t>Social media (e.g. videos)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4079F-3C92-ABC0-0A7A-52F66CAB689D}"/>
              </a:ext>
            </a:extLst>
          </p:cNvPr>
          <p:cNvSpPr txBox="1"/>
          <p:nvPr/>
        </p:nvSpPr>
        <p:spPr>
          <a:xfrm rot="20920385">
            <a:off x="4197146" y="5721202"/>
            <a:ext cx="10988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+mj-lt"/>
              </a:rPr>
              <a:t>Travel</a:t>
            </a:r>
            <a:endParaRPr lang="en-GB" sz="26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8D1E5-0814-893A-55D8-2D3C5ED7F219}"/>
              </a:ext>
            </a:extLst>
          </p:cNvPr>
          <p:cNvSpPr txBox="1"/>
          <p:nvPr/>
        </p:nvSpPr>
        <p:spPr>
          <a:xfrm rot="20694481">
            <a:off x="622924" y="3897133"/>
            <a:ext cx="20024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latin typeface="+mj-lt"/>
              </a:rPr>
              <a:t>In their work</a:t>
            </a:r>
          </a:p>
        </p:txBody>
      </p:sp>
    </p:spTree>
    <p:extLst>
      <p:ext uri="{BB962C8B-B14F-4D97-AF65-F5344CB8AC3E}">
        <p14:creationId xmlns:p14="http://schemas.microsoft.com/office/powerpoint/2010/main" val="330024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7D71F-CF76-1CFC-8F1B-045D95706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BE0D99E-693B-A9D5-B163-2D650C73C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608" y="1400004"/>
            <a:ext cx="8540496" cy="4706562"/>
          </a:xfrm>
        </p:spPr>
        <p:txBody>
          <a:bodyPr>
            <a:normAutofit/>
          </a:bodyPr>
          <a:lstStyle/>
          <a:p>
            <a:r>
              <a:rPr lang="en-GB" sz="3200" dirty="0"/>
              <a:t>Increasing use of AI = Increasing use of oral assessments?</a:t>
            </a:r>
          </a:p>
          <a:p>
            <a:endParaRPr lang="en-GB" sz="3200" dirty="0"/>
          </a:p>
          <a:p>
            <a:r>
              <a:rPr lang="en-GB" sz="3200" dirty="0"/>
              <a:t>Children increasingly online = more need for explicit teaching of communication skills?</a:t>
            </a:r>
          </a:p>
          <a:p>
            <a:endParaRPr lang="en-GB" sz="3200" dirty="0"/>
          </a:p>
          <a:p>
            <a:r>
              <a:rPr lang="en-GB" sz="3200" dirty="0"/>
              <a:t>Online learning = Guidelines and rules for communication more relevant?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75CCE537-64FB-A00C-065C-B7BC03CE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99" y="649048"/>
            <a:ext cx="8601923" cy="750955"/>
          </a:xfrm>
        </p:spPr>
        <p:txBody>
          <a:bodyPr>
            <a:normAutofit/>
          </a:bodyPr>
          <a:lstStyle/>
          <a:p>
            <a:r>
              <a:rPr lang="en-US" sz="3600" dirty="0"/>
              <a:t>Oracy in a digital world</a:t>
            </a:r>
          </a:p>
        </p:txBody>
      </p:sp>
    </p:spTree>
    <p:extLst>
      <p:ext uri="{BB962C8B-B14F-4D97-AF65-F5344CB8AC3E}">
        <p14:creationId xmlns:p14="http://schemas.microsoft.com/office/powerpoint/2010/main" val="354147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CE1EE0-234D-359E-4209-18006D2A3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05" y="607909"/>
            <a:ext cx="8601923" cy="750955"/>
          </a:xfrm>
        </p:spPr>
        <p:txBody>
          <a:bodyPr/>
          <a:lstStyle/>
          <a:p>
            <a:r>
              <a:rPr lang="en-US" dirty="0"/>
              <a:t>Starting out with Oracy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7BEFF-B1EB-F1F2-DA9E-ECC6EA4F1E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/>
              <a:t>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/>
              <a:t>					</a:t>
            </a:r>
            <a:r>
              <a:rPr lang="en-US" sz="1100" dirty="0"/>
              <a:t>Shining Lights, Student’s Book 1 A2, CUP&amp;A,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/>
              <a:t>					Cummins &amp; Sage 2026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FC323-1008-D8AF-26D7-12D37B215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48" y="1347016"/>
            <a:ext cx="4322449" cy="490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1CB54F-B6D8-2FD4-63EB-C3E5D7E97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066" y="1399892"/>
            <a:ext cx="4515480" cy="20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1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E57CDDF-1628-3210-CB3D-D69C79F99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Problem-based learning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F7ED8C-EFC7-B81F-1F07-77641966B9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4104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Shining Lights, Student’s Book1 A2, CUP&amp;A,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4104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					Cummins &amp; Sage 2026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4104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4104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100" dirty="0">
              <a:solidFill>
                <a:srgbClr val="141040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4104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Shining Lights, Student’s Book 1 A2, CUP&amp;A, Cummins &amp; Sage 2026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4104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CA9E41-5E28-6944-7159-C26845B50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414" y="1569828"/>
            <a:ext cx="4025769" cy="5079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3A3974-7AE6-649A-00C3-81A75EAD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37" y="1794407"/>
            <a:ext cx="5201331" cy="302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05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hining Lights">
      <a:dk1>
        <a:srgbClr val="141040"/>
      </a:dk1>
      <a:lt1>
        <a:srgbClr val="005CA2"/>
      </a:lt1>
      <a:dk2>
        <a:srgbClr val="0289BD"/>
      </a:dk2>
      <a:lt2>
        <a:srgbClr val="00929F"/>
      </a:lt2>
      <a:accent1>
        <a:srgbClr val="009551"/>
      </a:accent1>
      <a:accent2>
        <a:srgbClr val="000000"/>
      </a:accent2>
      <a:accent3>
        <a:srgbClr val="FFFFFF"/>
      </a:accent3>
      <a:accent4>
        <a:srgbClr val="00B0E7"/>
      </a:accent4>
      <a:accent5>
        <a:srgbClr val="A13E90"/>
      </a:accent5>
      <a:accent6>
        <a:srgbClr val="936FAE"/>
      </a:accent6>
      <a:hlink>
        <a:srgbClr val="005CA2"/>
      </a:hlink>
      <a:folHlink>
        <a:srgbClr val="FFFFFF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ining Lights_Template" id="{8E9F323E-364A-2D4E-A633-337EC88F2EE4}" vid="{0FBFEEAE-578D-A74B-ADC6-4D05C98C2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6CDF2D0F0E784990855012FA6C96F2" ma:contentTypeVersion="20" ma:contentTypeDescription="Create a new document." ma:contentTypeScope="" ma:versionID="d5159aecd5dbac4c023032b45ceb603d">
  <xsd:schema xmlns:xsd="http://www.w3.org/2001/XMLSchema" xmlns:xs="http://www.w3.org/2001/XMLSchema" xmlns:p="http://schemas.microsoft.com/office/2006/metadata/properties" xmlns:ns2="625ce9dc-d0f5-4bcd-92ef-9f13df565d2c" xmlns:ns3="424c84df-a2fb-47a8-8ab1-6af9ffdd3e1f" targetNamespace="http://schemas.microsoft.com/office/2006/metadata/properties" ma:root="true" ma:fieldsID="a3a4e0d868005960c33a48563a03916a" ns2:_="" ns3:_="">
    <xsd:import namespace="625ce9dc-d0f5-4bcd-92ef-9f13df565d2c"/>
    <xsd:import namespace="424c84df-a2fb-47a8-8ab1-6af9ffdd3e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JeevikaIsrani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ce9dc-d0f5-4bcd-92ef-9f13df565d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d987339-d72f-4816-ad79-287ec5a6b8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JeevikaIsrani" ma:index="25" nillable="true" ma:displayName="Order" ma:format="Dropdown" ma:internalName="JeevikaIsrani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4c84df-a2fb-47a8-8ab1-6af9ffdd3e1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978d92e-2481-4d9f-8af9-f7ccbf92df77}" ma:internalName="TaxCatchAll" ma:showField="CatchAllData" ma:web="424c84df-a2fb-47a8-8ab1-6af9ffdd3e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5ce9dc-d0f5-4bcd-92ef-9f13df565d2c">
      <Terms xmlns="http://schemas.microsoft.com/office/infopath/2007/PartnerControls"/>
    </lcf76f155ced4ddcb4097134ff3c332f>
    <TaxCatchAll xmlns="424c84df-a2fb-47a8-8ab1-6af9ffdd3e1f" xsi:nil="true"/>
    <JeevikaIsrani xmlns="625ce9dc-d0f5-4bcd-92ef-9f13df565d2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62FC29-7CA0-42DE-B1D0-7D44775DE261}"/>
</file>

<file path=customXml/itemProps2.xml><?xml version="1.0" encoding="utf-8"?>
<ds:datastoreItem xmlns:ds="http://schemas.openxmlformats.org/officeDocument/2006/customXml" ds:itemID="{349AB74A-680A-4A9C-88E1-2438A17FEB33}">
  <ds:schemaRefs>
    <ds:schemaRef ds:uri="http://schemas.microsoft.com/office/2006/metadata/properties"/>
    <ds:schemaRef ds:uri="http://schemas.microsoft.com/office/infopath/2007/PartnerControls"/>
    <ds:schemaRef ds:uri="d75221f2-2b6c-4587-abb8-28e8feefc8b0"/>
    <ds:schemaRef ds:uri="d9638e38-c6ef-425f-91be-134190314fc2"/>
    <ds:schemaRef ds:uri="f8455ad3-d51c-47f0-b1cd-658f7770a5da"/>
    <ds:schemaRef ds:uri="7424b78e-8606-4fd1-9a19-b6b90bbc0a1b"/>
  </ds:schemaRefs>
</ds:datastoreItem>
</file>

<file path=customXml/itemProps3.xml><?xml version="1.0" encoding="utf-8"?>
<ds:datastoreItem xmlns:ds="http://schemas.openxmlformats.org/officeDocument/2006/customXml" ds:itemID="{89D82BE2-8998-422D-9FBD-4A7936526A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26841</TotalTime>
  <Words>559</Words>
  <Application>Microsoft Office PowerPoint</Application>
  <PresentationFormat>Widescreen</PresentationFormat>
  <Paragraphs>151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Oracy: Shining a Light on Meaningful Communication  Speaker: Jo Cummins Freelance ELT Writer jo_cumminsELT@outlook.com</vt:lpstr>
      <vt:lpstr>PowerPoint Presentation</vt:lpstr>
      <vt:lpstr>What is Oracy?</vt:lpstr>
      <vt:lpstr>Wait, don’t we already do this in ELT?!</vt:lpstr>
      <vt:lpstr>PowerPoint Presentation</vt:lpstr>
      <vt:lpstr>When will our students use Oracy?</vt:lpstr>
      <vt:lpstr>Oracy in a digital world</vt:lpstr>
      <vt:lpstr>Starting out with Oracy</vt:lpstr>
      <vt:lpstr>Problem-based learning</vt:lpstr>
      <vt:lpstr>Glossophobia</vt:lpstr>
      <vt:lpstr>What makes a great student presentation?  And how can a teacher help students to achieve this?</vt:lpstr>
      <vt:lpstr>The Rehearsal</vt:lpstr>
      <vt:lpstr>PowerPoint Presentation</vt:lpstr>
      <vt:lpstr>Becoming better listeners</vt:lpstr>
      <vt:lpstr>Building Active Listening Skills</vt:lpstr>
      <vt:lpstr>Building Listening Skills</vt:lpstr>
      <vt:lpstr>In Summary…</vt:lpstr>
      <vt:lpstr>References and Further Reading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Nigel McQuitty</dc:creator>
  <cp:lastModifiedBy>Julia Mair</cp:lastModifiedBy>
  <cp:revision>4</cp:revision>
  <dcterms:created xsi:type="dcterms:W3CDTF">2026-03-30T23:20:50Z</dcterms:created>
  <dcterms:modified xsi:type="dcterms:W3CDTF">2026-05-03T00:50:00Z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0x0101009B6CDF2D0F0E784990855012FA6C96F2</vt:lpwstr>
  </property>
  <property fmtid="{D5CDD505-2E9C-101B-9397-08002B2CF9AE}" pid="3" name="MediaServiceImageTags">
    <vt:lpwstr/>
  </property>
</Properties>
</file>