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8288000" cy="10287000"/>
  <p:notesSz cx="6858000" cy="9144000"/>
  <p:embeddedFontLst>
    <p:embeddedFont>
      <p:font typeface="Aileron" pitchFamily="2" charset="77"/>
      <p:regular r:id="rId56"/>
    </p:embeddedFont>
    <p:embeddedFont>
      <p:font typeface="Aileron Italics" pitchFamily="2" charset="77"/>
      <p:regular r:id="rId57"/>
      <p:italic r:id="rId58"/>
    </p:embeddedFont>
    <p:embeddedFont>
      <p:font typeface="Archivo Black" panose="020B0A03020202020B04" pitchFamily="34" charset="77"/>
      <p:regular r:id="rId59"/>
    </p:embeddedFont>
    <p:embeddedFont>
      <p:font typeface="Arial Bold Italics" panose="020B0704020202090204" pitchFamily="34" charset="0"/>
      <p:regular r:id="rId60"/>
      <p:bold r:id="rId61"/>
      <p:italic r:id="rId62"/>
      <p:boldItalic r:id="rId63"/>
    </p:embeddedFont>
    <p:embeddedFont>
      <p:font typeface="Montserrat 1" pitchFamily="2" charset="77"/>
      <p:regular r:id="rId64"/>
    </p:embeddedFont>
    <p:embeddedFont>
      <p:font typeface="Montserrat 1 Bold" pitchFamily="2" charset="77"/>
      <p:regular r:id="rId65"/>
      <p:bold r:id="rId66"/>
    </p:embeddedFont>
    <p:embeddedFont>
      <p:font typeface="Montserrat 1 Heavy" pitchFamily="2" charset="77"/>
      <p:regular r:id="rId67"/>
      <p:bold r:id="rId68"/>
    </p:embeddedFont>
    <p:embeddedFont>
      <p:font typeface="Montserrat 2" pitchFamily="2" charset="77"/>
      <p:regular r:id="rId69"/>
      <p:bold r:id="rId70"/>
    </p:embeddedFont>
    <p:embeddedFont>
      <p:font typeface="Montserrat 3" pitchFamily="2" charset="77"/>
      <p:regular r:id="rId71"/>
      <p:italic r:id="rId72"/>
    </p:embeddedFont>
    <p:embeddedFont>
      <p:font typeface="Montserrat Semi-Bold" pitchFamily="2" charset="77"/>
      <p:regular r:id="rId73"/>
      <p:bold r:id="rId74"/>
    </p:embeddedFont>
    <p:embeddedFont>
      <p:font typeface="Open Sans Light" panose="020B0306030504020204" pitchFamily="34" charset="0"/>
      <p:regular r:id="rId75"/>
      <p:italic r:id="rId7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 autoAdjust="0"/>
    <p:restoredTop sz="94625" autoAdjust="0"/>
  </p:normalViewPr>
  <p:slideViewPr>
    <p:cSldViewPr>
      <p:cViewPr varScale="1">
        <p:scale>
          <a:sx n="66" d="100"/>
          <a:sy n="66" d="100"/>
        </p:scale>
        <p:origin x="98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font" Target="fonts/font13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74" Type="http://schemas.openxmlformats.org/officeDocument/2006/relationships/font" Target="fonts/font19.fntdata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82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font" Target="fonts/font14.fntdata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7.fntdata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schemas.openxmlformats.org/officeDocument/2006/relationships/font" Target="fonts/font15.fntdata"/><Relationship Id="rId75" Type="http://schemas.openxmlformats.org/officeDocument/2006/relationships/font" Target="fonts/font20.fntdata"/><Relationship Id="rId83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font" Target="fonts/font18.fntdata"/><Relationship Id="rId78" Type="http://schemas.openxmlformats.org/officeDocument/2006/relationships/viewProps" Target="viewProps.xml"/><Relationship Id="rId8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6" Type="http://schemas.openxmlformats.org/officeDocument/2006/relationships/font" Target="fonts/font21.fntdata"/><Relationship Id="rId7" Type="http://schemas.openxmlformats.org/officeDocument/2006/relationships/slide" Target="slides/slide6.xml"/><Relationship Id="rId71" Type="http://schemas.openxmlformats.org/officeDocument/2006/relationships/font" Target="fonts/font16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04.05.2026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So, how does one develop that ability to interact effectively and appropriately?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 let's introduce Intercultural competence as the ability to interact effectively and appropriately with people from different cultural backgrounds.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 let's introduce Intercultural competence as the ability to interact effectively and appropriately with people from different cultural backgrounds.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Being effective means that you achieved your goals and you are the one who can judge it. </a:t>
            </a:r>
          </a:p>
          <a:p>
            <a:endParaRPr lang="en-US"/>
          </a:p>
          <a:p>
            <a:r>
              <a:rPr lang="en-US"/>
              <a:t>Being appropriate means that you have achieved your goals while doing it in a way that was respectful of other people’s norms and values. And this is for the others to judge.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Being effective means that you achieved your goals and you are the one who can judge it. </a:t>
            </a:r>
          </a:p>
          <a:p>
            <a:endParaRPr lang="en-US"/>
          </a:p>
          <a:p>
            <a:r>
              <a:rPr lang="en-US"/>
              <a:t>Being appropriate means that you have achieved your goals while doing it in a way that was respectful of other people’s norms and values. And this is for the others to judge.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Being effective means that you achieved your goals and you are the one who can judge it. </a:t>
            </a:r>
          </a:p>
          <a:p>
            <a:endParaRPr lang="en-US"/>
          </a:p>
          <a:p>
            <a:r>
              <a:rPr lang="en-US"/>
              <a:t>Being appropriate means that you have achieved your goals while doing it in a way that was respectful of other people’s norms and values. And this is for the others to judge.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Intercultural competence includes a number of skills, knowledge and attitudes that can be developed, it means you can learn them, working on three key areas:</a:t>
            </a:r>
          </a:p>
          <a:p>
            <a:endParaRPr lang="en-US"/>
          </a:p>
          <a:p>
            <a:r>
              <a:rPr lang="en-US"/>
              <a:t>Your own self awareness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Intercultural competence includes a number of skills, knowledge and attitudes that can be developed, it means you can learn them, working on three key areas:</a:t>
            </a:r>
          </a:p>
          <a:p>
            <a:endParaRPr lang="en-US"/>
          </a:p>
          <a:p>
            <a:r>
              <a:rPr lang="en-US"/>
              <a:t>Your own self awareness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Intercultural competence includes a number of skills, knowledge and attitudes that can be developed, it means you can learn them, working on three key areas:</a:t>
            </a:r>
          </a:p>
          <a:p>
            <a:endParaRPr lang="en-US"/>
          </a:p>
          <a:p>
            <a:r>
              <a:rPr lang="en-US"/>
              <a:t>Your own self awareness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Intercultural competence includes a number of skills, knowledge and attitudes that can be developed, it means you can learn them, working on three key areas:</a:t>
            </a:r>
          </a:p>
          <a:p>
            <a:endParaRPr lang="en-US"/>
          </a:p>
          <a:p>
            <a:r>
              <a:rPr lang="en-US"/>
              <a:t>Your own self awareness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Intercultural competence includes a number of skills, knowledge and attitudes that can be developed, it means you can learn them, working on three key areas:</a:t>
            </a:r>
          </a:p>
          <a:p>
            <a:endParaRPr lang="en-US"/>
          </a:p>
          <a:p>
            <a:r>
              <a:rPr lang="en-US"/>
              <a:t>Your own self awareness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So, how does one develop that ability to interact effectively and appropriately?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Intercultural competence includes a number of skills, knowledge and attitudes that can be developed, it means you can learn them, working on three key areas:</a:t>
            </a:r>
          </a:p>
          <a:p>
            <a:endParaRPr lang="en-US"/>
          </a:p>
          <a:p>
            <a:r>
              <a:rPr lang="en-US"/>
              <a:t>Your own self awareness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Intercultural competence includes a number of skills, knowledge and attitudes that can be developed, it means you can learn them, working on three key areas:</a:t>
            </a:r>
          </a:p>
          <a:p>
            <a:endParaRPr lang="en-US"/>
          </a:p>
          <a:p>
            <a:r>
              <a:rPr lang="en-US"/>
              <a:t>Your own self awareness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Your awareness of others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Your awareness of others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Your awareness of others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Your awareness of others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Your awareness of others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Your awareness of others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Your awareness of others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So, how does one develop that ability to interact effectively and appropriately?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So, how does one develop that ability to interact effectively and appropriately?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So, how does one develop that ability to interact effectively and appropriately?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 let's introduce Intercultural competence as the ability to interact effectively and appropriately with people from different cultural backgrounds.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 let's introduce Intercultural competence as the ability to interact effectively and appropriately with people from different cultural backgrounds.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 let's introduce Intercultural competence as the ability to interact effectively and appropriately with people from different cultural backgrounds.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So let's introduce Intercultural competence as the ability to interact effectively and appropriately with people from different cultural backgrounds.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1.svg"/><Relationship Id="rId4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PPY6Hash6Fk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1F988A">
                <a:alpha val="48627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-830291"/>
            <a:ext cx="4878196" cy="4878196"/>
          </a:xfrm>
          <a:custGeom>
            <a:avLst/>
            <a:gdLst/>
            <a:ahLst/>
            <a:cxnLst/>
            <a:rect l="l" t="t" r="r" b="b"/>
            <a:pathLst>
              <a:path w="4878196" h="4878196">
                <a:moveTo>
                  <a:pt x="0" y="0"/>
                </a:moveTo>
                <a:lnTo>
                  <a:pt x="4878196" y="0"/>
                </a:lnTo>
                <a:lnTo>
                  <a:pt x="4878196" y="4878196"/>
                </a:lnTo>
                <a:lnTo>
                  <a:pt x="0" y="48781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90127" y="4215458"/>
            <a:ext cx="15987191" cy="1946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998"/>
              </a:lnSpc>
            </a:pPr>
            <a:r>
              <a:rPr lang="en-US" sz="6000" b="1">
                <a:solidFill>
                  <a:srgbClr val="FFFFFF"/>
                </a:solidFill>
                <a:latin typeface="Montserrat 1 Heavy"/>
                <a:ea typeface="Montserrat 1 Heavy"/>
                <a:cs typeface="Montserrat 1 Heavy"/>
                <a:sym typeface="Montserrat 1 Heavy"/>
              </a:rPr>
              <a:t>UNLOCKING THE POWER OF HOMESTAYS IN INTERNATIONAL STUDENT SUCCESS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7428812"/>
            <a:ext cx="15510045" cy="65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263"/>
              </a:lnSpc>
            </a:pPr>
            <a:r>
              <a:rPr lang="en-US" sz="4386" b="1">
                <a:solidFill>
                  <a:srgbClr val="FFFFFF"/>
                </a:solidFill>
                <a:latin typeface="Montserrat 1 Bold"/>
                <a:ea typeface="Montserrat 1 Bold"/>
                <a:cs typeface="Montserrat 1 Bold"/>
                <a:sym typeface="Montserrat 1 Bold"/>
              </a:rPr>
              <a:t>NEAS Conference, May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54155" y="4452937"/>
            <a:ext cx="11379691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003844"/>
                </a:solidFill>
                <a:latin typeface="Archivo Black"/>
                <a:ea typeface="Archivo Black"/>
                <a:cs typeface="Archivo Black"/>
                <a:sym typeface="Archivo Black"/>
              </a:rPr>
              <a:t>Challenges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963723" y="7703265"/>
            <a:ext cx="15324277" cy="2583735"/>
            <a:chOff x="0" y="0"/>
            <a:chExt cx="6650571" cy="11213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0571" cy="1121313"/>
            </a:xfrm>
            <a:custGeom>
              <a:avLst/>
              <a:gdLst/>
              <a:ahLst/>
              <a:cxnLst/>
              <a:rect l="l" t="t" r="r" b="b"/>
              <a:pathLst>
                <a:path w="6650571" h="1121313">
                  <a:moveTo>
                    <a:pt x="0" y="0"/>
                  </a:moveTo>
                  <a:lnTo>
                    <a:pt x="6650571" y="0"/>
                  </a:lnTo>
                  <a:lnTo>
                    <a:pt x="6650571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158B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5200304" cy="2583735"/>
            <a:chOff x="0" y="0"/>
            <a:chExt cx="6596768" cy="11213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96768" cy="1121313"/>
            </a:xfrm>
            <a:custGeom>
              <a:avLst/>
              <a:gdLst/>
              <a:ahLst/>
              <a:cxnLst/>
              <a:rect l="l" t="t" r="r" b="b"/>
              <a:pathLst>
                <a:path w="6596768" h="1121313">
                  <a:moveTo>
                    <a:pt x="0" y="0"/>
                  </a:moveTo>
                  <a:lnTo>
                    <a:pt x="6596768" y="0"/>
                  </a:lnTo>
                  <a:lnTo>
                    <a:pt x="6596768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200304" y="0"/>
            <a:ext cx="3087696" cy="7703265"/>
            <a:chOff x="0" y="0"/>
            <a:chExt cx="1340027" cy="33431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583735"/>
            <a:ext cx="3087696" cy="7703265"/>
            <a:chOff x="0" y="0"/>
            <a:chExt cx="1340027" cy="33431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941543" y="9985430"/>
            <a:ext cx="2404914" cy="23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20"/>
              </a:lnSpc>
            </a:pPr>
            <a:r>
              <a:rPr lang="en-US" sz="1300">
                <a:solidFill>
                  <a:srgbClr val="000000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Value Learning | Copyright 2022</a:t>
            </a:r>
          </a:p>
        </p:txBody>
      </p:sp>
      <p:sp>
        <p:nvSpPr>
          <p:cNvPr id="12" name="Freeform 12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16437" y="104650"/>
            <a:ext cx="10404102" cy="10182350"/>
          </a:xfrm>
          <a:custGeom>
            <a:avLst/>
            <a:gdLst/>
            <a:ahLst/>
            <a:cxnLst/>
            <a:rect l="l" t="t" r="r" b="b"/>
            <a:pathLst>
              <a:path w="10404102" h="10182350">
                <a:moveTo>
                  <a:pt x="0" y="0"/>
                </a:moveTo>
                <a:lnTo>
                  <a:pt x="10404102" y="0"/>
                </a:lnTo>
                <a:lnTo>
                  <a:pt x="10404102" y="10182350"/>
                </a:lnTo>
                <a:lnTo>
                  <a:pt x="0" y="1018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409" r="-106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118292" y="1484140"/>
            <a:ext cx="10016437" cy="2163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Families are not just one person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Families are diverse</a:t>
            </a:r>
          </a:p>
          <a:p>
            <a:pPr algn="l">
              <a:lnSpc>
                <a:spcPts val="5708"/>
              </a:lnSpc>
            </a:pPr>
            <a:endParaRPr lang="en-US" sz="4077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16437" y="104650"/>
            <a:ext cx="10404102" cy="10182350"/>
          </a:xfrm>
          <a:custGeom>
            <a:avLst/>
            <a:gdLst/>
            <a:ahLst/>
            <a:cxnLst/>
            <a:rect l="l" t="t" r="r" b="b"/>
            <a:pathLst>
              <a:path w="10404102" h="10182350">
                <a:moveTo>
                  <a:pt x="0" y="0"/>
                </a:moveTo>
                <a:lnTo>
                  <a:pt x="10404102" y="0"/>
                </a:lnTo>
                <a:lnTo>
                  <a:pt x="10404102" y="10182350"/>
                </a:lnTo>
                <a:lnTo>
                  <a:pt x="0" y="1018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409" r="-106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118292" y="1484140"/>
            <a:ext cx="10016437" cy="2887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Families are not just one person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Families are diverse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Different expectations </a:t>
            </a:r>
          </a:p>
          <a:p>
            <a:pPr algn="l">
              <a:lnSpc>
                <a:spcPts val="5708"/>
              </a:lnSpc>
            </a:pPr>
            <a:endParaRPr lang="en-US" sz="4077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16437" y="104650"/>
            <a:ext cx="10404102" cy="10182350"/>
          </a:xfrm>
          <a:custGeom>
            <a:avLst/>
            <a:gdLst/>
            <a:ahLst/>
            <a:cxnLst/>
            <a:rect l="l" t="t" r="r" b="b"/>
            <a:pathLst>
              <a:path w="10404102" h="10182350">
                <a:moveTo>
                  <a:pt x="0" y="0"/>
                </a:moveTo>
                <a:lnTo>
                  <a:pt x="10404102" y="0"/>
                </a:lnTo>
                <a:lnTo>
                  <a:pt x="10404102" y="10182350"/>
                </a:lnTo>
                <a:lnTo>
                  <a:pt x="0" y="1018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409" r="-106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118292" y="1484140"/>
            <a:ext cx="10016437" cy="4335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Families are not just one person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Families are diverse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Different expectations 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Ethnocentric views on the experience</a:t>
            </a:r>
          </a:p>
          <a:p>
            <a:pPr algn="l">
              <a:lnSpc>
                <a:spcPts val="5708"/>
              </a:lnSpc>
            </a:pPr>
            <a:endParaRPr lang="en-US" sz="4077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16437" y="104650"/>
            <a:ext cx="10404102" cy="10182350"/>
          </a:xfrm>
          <a:custGeom>
            <a:avLst/>
            <a:gdLst/>
            <a:ahLst/>
            <a:cxnLst/>
            <a:rect l="l" t="t" r="r" b="b"/>
            <a:pathLst>
              <a:path w="10404102" h="10182350">
                <a:moveTo>
                  <a:pt x="0" y="0"/>
                </a:moveTo>
                <a:lnTo>
                  <a:pt x="10404102" y="0"/>
                </a:lnTo>
                <a:lnTo>
                  <a:pt x="10404102" y="10182350"/>
                </a:lnTo>
                <a:lnTo>
                  <a:pt x="0" y="1018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409" r="-106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118292" y="1484140"/>
            <a:ext cx="10016437" cy="5058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Families are not just one person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Families are diverse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Different expectations 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Ethnocentric views on the experience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Power imbalance</a:t>
            </a:r>
          </a:p>
          <a:p>
            <a:pPr algn="l">
              <a:lnSpc>
                <a:spcPts val="5708"/>
              </a:lnSpc>
            </a:pPr>
            <a:endParaRPr lang="en-US" sz="4077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16437" y="104650"/>
            <a:ext cx="10404102" cy="10182350"/>
          </a:xfrm>
          <a:custGeom>
            <a:avLst/>
            <a:gdLst/>
            <a:ahLst/>
            <a:cxnLst/>
            <a:rect l="l" t="t" r="r" b="b"/>
            <a:pathLst>
              <a:path w="10404102" h="10182350">
                <a:moveTo>
                  <a:pt x="0" y="0"/>
                </a:moveTo>
                <a:lnTo>
                  <a:pt x="10404102" y="0"/>
                </a:lnTo>
                <a:lnTo>
                  <a:pt x="10404102" y="10182350"/>
                </a:lnTo>
                <a:lnTo>
                  <a:pt x="0" y="10182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6409" r="-1066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-118292" y="1484140"/>
            <a:ext cx="10016437" cy="5782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Families are not just one person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Families are diverse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Different expectations 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Ethnocentric views on the experience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Power imbalance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Limited resources</a:t>
            </a:r>
          </a:p>
          <a:p>
            <a:pPr marL="880373" lvl="1" indent="-440187" algn="l">
              <a:lnSpc>
                <a:spcPts val="5708"/>
              </a:lnSpc>
              <a:buFont typeface="Arial"/>
              <a:buChar char="•"/>
            </a:pPr>
            <a:r>
              <a:rPr lang="en-US" sz="4077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Don't want to loose families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54155" y="4467225"/>
            <a:ext cx="11379691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>
                <a:solidFill>
                  <a:srgbClr val="003844"/>
                </a:solidFill>
                <a:latin typeface="Archivo Black"/>
                <a:ea typeface="Archivo Black"/>
                <a:cs typeface="Archivo Black"/>
                <a:sym typeface="Archivo Black"/>
              </a:rPr>
              <a:t>Recommendations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087696" y="7703265"/>
            <a:ext cx="15200304" cy="2583735"/>
            <a:chOff x="0" y="0"/>
            <a:chExt cx="6596768" cy="11213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596768" cy="1121313"/>
            </a:xfrm>
            <a:custGeom>
              <a:avLst/>
              <a:gdLst/>
              <a:ahLst/>
              <a:cxnLst/>
              <a:rect l="l" t="t" r="r" b="b"/>
              <a:pathLst>
                <a:path w="6596768" h="1121313">
                  <a:moveTo>
                    <a:pt x="0" y="0"/>
                  </a:moveTo>
                  <a:lnTo>
                    <a:pt x="6596768" y="0"/>
                  </a:lnTo>
                  <a:lnTo>
                    <a:pt x="6596768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158B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5200304" cy="2583735"/>
            <a:chOff x="0" y="0"/>
            <a:chExt cx="6596768" cy="11213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96768" cy="1121313"/>
            </a:xfrm>
            <a:custGeom>
              <a:avLst/>
              <a:gdLst/>
              <a:ahLst/>
              <a:cxnLst/>
              <a:rect l="l" t="t" r="r" b="b"/>
              <a:pathLst>
                <a:path w="6596768" h="1121313">
                  <a:moveTo>
                    <a:pt x="0" y="0"/>
                  </a:moveTo>
                  <a:lnTo>
                    <a:pt x="6596768" y="0"/>
                  </a:lnTo>
                  <a:lnTo>
                    <a:pt x="6596768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200304" y="0"/>
            <a:ext cx="3087696" cy="7703265"/>
            <a:chOff x="0" y="0"/>
            <a:chExt cx="1340027" cy="33431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583735"/>
            <a:ext cx="3087696" cy="7703265"/>
            <a:chOff x="0" y="0"/>
            <a:chExt cx="1340027" cy="33431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9326" y="2681040"/>
            <a:ext cx="17170934" cy="227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Goal based: Consider the double role - learner and facilitators/accommodation provid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r?</a:t>
            </a:r>
          </a:p>
          <a:p>
            <a:pPr algn="l">
              <a:lnSpc>
                <a:spcPts val="6023"/>
              </a:lnSpc>
            </a:pPr>
            <a:endParaRPr lang="en-US" sz="4302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2344063"/>
            <a:chOff x="0" y="0"/>
            <a:chExt cx="7936794" cy="10172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36795" cy="1017298"/>
            </a:xfrm>
            <a:custGeom>
              <a:avLst/>
              <a:gdLst/>
              <a:ahLst/>
              <a:cxnLst/>
              <a:rect l="l" t="t" r="r" b="b"/>
              <a:pathLst>
                <a:path w="7936795" h="1017298">
                  <a:moveTo>
                    <a:pt x="0" y="0"/>
                  </a:moveTo>
                  <a:lnTo>
                    <a:pt x="7936795" y="0"/>
                  </a:lnTo>
                  <a:lnTo>
                    <a:pt x="7936795" y="1017298"/>
                  </a:lnTo>
                  <a:lnTo>
                    <a:pt x="0" y="1017298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8650" y="744180"/>
            <a:ext cx="17861609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A program to support host families</a:t>
            </a:r>
          </a:p>
        </p:txBody>
      </p:sp>
      <p:sp>
        <p:nvSpPr>
          <p:cNvPr id="6" name="Freeform 6"/>
          <p:cNvSpPr/>
          <p:nvPr/>
        </p:nvSpPr>
        <p:spPr>
          <a:xfrm>
            <a:off x="-85510" y="835851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9326" y="2681040"/>
            <a:ext cx="17170934" cy="379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Goal based: Consider the double role - learner and facilitators/accommodation provid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r?</a:t>
            </a:r>
          </a:p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For every member of the family</a:t>
            </a:r>
          </a:p>
          <a:p>
            <a:pPr algn="l">
              <a:lnSpc>
                <a:spcPts val="6023"/>
              </a:lnSpc>
            </a:pPr>
            <a:endParaRPr lang="en-US" sz="4302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l">
              <a:lnSpc>
                <a:spcPts val="6023"/>
              </a:lnSpc>
            </a:pPr>
            <a:endParaRPr lang="en-US" sz="4302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2344063"/>
            <a:chOff x="0" y="0"/>
            <a:chExt cx="7936794" cy="10172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36795" cy="1017298"/>
            </a:xfrm>
            <a:custGeom>
              <a:avLst/>
              <a:gdLst/>
              <a:ahLst/>
              <a:cxnLst/>
              <a:rect l="l" t="t" r="r" b="b"/>
              <a:pathLst>
                <a:path w="7936795" h="1017298">
                  <a:moveTo>
                    <a:pt x="0" y="0"/>
                  </a:moveTo>
                  <a:lnTo>
                    <a:pt x="7936795" y="0"/>
                  </a:lnTo>
                  <a:lnTo>
                    <a:pt x="7936795" y="1017298"/>
                  </a:lnTo>
                  <a:lnTo>
                    <a:pt x="0" y="1017298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8650" y="744180"/>
            <a:ext cx="17861609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A program to support host families</a:t>
            </a:r>
          </a:p>
        </p:txBody>
      </p:sp>
      <p:sp>
        <p:nvSpPr>
          <p:cNvPr id="6" name="Freeform 6"/>
          <p:cNvSpPr/>
          <p:nvPr/>
        </p:nvSpPr>
        <p:spPr>
          <a:xfrm>
            <a:off x="-85510" y="835851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9326" y="2681040"/>
            <a:ext cx="17170934" cy="379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Goal based: Consider the double role - learner and facilitators/accommodation provid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r?</a:t>
            </a:r>
          </a:p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For every member of the family</a:t>
            </a:r>
          </a:p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evel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opment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a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l: what is needed at each stage?</a:t>
            </a:r>
          </a:p>
          <a:p>
            <a:pPr algn="l">
              <a:lnSpc>
                <a:spcPts val="6023"/>
              </a:lnSpc>
            </a:pPr>
            <a:endParaRPr lang="en-US" sz="4302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2344063"/>
            <a:chOff x="0" y="0"/>
            <a:chExt cx="7936794" cy="10172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36795" cy="1017298"/>
            </a:xfrm>
            <a:custGeom>
              <a:avLst/>
              <a:gdLst/>
              <a:ahLst/>
              <a:cxnLst/>
              <a:rect l="l" t="t" r="r" b="b"/>
              <a:pathLst>
                <a:path w="7936795" h="1017298">
                  <a:moveTo>
                    <a:pt x="0" y="0"/>
                  </a:moveTo>
                  <a:lnTo>
                    <a:pt x="7936795" y="0"/>
                  </a:lnTo>
                  <a:lnTo>
                    <a:pt x="7936795" y="1017298"/>
                  </a:lnTo>
                  <a:lnTo>
                    <a:pt x="0" y="1017298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8650" y="744180"/>
            <a:ext cx="17861609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A program to support host families</a:t>
            </a:r>
          </a:p>
        </p:txBody>
      </p:sp>
      <p:sp>
        <p:nvSpPr>
          <p:cNvPr id="6" name="Freeform 6"/>
          <p:cNvSpPr/>
          <p:nvPr/>
        </p:nvSpPr>
        <p:spPr>
          <a:xfrm>
            <a:off x="-85510" y="835851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703" b="-167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9326" y="2681040"/>
            <a:ext cx="17170934" cy="4557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Goal based: Consider the double role - learner and facilitators/accommodation provid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r?</a:t>
            </a:r>
          </a:p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For every member of the family</a:t>
            </a:r>
          </a:p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evel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opment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a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l: what is needed at each stage?</a:t>
            </a:r>
          </a:p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In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te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ntiona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 interventions before, during and after </a:t>
            </a:r>
          </a:p>
          <a:p>
            <a:pPr algn="l">
              <a:lnSpc>
                <a:spcPts val="6023"/>
              </a:lnSpc>
            </a:pPr>
            <a:endParaRPr lang="en-US" sz="4302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2344063"/>
            <a:chOff x="0" y="0"/>
            <a:chExt cx="7936794" cy="10172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36795" cy="1017298"/>
            </a:xfrm>
            <a:custGeom>
              <a:avLst/>
              <a:gdLst/>
              <a:ahLst/>
              <a:cxnLst/>
              <a:rect l="l" t="t" r="r" b="b"/>
              <a:pathLst>
                <a:path w="7936795" h="1017298">
                  <a:moveTo>
                    <a:pt x="0" y="0"/>
                  </a:moveTo>
                  <a:lnTo>
                    <a:pt x="7936795" y="0"/>
                  </a:lnTo>
                  <a:lnTo>
                    <a:pt x="7936795" y="1017298"/>
                  </a:lnTo>
                  <a:lnTo>
                    <a:pt x="0" y="1017298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8650" y="744180"/>
            <a:ext cx="17861609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A program to support host families</a:t>
            </a:r>
          </a:p>
        </p:txBody>
      </p:sp>
      <p:sp>
        <p:nvSpPr>
          <p:cNvPr id="6" name="Freeform 6"/>
          <p:cNvSpPr/>
          <p:nvPr/>
        </p:nvSpPr>
        <p:spPr>
          <a:xfrm>
            <a:off x="-85510" y="835851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9326" y="2681040"/>
            <a:ext cx="17170934" cy="6081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Goal based: Consider the double role - learner and facilitators/accommodation provid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r?</a:t>
            </a:r>
          </a:p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For every member of the family</a:t>
            </a:r>
          </a:p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evel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opment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a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l: what is needed at each stage?</a:t>
            </a:r>
          </a:p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In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te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ntiona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 interventions before, during and after </a:t>
            </a:r>
          </a:p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Cultural content</a:t>
            </a:r>
          </a:p>
          <a:p>
            <a:pPr algn="l">
              <a:lnSpc>
                <a:spcPts val="6023"/>
              </a:lnSpc>
            </a:pPr>
            <a:endParaRPr lang="en-US" sz="4302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l">
              <a:lnSpc>
                <a:spcPts val="6023"/>
              </a:lnSpc>
            </a:pPr>
            <a:endParaRPr lang="en-US" sz="4302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2344063"/>
            <a:chOff x="0" y="0"/>
            <a:chExt cx="7936794" cy="10172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36795" cy="1017298"/>
            </a:xfrm>
            <a:custGeom>
              <a:avLst/>
              <a:gdLst/>
              <a:ahLst/>
              <a:cxnLst/>
              <a:rect l="l" t="t" r="r" b="b"/>
              <a:pathLst>
                <a:path w="7936795" h="1017298">
                  <a:moveTo>
                    <a:pt x="0" y="0"/>
                  </a:moveTo>
                  <a:lnTo>
                    <a:pt x="7936795" y="0"/>
                  </a:lnTo>
                  <a:lnTo>
                    <a:pt x="7936795" y="1017298"/>
                  </a:lnTo>
                  <a:lnTo>
                    <a:pt x="0" y="1017298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8650" y="744180"/>
            <a:ext cx="17861609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A program to support host families</a:t>
            </a:r>
          </a:p>
        </p:txBody>
      </p:sp>
      <p:sp>
        <p:nvSpPr>
          <p:cNvPr id="6" name="Freeform 6"/>
          <p:cNvSpPr/>
          <p:nvPr/>
        </p:nvSpPr>
        <p:spPr>
          <a:xfrm>
            <a:off x="-85510" y="835851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9326" y="2681040"/>
            <a:ext cx="17170934" cy="6843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Goal based: Consider the double role - learner and facilitators/accommodation provid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r?</a:t>
            </a:r>
          </a:p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For every member of the family</a:t>
            </a:r>
          </a:p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evel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opment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a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l: what is needed at each stage?</a:t>
            </a:r>
          </a:p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In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te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ntiona</a:t>
            </a:r>
            <a:r>
              <a:rPr lang="en-US" sz="4302" u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</a:t>
            </a: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 interventions before, during and after </a:t>
            </a:r>
          </a:p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Cultural content</a:t>
            </a:r>
          </a:p>
          <a:p>
            <a:pPr marL="928960" lvl="1" indent="-464480" algn="l">
              <a:lnSpc>
                <a:spcPts val="6023"/>
              </a:lnSpc>
              <a:buFont typeface="Arial"/>
              <a:buChar char="•"/>
            </a:pPr>
            <a:r>
              <a:rPr lang="en-US" sz="4302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Skilled facilitators - intercultural competence - how to engage</a:t>
            </a:r>
          </a:p>
          <a:p>
            <a:pPr algn="l">
              <a:lnSpc>
                <a:spcPts val="6023"/>
              </a:lnSpc>
            </a:pPr>
            <a:endParaRPr lang="en-US" sz="4302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2344063"/>
            <a:chOff x="0" y="0"/>
            <a:chExt cx="7936794" cy="10172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36795" cy="1017298"/>
            </a:xfrm>
            <a:custGeom>
              <a:avLst/>
              <a:gdLst/>
              <a:ahLst/>
              <a:cxnLst/>
              <a:rect l="l" t="t" r="r" b="b"/>
              <a:pathLst>
                <a:path w="7936795" h="1017298">
                  <a:moveTo>
                    <a:pt x="0" y="0"/>
                  </a:moveTo>
                  <a:lnTo>
                    <a:pt x="7936795" y="0"/>
                  </a:lnTo>
                  <a:lnTo>
                    <a:pt x="7936795" y="1017298"/>
                  </a:lnTo>
                  <a:lnTo>
                    <a:pt x="0" y="1017298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88650" y="744180"/>
            <a:ext cx="17861609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A program to support host families</a:t>
            </a:r>
          </a:p>
        </p:txBody>
      </p:sp>
      <p:sp>
        <p:nvSpPr>
          <p:cNvPr id="6" name="Freeform 6"/>
          <p:cNvSpPr/>
          <p:nvPr/>
        </p:nvSpPr>
        <p:spPr>
          <a:xfrm>
            <a:off x="-85510" y="835851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54155" y="3133725"/>
            <a:ext cx="11379691" cy="401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>
                <a:solidFill>
                  <a:srgbClr val="003844"/>
                </a:solidFill>
                <a:latin typeface="Archivo Black"/>
                <a:ea typeface="Archivo Black"/>
                <a:cs typeface="Archivo Black"/>
                <a:sym typeface="Archivo Black"/>
              </a:rPr>
              <a:t>Tools to support intercultural learning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963723" y="7703265"/>
            <a:ext cx="15324277" cy="2583735"/>
            <a:chOff x="0" y="0"/>
            <a:chExt cx="6650571" cy="11213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0571" cy="1121313"/>
            </a:xfrm>
            <a:custGeom>
              <a:avLst/>
              <a:gdLst/>
              <a:ahLst/>
              <a:cxnLst/>
              <a:rect l="l" t="t" r="r" b="b"/>
              <a:pathLst>
                <a:path w="6650571" h="1121313">
                  <a:moveTo>
                    <a:pt x="0" y="0"/>
                  </a:moveTo>
                  <a:lnTo>
                    <a:pt x="6650571" y="0"/>
                  </a:lnTo>
                  <a:lnTo>
                    <a:pt x="6650571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158B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5200304" cy="2583735"/>
            <a:chOff x="0" y="0"/>
            <a:chExt cx="6596768" cy="11213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96768" cy="1121313"/>
            </a:xfrm>
            <a:custGeom>
              <a:avLst/>
              <a:gdLst/>
              <a:ahLst/>
              <a:cxnLst/>
              <a:rect l="l" t="t" r="r" b="b"/>
              <a:pathLst>
                <a:path w="6596768" h="1121313">
                  <a:moveTo>
                    <a:pt x="0" y="0"/>
                  </a:moveTo>
                  <a:lnTo>
                    <a:pt x="6596768" y="0"/>
                  </a:lnTo>
                  <a:lnTo>
                    <a:pt x="6596768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200304" y="0"/>
            <a:ext cx="3087696" cy="7703265"/>
            <a:chOff x="0" y="0"/>
            <a:chExt cx="1340027" cy="33431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583735"/>
            <a:ext cx="3087696" cy="7703265"/>
            <a:chOff x="0" y="0"/>
            <a:chExt cx="1340027" cy="33431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5062" y="1935261"/>
            <a:ext cx="2297723" cy="2297723"/>
          </a:xfrm>
          <a:custGeom>
            <a:avLst/>
            <a:gdLst/>
            <a:ahLst/>
            <a:cxnLst/>
            <a:rect l="l" t="t" r="r" b="b"/>
            <a:pathLst>
              <a:path w="2297723" h="2297723">
                <a:moveTo>
                  <a:pt x="0" y="0"/>
                </a:moveTo>
                <a:lnTo>
                  <a:pt x="2297723" y="0"/>
                </a:lnTo>
                <a:lnTo>
                  <a:pt x="2297723" y="2297723"/>
                </a:lnTo>
                <a:lnTo>
                  <a:pt x="0" y="22977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26533" y="5490992"/>
            <a:ext cx="4959867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Orientations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5062" y="1935261"/>
            <a:ext cx="2297723" cy="2297723"/>
          </a:xfrm>
          <a:custGeom>
            <a:avLst/>
            <a:gdLst/>
            <a:ahLst/>
            <a:cxnLst/>
            <a:rect l="l" t="t" r="r" b="b"/>
            <a:pathLst>
              <a:path w="2297723" h="2297723">
                <a:moveTo>
                  <a:pt x="0" y="0"/>
                </a:moveTo>
                <a:lnTo>
                  <a:pt x="2297723" y="0"/>
                </a:lnTo>
                <a:lnTo>
                  <a:pt x="2297723" y="2297723"/>
                </a:lnTo>
                <a:lnTo>
                  <a:pt x="0" y="22977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127182" y="1679331"/>
            <a:ext cx="2033637" cy="2553653"/>
          </a:xfrm>
          <a:custGeom>
            <a:avLst/>
            <a:gdLst/>
            <a:ahLst/>
            <a:cxnLst/>
            <a:rect l="l" t="t" r="r" b="b"/>
            <a:pathLst>
              <a:path w="2033637" h="2553653">
                <a:moveTo>
                  <a:pt x="0" y="0"/>
                </a:moveTo>
                <a:lnTo>
                  <a:pt x="2033636" y="0"/>
                </a:lnTo>
                <a:lnTo>
                  <a:pt x="2033636" y="2553653"/>
                </a:lnTo>
                <a:lnTo>
                  <a:pt x="0" y="25536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26533" y="5490992"/>
            <a:ext cx="4883667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Orientations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73676" y="5427492"/>
            <a:ext cx="3932523" cy="1739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Regular </a:t>
            </a: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reflection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25062" y="1935261"/>
            <a:ext cx="2297723" cy="2297723"/>
          </a:xfrm>
          <a:custGeom>
            <a:avLst/>
            <a:gdLst/>
            <a:ahLst/>
            <a:cxnLst/>
            <a:rect l="l" t="t" r="r" b="b"/>
            <a:pathLst>
              <a:path w="2297723" h="2297723">
                <a:moveTo>
                  <a:pt x="0" y="0"/>
                </a:moveTo>
                <a:lnTo>
                  <a:pt x="2297723" y="0"/>
                </a:lnTo>
                <a:lnTo>
                  <a:pt x="2297723" y="2297723"/>
                </a:lnTo>
                <a:lnTo>
                  <a:pt x="0" y="22977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127182" y="1679331"/>
            <a:ext cx="2033637" cy="2553653"/>
          </a:xfrm>
          <a:custGeom>
            <a:avLst/>
            <a:gdLst/>
            <a:ahLst/>
            <a:cxnLst/>
            <a:rect l="l" t="t" r="r" b="b"/>
            <a:pathLst>
              <a:path w="2033637" h="2553653">
                <a:moveTo>
                  <a:pt x="0" y="0"/>
                </a:moveTo>
                <a:lnTo>
                  <a:pt x="2033636" y="0"/>
                </a:lnTo>
                <a:lnTo>
                  <a:pt x="2033636" y="2553653"/>
                </a:lnTo>
                <a:lnTo>
                  <a:pt x="0" y="25536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655788" y="2111107"/>
            <a:ext cx="2427666" cy="2427666"/>
          </a:xfrm>
          <a:custGeom>
            <a:avLst/>
            <a:gdLst/>
            <a:ahLst/>
            <a:cxnLst/>
            <a:rect l="l" t="t" r="r" b="b"/>
            <a:pathLst>
              <a:path w="2427666" h="2427666">
                <a:moveTo>
                  <a:pt x="0" y="0"/>
                </a:moveTo>
                <a:lnTo>
                  <a:pt x="2427666" y="0"/>
                </a:lnTo>
                <a:lnTo>
                  <a:pt x="2427666" y="2427666"/>
                </a:lnTo>
                <a:lnTo>
                  <a:pt x="0" y="242766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526533" y="5490992"/>
            <a:ext cx="4731267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Orientations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73676" y="5427492"/>
            <a:ext cx="3932523" cy="1739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Regular </a:t>
            </a: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reflection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403441" y="5427492"/>
            <a:ext cx="3358026" cy="1739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Shared </a:t>
            </a:r>
          </a:p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activities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54155" y="3800475"/>
            <a:ext cx="11379691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>
                <a:solidFill>
                  <a:srgbClr val="003844"/>
                </a:solidFill>
                <a:latin typeface="Archivo Black"/>
                <a:ea typeface="Archivo Black"/>
                <a:cs typeface="Archivo Black"/>
                <a:sym typeface="Archivo Black"/>
              </a:rPr>
              <a:t>Sample Activities for Orientations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963723" y="7703265"/>
            <a:ext cx="15324277" cy="2583735"/>
            <a:chOff x="0" y="0"/>
            <a:chExt cx="6650571" cy="11213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0571" cy="1121313"/>
            </a:xfrm>
            <a:custGeom>
              <a:avLst/>
              <a:gdLst/>
              <a:ahLst/>
              <a:cxnLst/>
              <a:rect l="l" t="t" r="r" b="b"/>
              <a:pathLst>
                <a:path w="6650571" h="1121313">
                  <a:moveTo>
                    <a:pt x="0" y="0"/>
                  </a:moveTo>
                  <a:lnTo>
                    <a:pt x="6650571" y="0"/>
                  </a:lnTo>
                  <a:lnTo>
                    <a:pt x="6650571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158B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5200304" cy="2583735"/>
            <a:chOff x="0" y="0"/>
            <a:chExt cx="6596768" cy="11213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96768" cy="1121313"/>
            </a:xfrm>
            <a:custGeom>
              <a:avLst/>
              <a:gdLst/>
              <a:ahLst/>
              <a:cxnLst/>
              <a:rect l="l" t="t" r="r" b="b"/>
              <a:pathLst>
                <a:path w="6596768" h="1121313">
                  <a:moveTo>
                    <a:pt x="0" y="0"/>
                  </a:moveTo>
                  <a:lnTo>
                    <a:pt x="6596768" y="0"/>
                  </a:lnTo>
                  <a:lnTo>
                    <a:pt x="6596768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200304" y="0"/>
            <a:ext cx="3087696" cy="7703265"/>
            <a:chOff x="0" y="0"/>
            <a:chExt cx="1340027" cy="33431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583735"/>
            <a:ext cx="3087696" cy="7703265"/>
            <a:chOff x="0" y="0"/>
            <a:chExt cx="1340027" cy="33431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000" b="-5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30215" y="2970347"/>
            <a:ext cx="2297723" cy="2297723"/>
          </a:xfrm>
          <a:custGeom>
            <a:avLst/>
            <a:gdLst/>
            <a:ahLst/>
            <a:cxnLst/>
            <a:rect l="l" t="t" r="r" b="b"/>
            <a:pathLst>
              <a:path w="2297723" h="2297723">
                <a:moveTo>
                  <a:pt x="0" y="0"/>
                </a:moveTo>
                <a:lnTo>
                  <a:pt x="2297723" y="0"/>
                </a:lnTo>
                <a:lnTo>
                  <a:pt x="2297723" y="2297723"/>
                </a:lnTo>
                <a:lnTo>
                  <a:pt x="0" y="22977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240743" y="2401118"/>
            <a:ext cx="11759262" cy="4915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Activities that help the host families to grow cultural self awareness (how they see the world, their perceptions and biases)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72903" y="6462578"/>
            <a:ext cx="4889697" cy="8540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Orientations</a:t>
            </a:r>
          </a:p>
        </p:txBody>
      </p:sp>
      <p:sp>
        <p:nvSpPr>
          <p:cNvPr id="6" name="Freeform 6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2903" y="684347"/>
            <a:ext cx="2297723" cy="2297723"/>
          </a:xfrm>
          <a:custGeom>
            <a:avLst/>
            <a:gdLst/>
            <a:ahLst/>
            <a:cxnLst/>
            <a:rect l="l" t="t" r="r" b="b"/>
            <a:pathLst>
              <a:path w="2297723" h="2297723">
                <a:moveTo>
                  <a:pt x="0" y="0"/>
                </a:moveTo>
                <a:lnTo>
                  <a:pt x="2297724" y="0"/>
                </a:lnTo>
                <a:lnTo>
                  <a:pt x="2297724" y="2297723"/>
                </a:lnTo>
                <a:lnTo>
                  <a:pt x="0" y="22977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293077" y="512897"/>
            <a:ext cx="9701846" cy="280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Days of the week</a:t>
            </a:r>
          </a:p>
          <a:p>
            <a:pPr algn="l">
              <a:lnSpc>
                <a:spcPts val="11200"/>
              </a:lnSpc>
            </a:pPr>
            <a:endParaRPr lang="en-US" sz="80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305862" y="4769094"/>
            <a:ext cx="14513823" cy="194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41" lvl="1" indent="-604520" algn="l">
              <a:lnSpc>
                <a:spcPts val="7840"/>
              </a:lnSpc>
              <a:buAutoNum type="arabicPeriod"/>
            </a:pPr>
            <a:r>
              <a:rPr lang="en-US" sz="5600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Please name the days of the week</a:t>
            </a:r>
          </a:p>
          <a:p>
            <a:pPr algn="l">
              <a:lnSpc>
                <a:spcPts val="7840"/>
              </a:lnSpc>
            </a:pPr>
            <a:endParaRPr lang="en-US" sz="5600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3503" y="-63503"/>
            <a:ext cx="18414949" cy="10413997"/>
            <a:chOff x="0" y="0"/>
            <a:chExt cx="18414949" cy="10414000"/>
          </a:xfrm>
        </p:grpSpPr>
        <p:sp>
          <p:nvSpPr>
            <p:cNvPr id="3" name="Freeform 3"/>
            <p:cNvSpPr/>
            <p:nvPr/>
          </p:nvSpPr>
          <p:spPr>
            <a:xfrm>
              <a:off x="14318235" y="63500"/>
              <a:ext cx="4033265" cy="4591431"/>
            </a:xfrm>
            <a:custGeom>
              <a:avLst/>
              <a:gdLst/>
              <a:ahLst/>
              <a:cxnLst/>
              <a:rect l="l" t="t" r="r" b="b"/>
              <a:pathLst>
                <a:path w="4033265" h="4591431">
                  <a:moveTo>
                    <a:pt x="0" y="0"/>
                  </a:moveTo>
                  <a:lnTo>
                    <a:pt x="4033265" y="0"/>
                  </a:lnTo>
                  <a:lnTo>
                    <a:pt x="4033265" y="4591431"/>
                  </a:lnTo>
                  <a:lnTo>
                    <a:pt x="0" y="4591431"/>
                  </a:lnTo>
                  <a:close/>
                </a:path>
              </a:pathLst>
            </a:custGeom>
            <a:solidFill>
              <a:srgbClr val="1F988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0" y="63500"/>
              <a:ext cx="14254735" cy="4591431"/>
            </a:xfrm>
            <a:custGeom>
              <a:avLst/>
              <a:gdLst/>
              <a:ahLst/>
              <a:cxnLst/>
              <a:rect l="l" t="t" r="r" b="b"/>
              <a:pathLst>
                <a:path w="14254735" h="4591431">
                  <a:moveTo>
                    <a:pt x="0" y="0"/>
                  </a:moveTo>
                  <a:lnTo>
                    <a:pt x="14254735" y="0"/>
                  </a:lnTo>
                  <a:lnTo>
                    <a:pt x="14254735" y="4591431"/>
                  </a:lnTo>
                  <a:lnTo>
                    <a:pt x="0" y="4591431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6149975" y="4614799"/>
              <a:ext cx="9525" cy="5735701"/>
            </a:xfrm>
            <a:custGeom>
              <a:avLst/>
              <a:gdLst/>
              <a:ahLst/>
              <a:cxnLst/>
              <a:rect l="l" t="t" r="r" b="b"/>
              <a:pathLst>
                <a:path w="9525" h="5735701">
                  <a:moveTo>
                    <a:pt x="0" y="0"/>
                  </a:moveTo>
                  <a:lnTo>
                    <a:pt x="0" y="5735701"/>
                  </a:lnTo>
                  <a:lnTo>
                    <a:pt x="9525" y="5735701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1F988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2245975" y="4614799"/>
              <a:ext cx="9525" cy="5735701"/>
            </a:xfrm>
            <a:custGeom>
              <a:avLst/>
              <a:gdLst/>
              <a:ahLst/>
              <a:cxnLst/>
              <a:rect l="l" t="t" r="r" b="b"/>
              <a:pathLst>
                <a:path w="9525" h="5735701">
                  <a:moveTo>
                    <a:pt x="0" y="0"/>
                  </a:moveTo>
                  <a:lnTo>
                    <a:pt x="0" y="5735701"/>
                  </a:lnTo>
                  <a:lnTo>
                    <a:pt x="9525" y="5735701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1F988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4318235" y="449961"/>
              <a:ext cx="3961385" cy="3961384"/>
            </a:xfrm>
            <a:custGeom>
              <a:avLst/>
              <a:gdLst/>
              <a:ahLst/>
              <a:cxnLst/>
              <a:rect l="l" t="t" r="r" b="b"/>
              <a:pathLst>
                <a:path w="3961385" h="3961384">
                  <a:moveTo>
                    <a:pt x="0" y="3961384"/>
                  </a:moveTo>
                  <a:lnTo>
                    <a:pt x="0" y="0"/>
                  </a:lnTo>
                  <a:lnTo>
                    <a:pt x="3961384" y="0"/>
                  </a:lnTo>
                  <a:lnTo>
                    <a:pt x="3961384" y="3961384"/>
                  </a:lnTo>
                  <a:close/>
                </a:path>
              </a:pathLst>
            </a:custGeom>
            <a:solidFill>
              <a:srgbClr val="1F988A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5422487"/>
            <a:ext cx="4636218" cy="311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i="1">
                <a:solidFill>
                  <a:srgbClr val="55565A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1.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Introduce</a:t>
            </a: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research and</a:t>
            </a: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challenges around</a:t>
            </a: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host</a:t>
            </a: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families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91718" y="5422487"/>
            <a:ext cx="4952829" cy="3823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i="1">
                <a:solidFill>
                  <a:srgbClr val="55565A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2.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Share reccommendations</a:t>
            </a: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support</a:t>
            </a: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host</a:t>
            </a: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families intercultural</a:t>
            </a: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learning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958067" y="5422487"/>
            <a:ext cx="3196514" cy="2402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b="1" i="1">
                <a:solidFill>
                  <a:srgbClr val="55565A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3.</a:t>
            </a:r>
          </a:p>
          <a:p>
            <a:pPr algn="l">
              <a:lnSpc>
                <a:spcPts val="5600"/>
              </a:lnSpc>
            </a:pP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Share</a:t>
            </a:r>
            <a:r>
              <a:rPr lang="en-US" sz="4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sample activities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2051542"/>
            <a:ext cx="4377528" cy="1388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For today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556324" y="418258"/>
            <a:ext cx="3358868" cy="3358868"/>
          </a:xfrm>
          <a:custGeom>
            <a:avLst/>
            <a:gdLst/>
            <a:ahLst/>
            <a:cxnLst/>
            <a:rect l="l" t="t" r="r" b="b"/>
            <a:pathLst>
              <a:path w="3358868" h="3358868">
                <a:moveTo>
                  <a:pt x="0" y="0"/>
                </a:moveTo>
                <a:lnTo>
                  <a:pt x="3358868" y="0"/>
                </a:lnTo>
                <a:lnTo>
                  <a:pt x="3358868" y="3358868"/>
                </a:lnTo>
                <a:lnTo>
                  <a:pt x="0" y="3358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2903" y="684347"/>
            <a:ext cx="2297723" cy="2297723"/>
          </a:xfrm>
          <a:custGeom>
            <a:avLst/>
            <a:gdLst/>
            <a:ahLst/>
            <a:cxnLst/>
            <a:rect l="l" t="t" r="r" b="b"/>
            <a:pathLst>
              <a:path w="2297723" h="2297723">
                <a:moveTo>
                  <a:pt x="0" y="0"/>
                </a:moveTo>
                <a:lnTo>
                  <a:pt x="2297724" y="0"/>
                </a:lnTo>
                <a:lnTo>
                  <a:pt x="2297724" y="2297723"/>
                </a:lnTo>
                <a:lnTo>
                  <a:pt x="0" y="22977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2745477" y="4769094"/>
            <a:ext cx="14162493" cy="2934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41" lvl="1" indent="-604520" algn="l">
              <a:lnSpc>
                <a:spcPts val="7840"/>
              </a:lnSpc>
              <a:buAutoNum type="arabicPeriod"/>
            </a:pPr>
            <a:r>
              <a:rPr lang="en-US" sz="5600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Please name the days of the week</a:t>
            </a:r>
          </a:p>
          <a:p>
            <a:pPr marL="1209041" lvl="1" indent="-604520" algn="l">
              <a:lnSpc>
                <a:spcPts val="7840"/>
              </a:lnSpc>
              <a:buAutoNum type="arabicPeriod"/>
            </a:pPr>
            <a:r>
              <a:rPr lang="en-US" sz="5600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Now do so in alphabetical order</a:t>
            </a:r>
          </a:p>
          <a:p>
            <a:pPr algn="l">
              <a:lnSpc>
                <a:spcPts val="7840"/>
              </a:lnSpc>
            </a:pPr>
            <a:endParaRPr lang="en-US" sz="5600">
              <a:solidFill>
                <a:srgbClr val="FFFFFF"/>
              </a:solidFill>
              <a:latin typeface="Montserrat 2"/>
              <a:ea typeface="Montserrat 2"/>
              <a:cs typeface="Montserrat 2"/>
              <a:sym typeface="Montserrat 2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93077" y="512897"/>
            <a:ext cx="9701846" cy="280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Days of the week</a:t>
            </a:r>
          </a:p>
          <a:p>
            <a:pPr algn="l">
              <a:lnSpc>
                <a:spcPts val="11200"/>
              </a:lnSpc>
            </a:pPr>
            <a:endParaRPr lang="en-US" sz="80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2903" y="684347"/>
            <a:ext cx="2297723" cy="2297723"/>
          </a:xfrm>
          <a:custGeom>
            <a:avLst/>
            <a:gdLst/>
            <a:ahLst/>
            <a:cxnLst/>
            <a:rect l="l" t="t" r="r" b="b"/>
            <a:pathLst>
              <a:path w="2297723" h="2297723">
                <a:moveTo>
                  <a:pt x="0" y="0"/>
                </a:moveTo>
                <a:lnTo>
                  <a:pt x="2297724" y="0"/>
                </a:lnTo>
                <a:lnTo>
                  <a:pt x="2297724" y="2297723"/>
                </a:lnTo>
                <a:lnTo>
                  <a:pt x="0" y="22977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21765" y="3525601"/>
            <a:ext cx="15922736" cy="4915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41" lvl="1" indent="-604520" algn="l">
              <a:lnSpc>
                <a:spcPts val="7840"/>
              </a:lnSpc>
              <a:buFont typeface="Arial"/>
              <a:buChar char="•"/>
            </a:pPr>
            <a:r>
              <a:rPr lang="en-US" sz="5600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What happened when you re arranged the days of the week?</a:t>
            </a:r>
          </a:p>
          <a:p>
            <a:pPr marL="1209041" lvl="1" indent="-604520" algn="l">
              <a:lnSpc>
                <a:spcPts val="7840"/>
              </a:lnSpc>
              <a:buFont typeface="Arial"/>
              <a:buChar char="•"/>
            </a:pPr>
            <a:r>
              <a:rPr lang="en-US" sz="5600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Why was it more difficult?</a:t>
            </a:r>
          </a:p>
          <a:p>
            <a:pPr marL="1209041" lvl="1" indent="-604520" algn="l">
              <a:lnSpc>
                <a:spcPts val="7840"/>
              </a:lnSpc>
              <a:buFont typeface="Arial"/>
              <a:buChar char="•"/>
            </a:pPr>
            <a:r>
              <a:rPr lang="en-US" sz="5600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How is this exercise related to international studnets or host families?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93077" y="512897"/>
            <a:ext cx="9701846" cy="28066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Days of the week</a:t>
            </a:r>
          </a:p>
          <a:p>
            <a:pPr algn="l">
              <a:lnSpc>
                <a:spcPts val="11200"/>
              </a:lnSpc>
            </a:pPr>
            <a:endParaRPr lang="en-US" sz="80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2903" y="684347"/>
            <a:ext cx="2297723" cy="2297723"/>
          </a:xfrm>
          <a:custGeom>
            <a:avLst/>
            <a:gdLst/>
            <a:ahLst/>
            <a:cxnLst/>
            <a:rect l="l" t="t" r="r" b="b"/>
            <a:pathLst>
              <a:path w="2297723" h="2297723">
                <a:moveTo>
                  <a:pt x="0" y="0"/>
                </a:moveTo>
                <a:lnTo>
                  <a:pt x="2297724" y="0"/>
                </a:lnTo>
                <a:lnTo>
                  <a:pt x="2297724" y="2297723"/>
                </a:lnTo>
                <a:lnTo>
                  <a:pt x="0" y="22977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684229" y="1833209"/>
            <a:ext cx="6264637" cy="8229600"/>
          </a:xfrm>
          <a:custGeom>
            <a:avLst/>
            <a:gdLst/>
            <a:ahLst/>
            <a:cxnLst/>
            <a:rect l="l" t="t" r="r" b="b"/>
            <a:pathLst>
              <a:path w="6264637" h="8229600">
                <a:moveTo>
                  <a:pt x="0" y="0"/>
                </a:moveTo>
                <a:lnTo>
                  <a:pt x="6264637" y="0"/>
                </a:lnTo>
                <a:lnTo>
                  <a:pt x="62646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022" r="-841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5270" y="3466891"/>
            <a:ext cx="10781896" cy="88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i="1">
                <a:solidFill>
                  <a:srgbClr val="FFFFFF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Draw a map of your home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85238" y="545765"/>
            <a:ext cx="15090366" cy="128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6"/>
              </a:lnSpc>
            </a:pPr>
            <a:r>
              <a:rPr lang="en-US" sz="8397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Map your homes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2903" y="684347"/>
            <a:ext cx="2297723" cy="2297723"/>
          </a:xfrm>
          <a:custGeom>
            <a:avLst/>
            <a:gdLst/>
            <a:ahLst/>
            <a:cxnLst/>
            <a:rect l="l" t="t" r="r" b="b"/>
            <a:pathLst>
              <a:path w="2297723" h="2297723">
                <a:moveTo>
                  <a:pt x="0" y="0"/>
                </a:moveTo>
                <a:lnTo>
                  <a:pt x="2297724" y="0"/>
                </a:lnTo>
                <a:lnTo>
                  <a:pt x="2297724" y="2297723"/>
                </a:lnTo>
                <a:lnTo>
                  <a:pt x="0" y="229772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684229" y="1833209"/>
            <a:ext cx="6264637" cy="8229600"/>
          </a:xfrm>
          <a:custGeom>
            <a:avLst/>
            <a:gdLst/>
            <a:ahLst/>
            <a:cxnLst/>
            <a:rect l="l" t="t" r="r" b="b"/>
            <a:pathLst>
              <a:path w="6264637" h="8229600">
                <a:moveTo>
                  <a:pt x="0" y="0"/>
                </a:moveTo>
                <a:lnTo>
                  <a:pt x="6264637" y="0"/>
                </a:lnTo>
                <a:lnTo>
                  <a:pt x="62646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9022" r="-8416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5270" y="3466891"/>
            <a:ext cx="10781896" cy="5311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i="1">
                <a:solidFill>
                  <a:srgbClr val="FFFFFF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Draw a map of your home (both families and students)</a:t>
            </a: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i="1">
                <a:solidFill>
                  <a:srgbClr val="FFFFFF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Where do activities take place? Are there any no go areas? </a:t>
            </a:r>
          </a:p>
          <a:p>
            <a:pPr marL="1079501" lvl="1" indent="-539750" algn="l">
              <a:lnSpc>
                <a:spcPts val="7000"/>
              </a:lnSpc>
              <a:buFont typeface="Arial"/>
              <a:buChar char="•"/>
            </a:pPr>
            <a:r>
              <a:rPr lang="en-US" sz="5000" b="1" i="1">
                <a:solidFill>
                  <a:srgbClr val="FFFFFF"/>
                </a:solidFill>
                <a:latin typeface="Arial Bold Italics"/>
                <a:ea typeface="Arial Bold Italics"/>
                <a:cs typeface="Arial Bold Italics"/>
                <a:sym typeface="Arial Bold Italics"/>
              </a:rPr>
              <a:t>What does the map say about values and ways of leaving?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385238" y="545765"/>
            <a:ext cx="15090366" cy="128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6"/>
              </a:lnSpc>
            </a:pPr>
            <a:r>
              <a:rPr lang="en-US" sz="8397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Map your homes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54155" y="3800475"/>
            <a:ext cx="11379691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>
                <a:solidFill>
                  <a:srgbClr val="003844"/>
                </a:solidFill>
                <a:latin typeface="Archivo Black"/>
                <a:ea typeface="Archivo Black"/>
                <a:cs typeface="Archivo Black"/>
                <a:sym typeface="Archivo Black"/>
              </a:rPr>
              <a:t>Sample Regular Reflections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963723" y="7703265"/>
            <a:ext cx="15324277" cy="2583735"/>
            <a:chOff x="0" y="0"/>
            <a:chExt cx="6650571" cy="11213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0571" cy="1121313"/>
            </a:xfrm>
            <a:custGeom>
              <a:avLst/>
              <a:gdLst/>
              <a:ahLst/>
              <a:cxnLst/>
              <a:rect l="l" t="t" r="r" b="b"/>
              <a:pathLst>
                <a:path w="6650571" h="1121313">
                  <a:moveTo>
                    <a:pt x="0" y="0"/>
                  </a:moveTo>
                  <a:lnTo>
                    <a:pt x="6650571" y="0"/>
                  </a:lnTo>
                  <a:lnTo>
                    <a:pt x="6650571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158B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5200304" cy="2583735"/>
            <a:chOff x="0" y="0"/>
            <a:chExt cx="6596768" cy="11213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96768" cy="1121313"/>
            </a:xfrm>
            <a:custGeom>
              <a:avLst/>
              <a:gdLst/>
              <a:ahLst/>
              <a:cxnLst/>
              <a:rect l="l" t="t" r="r" b="b"/>
              <a:pathLst>
                <a:path w="6596768" h="1121313">
                  <a:moveTo>
                    <a:pt x="0" y="0"/>
                  </a:moveTo>
                  <a:lnTo>
                    <a:pt x="6596768" y="0"/>
                  </a:lnTo>
                  <a:lnTo>
                    <a:pt x="6596768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200304" y="0"/>
            <a:ext cx="3087696" cy="7703265"/>
            <a:chOff x="0" y="0"/>
            <a:chExt cx="1340027" cy="33431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583735"/>
            <a:ext cx="3087696" cy="7703265"/>
            <a:chOff x="0" y="0"/>
            <a:chExt cx="1340027" cy="33431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000" b="-50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945078" y="2129644"/>
            <a:ext cx="11759262" cy="4915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Prompts for students and families to continue learning from each other, dealing with challenges and strengthen the relationship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6462578"/>
            <a:ext cx="5439622" cy="1739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Regular reflections</a:t>
            </a:r>
          </a:p>
        </p:txBody>
      </p:sp>
      <p:sp>
        <p:nvSpPr>
          <p:cNvPr id="5" name="Freeform 5"/>
          <p:cNvSpPr/>
          <p:nvPr/>
        </p:nvSpPr>
        <p:spPr>
          <a:xfrm>
            <a:off x="16145090" y="814409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1450201"/>
            <a:ext cx="3361211" cy="4220698"/>
          </a:xfrm>
          <a:custGeom>
            <a:avLst/>
            <a:gdLst/>
            <a:ahLst/>
            <a:cxnLst/>
            <a:rect l="l" t="t" r="r" b="b"/>
            <a:pathLst>
              <a:path w="3361211" h="4220698">
                <a:moveTo>
                  <a:pt x="0" y="0"/>
                </a:moveTo>
                <a:lnTo>
                  <a:pt x="3361211" y="0"/>
                </a:lnTo>
                <a:lnTo>
                  <a:pt x="3361211" y="4220699"/>
                </a:lnTo>
                <a:lnTo>
                  <a:pt x="0" y="4220699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684318"/>
            <a:ext cx="16749802" cy="576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5819" lvl="1" indent="-507909" algn="l">
              <a:lnSpc>
                <a:spcPts val="6587"/>
              </a:lnSpc>
              <a:buFont typeface="Arial"/>
              <a:buChar char="•"/>
            </a:pPr>
            <a:r>
              <a:rPr lang="en-US" sz="4705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What was everyone's highlight of the month?</a:t>
            </a:r>
          </a:p>
          <a:p>
            <a:pPr marL="1015819" lvl="1" indent="-507909" algn="l">
              <a:lnSpc>
                <a:spcPts val="6587"/>
              </a:lnSpc>
              <a:buFont typeface="Arial"/>
              <a:buChar char="•"/>
            </a:pPr>
            <a:r>
              <a:rPr lang="en-US" sz="4705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What was everyone's main challenge?</a:t>
            </a:r>
          </a:p>
          <a:p>
            <a:pPr marL="1015819" lvl="1" indent="-507909" algn="l">
              <a:lnSpc>
                <a:spcPts val="6587"/>
              </a:lnSpc>
              <a:buFont typeface="Arial"/>
              <a:buChar char="•"/>
            </a:pPr>
            <a:r>
              <a:rPr lang="en-US" sz="4705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How can you support each other to work through these challenges?</a:t>
            </a:r>
          </a:p>
          <a:p>
            <a:pPr marL="1015819" lvl="1" indent="-507909" algn="l">
              <a:lnSpc>
                <a:spcPts val="6587"/>
              </a:lnSpc>
              <a:buFont typeface="Arial"/>
              <a:buChar char="•"/>
            </a:pPr>
            <a:r>
              <a:rPr lang="en-US" sz="4705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How would you describe how the relationship with your student has evolved over the last month?</a:t>
            </a:r>
          </a:p>
          <a:p>
            <a:pPr algn="l">
              <a:lnSpc>
                <a:spcPts val="6587"/>
              </a:lnSpc>
            </a:pPr>
            <a:endParaRPr lang="en-US" sz="4705">
              <a:solidFill>
                <a:srgbClr val="FFFFFF"/>
              </a:solidFill>
              <a:latin typeface="Montserrat 3"/>
              <a:ea typeface="Montserrat 3"/>
              <a:cs typeface="Montserrat 3"/>
              <a:sym typeface="Montserrat 3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005412" y="419100"/>
            <a:ext cx="2033637" cy="2553653"/>
          </a:xfrm>
          <a:custGeom>
            <a:avLst/>
            <a:gdLst/>
            <a:ahLst/>
            <a:cxnLst/>
            <a:rect l="l" t="t" r="r" b="b"/>
            <a:pathLst>
              <a:path w="2033637" h="2553653">
                <a:moveTo>
                  <a:pt x="0" y="0"/>
                </a:moveTo>
                <a:lnTo>
                  <a:pt x="2033637" y="0"/>
                </a:lnTo>
                <a:lnTo>
                  <a:pt x="2033637" y="2553653"/>
                </a:lnTo>
                <a:lnTo>
                  <a:pt x="0" y="25536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851600" y="1176497"/>
            <a:ext cx="615933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Regular reflection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05412" y="3491358"/>
            <a:ext cx="16749802" cy="576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5819" lvl="1" indent="-507909" algn="l">
              <a:lnSpc>
                <a:spcPts val="6587"/>
              </a:lnSpc>
              <a:buFont typeface="Arial"/>
              <a:buChar char="•"/>
            </a:pPr>
            <a:r>
              <a:rPr lang="en-US" sz="4705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What do you think can be done to further strengthen the relationship between your family and your student?</a:t>
            </a:r>
          </a:p>
          <a:p>
            <a:pPr marL="1015819" lvl="1" indent="-507909" algn="l">
              <a:lnSpc>
                <a:spcPts val="6587"/>
              </a:lnSpc>
              <a:buFont typeface="Arial"/>
              <a:buChar char="•"/>
            </a:pPr>
            <a:r>
              <a:rPr lang="en-US" sz="4705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Do you know what type of educational system your student is used to? </a:t>
            </a:r>
          </a:p>
          <a:p>
            <a:pPr marL="1015819" lvl="1" indent="-507909" algn="l">
              <a:lnSpc>
                <a:spcPts val="6587"/>
              </a:lnSpc>
              <a:buFont typeface="Arial"/>
              <a:buChar char="•"/>
            </a:pPr>
            <a:r>
              <a:rPr lang="en-US" sz="4705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What can you do to help facilitate your students transition to a new system?</a:t>
            </a:r>
          </a:p>
        </p:txBody>
      </p:sp>
      <p:sp>
        <p:nvSpPr>
          <p:cNvPr id="3" name="Freeform 3"/>
          <p:cNvSpPr/>
          <p:nvPr/>
        </p:nvSpPr>
        <p:spPr>
          <a:xfrm>
            <a:off x="1005412" y="419100"/>
            <a:ext cx="2033637" cy="2553653"/>
          </a:xfrm>
          <a:custGeom>
            <a:avLst/>
            <a:gdLst/>
            <a:ahLst/>
            <a:cxnLst/>
            <a:rect l="l" t="t" r="r" b="b"/>
            <a:pathLst>
              <a:path w="2033637" h="2553653">
                <a:moveTo>
                  <a:pt x="0" y="0"/>
                </a:moveTo>
                <a:lnTo>
                  <a:pt x="2033637" y="0"/>
                </a:lnTo>
                <a:lnTo>
                  <a:pt x="2033637" y="2553653"/>
                </a:lnTo>
                <a:lnTo>
                  <a:pt x="0" y="2553653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851600" y="1176497"/>
            <a:ext cx="6159338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Regular reflection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54155" y="3800475"/>
            <a:ext cx="11379691" cy="267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>
                <a:solidFill>
                  <a:srgbClr val="003844"/>
                </a:solidFill>
                <a:latin typeface="Archivo Black"/>
                <a:ea typeface="Archivo Black"/>
                <a:cs typeface="Archivo Black"/>
                <a:sym typeface="Archivo Black"/>
              </a:rPr>
              <a:t>Sample Shared Activities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963723" y="7703265"/>
            <a:ext cx="15324277" cy="2583735"/>
            <a:chOff x="0" y="0"/>
            <a:chExt cx="6650571" cy="11213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0571" cy="1121313"/>
            </a:xfrm>
            <a:custGeom>
              <a:avLst/>
              <a:gdLst/>
              <a:ahLst/>
              <a:cxnLst/>
              <a:rect l="l" t="t" r="r" b="b"/>
              <a:pathLst>
                <a:path w="6650571" h="1121313">
                  <a:moveTo>
                    <a:pt x="0" y="0"/>
                  </a:moveTo>
                  <a:lnTo>
                    <a:pt x="6650571" y="0"/>
                  </a:lnTo>
                  <a:lnTo>
                    <a:pt x="6650571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158B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5200304" cy="2583735"/>
            <a:chOff x="0" y="0"/>
            <a:chExt cx="6596768" cy="11213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96768" cy="1121313"/>
            </a:xfrm>
            <a:custGeom>
              <a:avLst/>
              <a:gdLst/>
              <a:ahLst/>
              <a:cxnLst/>
              <a:rect l="l" t="t" r="r" b="b"/>
              <a:pathLst>
                <a:path w="6596768" h="1121313">
                  <a:moveTo>
                    <a:pt x="0" y="0"/>
                  </a:moveTo>
                  <a:lnTo>
                    <a:pt x="6596768" y="0"/>
                  </a:lnTo>
                  <a:lnTo>
                    <a:pt x="6596768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200304" y="0"/>
            <a:ext cx="3087696" cy="7703265"/>
            <a:chOff x="0" y="0"/>
            <a:chExt cx="1340027" cy="33431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583735"/>
            <a:ext cx="3087696" cy="7703265"/>
            <a:chOff x="0" y="0"/>
            <a:chExt cx="1340027" cy="33431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57873" y="7154597"/>
            <a:ext cx="5425306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Shared activities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945078" y="2129644"/>
            <a:ext cx="11759262" cy="557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20"/>
              </a:lnSpc>
            </a:pPr>
            <a:r>
              <a:rPr lang="en-US" sz="5300">
                <a:solidFill>
                  <a:srgbClr val="FFFFFF"/>
                </a:solidFill>
                <a:latin typeface="Montserrat 2"/>
                <a:ea typeface="Montserrat 2"/>
                <a:cs typeface="Montserrat 2"/>
                <a:sym typeface="Montserrat 2"/>
              </a:rPr>
              <a:t>Questions to prompt reflection and bring attention to the different approaches and perspectives families and students may have and lead to misunderstandings</a:t>
            </a:r>
          </a:p>
        </p:txBody>
      </p:sp>
      <p:sp>
        <p:nvSpPr>
          <p:cNvPr id="5" name="Freeform 5"/>
          <p:cNvSpPr/>
          <p:nvPr/>
        </p:nvSpPr>
        <p:spPr>
          <a:xfrm>
            <a:off x="16145090" y="814409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8700" y="2491835"/>
            <a:ext cx="3734527" cy="3734527"/>
          </a:xfrm>
          <a:custGeom>
            <a:avLst/>
            <a:gdLst/>
            <a:ahLst/>
            <a:cxnLst/>
            <a:rect l="l" t="t" r="r" b="b"/>
            <a:pathLst>
              <a:path w="3734527" h="3734527">
                <a:moveTo>
                  <a:pt x="0" y="0"/>
                </a:moveTo>
                <a:lnTo>
                  <a:pt x="3734527" y="0"/>
                </a:lnTo>
                <a:lnTo>
                  <a:pt x="3734527" y="3734526"/>
                </a:lnTo>
                <a:lnTo>
                  <a:pt x="0" y="373452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2583735"/>
            <a:chOff x="0" y="0"/>
            <a:chExt cx="7936794" cy="11213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936795" cy="1121313"/>
            </a:xfrm>
            <a:custGeom>
              <a:avLst/>
              <a:gdLst/>
              <a:ahLst/>
              <a:cxnLst/>
              <a:rect l="l" t="t" r="r" b="b"/>
              <a:pathLst>
                <a:path w="7936795" h="1121313">
                  <a:moveTo>
                    <a:pt x="0" y="0"/>
                  </a:moveTo>
                  <a:lnTo>
                    <a:pt x="7936795" y="0"/>
                  </a:lnTo>
                  <a:lnTo>
                    <a:pt x="7936795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158B8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517670" y="7341321"/>
            <a:ext cx="4770330" cy="2945679"/>
          </a:xfrm>
          <a:custGeom>
            <a:avLst/>
            <a:gdLst/>
            <a:ahLst/>
            <a:cxnLst/>
            <a:rect l="l" t="t" r="r" b="b"/>
            <a:pathLst>
              <a:path w="4770330" h="2945679">
                <a:moveTo>
                  <a:pt x="0" y="0"/>
                </a:moveTo>
                <a:lnTo>
                  <a:pt x="4770330" y="0"/>
                </a:lnTo>
                <a:lnTo>
                  <a:pt x="4770330" y="2945679"/>
                </a:lnTo>
                <a:lnTo>
                  <a:pt x="0" y="29456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028700" y="929917"/>
            <a:ext cx="16230600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But first...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021392"/>
            <a:ext cx="16230600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What is the most effective way for international students to develop intercultural competence?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14210" y="5133975"/>
            <a:ext cx="16230600" cy="2867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6" lvl="1" indent="-507363" algn="l">
              <a:lnSpc>
                <a:spcPts val="5639"/>
              </a:lnSpc>
              <a:buFont typeface="Arial"/>
              <a:buChar char="•"/>
            </a:pPr>
            <a:r>
              <a:rPr lang="en-US" sz="4699">
                <a:solidFill>
                  <a:srgbClr val="FFF4DF"/>
                </a:solidFill>
                <a:latin typeface="Aileron"/>
                <a:ea typeface="Aileron"/>
                <a:cs typeface="Aileron"/>
                <a:sym typeface="Aileron"/>
              </a:rPr>
              <a:t>Take part in long programs (6 months or more)</a:t>
            </a:r>
          </a:p>
          <a:p>
            <a:pPr marL="1014726" lvl="1" indent="-507363" algn="l">
              <a:lnSpc>
                <a:spcPts val="5639"/>
              </a:lnSpc>
              <a:buFont typeface="Arial"/>
              <a:buChar char="•"/>
            </a:pPr>
            <a:r>
              <a:rPr lang="en-US" sz="4699">
                <a:solidFill>
                  <a:srgbClr val="FFF4DF"/>
                </a:solidFill>
                <a:latin typeface="Aileron"/>
                <a:ea typeface="Aileron"/>
                <a:cs typeface="Aileron"/>
                <a:sym typeface="Aileron"/>
              </a:rPr>
              <a:t>High language proficiency</a:t>
            </a:r>
          </a:p>
          <a:p>
            <a:pPr marL="1014726" lvl="1" indent="-507363" algn="l">
              <a:lnSpc>
                <a:spcPts val="5639"/>
              </a:lnSpc>
              <a:buFont typeface="Arial"/>
              <a:buChar char="•"/>
            </a:pPr>
            <a:r>
              <a:rPr lang="en-US" sz="4699">
                <a:solidFill>
                  <a:srgbClr val="FFF4DF"/>
                </a:solidFill>
                <a:latin typeface="Aileron"/>
                <a:ea typeface="Aileron"/>
                <a:cs typeface="Aileron"/>
                <a:sym typeface="Aileron"/>
              </a:rPr>
              <a:t>Stay with local families</a:t>
            </a:r>
          </a:p>
          <a:p>
            <a:pPr marL="1014726" lvl="1" indent="-507363" algn="l">
              <a:lnSpc>
                <a:spcPts val="5639"/>
              </a:lnSpc>
              <a:buFont typeface="Arial"/>
              <a:buChar char="•"/>
            </a:pPr>
            <a:r>
              <a:rPr lang="en-US" sz="4699">
                <a:solidFill>
                  <a:srgbClr val="FFF4DF"/>
                </a:solidFill>
                <a:latin typeface="Aileron"/>
                <a:ea typeface="Aileron"/>
                <a:cs typeface="Aileron"/>
                <a:sym typeface="Aileron"/>
              </a:rPr>
              <a:t>Skilled program facilitation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59867" y="623018"/>
            <a:ext cx="6534771" cy="8229600"/>
          </a:xfrm>
          <a:custGeom>
            <a:avLst/>
            <a:gdLst/>
            <a:ahLst/>
            <a:cxnLst/>
            <a:rect l="l" t="t" r="r" b="b"/>
            <a:pathLst>
              <a:path w="6534771" h="8229600">
                <a:moveTo>
                  <a:pt x="0" y="0"/>
                </a:moveTo>
                <a:lnTo>
                  <a:pt x="6534771" y="0"/>
                </a:lnTo>
                <a:lnTo>
                  <a:pt x="65347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483" r="-311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35872" y="546818"/>
            <a:ext cx="10264520" cy="3813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What does it most likely mean if a person does not finish their plate of food at a meal?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36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36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791983" y="4229584"/>
            <a:ext cx="10467883" cy="3813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A. They don’t like the food </a:t>
            </a:r>
          </a:p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B. They are politely showing that they don’t want more food </a:t>
            </a:r>
          </a:p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C. They don’t care about wasting food </a:t>
            </a:r>
          </a:p>
          <a:p>
            <a:pPr algn="l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D. They are impolite </a:t>
            </a:r>
          </a:p>
          <a:p>
            <a:pPr algn="l">
              <a:lnSpc>
                <a:spcPts val="5040"/>
              </a:lnSpc>
              <a:spcBef>
                <a:spcPct val="0"/>
              </a:spcBef>
            </a:pPr>
            <a:endParaRPr lang="en-US" sz="3600">
              <a:solidFill>
                <a:srgbClr val="FFFFFF"/>
              </a:solidFill>
              <a:latin typeface="Aileron"/>
              <a:ea typeface="Aileron"/>
              <a:cs typeface="Aileron"/>
              <a:sym typeface="Aileron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59867" y="623018"/>
            <a:ext cx="6534771" cy="8229600"/>
          </a:xfrm>
          <a:custGeom>
            <a:avLst/>
            <a:gdLst/>
            <a:ahLst/>
            <a:cxnLst/>
            <a:rect l="l" t="t" r="r" b="b"/>
            <a:pathLst>
              <a:path w="6534771" h="8229600">
                <a:moveTo>
                  <a:pt x="0" y="0"/>
                </a:moveTo>
                <a:lnTo>
                  <a:pt x="6534771" y="0"/>
                </a:lnTo>
                <a:lnTo>
                  <a:pt x="65347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483" r="-311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18641" y="609683"/>
            <a:ext cx="10264520" cy="8242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endParaRPr/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i="1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Explain to each other how you would indicate in a family setting that you like or don’t like the food. 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i="1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How do you indicate that you want or don’t want more food? 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i="1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What do you consider as “wasting food?” 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i="1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How much food should you eat? 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i="1">
                <a:solidFill>
                  <a:srgbClr val="FFFFFF"/>
                </a:solidFill>
                <a:latin typeface="Aileron Italics"/>
                <a:ea typeface="Aileron Italics"/>
                <a:cs typeface="Aileron Italics"/>
                <a:sym typeface="Aileron Italics"/>
              </a:rPr>
              <a:t>What kind of behaviour at the table is impolite? 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3999" i="1">
              <a:solidFill>
                <a:srgbClr val="FFFFFF"/>
              </a:solidFill>
              <a:latin typeface="Aileron Italics"/>
              <a:ea typeface="Aileron Italics"/>
              <a:cs typeface="Aileron Italics"/>
              <a:sym typeface="Aileron Italics"/>
            </a:endParaRPr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3999" i="1">
              <a:solidFill>
                <a:srgbClr val="FFFFFF"/>
              </a:solidFill>
              <a:latin typeface="Aileron Italics"/>
              <a:ea typeface="Aileron Italics"/>
              <a:cs typeface="Aileron Italics"/>
              <a:sym typeface="Aileron Itali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0766" y="709527"/>
            <a:ext cx="6770173" cy="8229600"/>
          </a:xfrm>
          <a:custGeom>
            <a:avLst/>
            <a:gdLst/>
            <a:ahLst/>
            <a:cxnLst/>
            <a:rect l="l" t="t" r="r" b="b"/>
            <a:pathLst>
              <a:path w="6770173" h="8229600">
                <a:moveTo>
                  <a:pt x="0" y="0"/>
                </a:moveTo>
                <a:lnTo>
                  <a:pt x="6770173" y="0"/>
                </a:lnTo>
                <a:lnTo>
                  <a:pt x="677017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941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063722" y="952500"/>
            <a:ext cx="9748933" cy="2537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What does it most likely mean if a person closes the door to their room?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36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ctr">
              <a:lnSpc>
                <a:spcPts val="5040"/>
              </a:lnSpc>
              <a:spcBef>
                <a:spcPct val="0"/>
              </a:spcBef>
            </a:pPr>
            <a:endParaRPr lang="en-US" sz="360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946981" y="3879266"/>
            <a:ext cx="8656491" cy="455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A. They want privacy 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B. They are sleeping 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C. They don’t like you 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D. They are angry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E. They are unhappy </a:t>
            </a:r>
          </a:p>
          <a:p>
            <a:pPr algn="l">
              <a:lnSpc>
                <a:spcPts val="6019"/>
              </a:lnSpc>
              <a:spcBef>
                <a:spcPct val="0"/>
              </a:spcBef>
            </a:pPr>
            <a:r>
              <a:rPr lang="en-US" sz="4299">
                <a:solidFill>
                  <a:srgbClr val="FFFFFF"/>
                </a:solidFill>
                <a:latin typeface="Aileron"/>
                <a:ea typeface="Aileron"/>
                <a:cs typeface="Aileron"/>
                <a:sym typeface="Aileron"/>
              </a:rPr>
              <a:t>F. Nothing special</a:t>
            </a:r>
          </a:p>
        </p:txBody>
      </p:sp>
      <p:sp>
        <p:nvSpPr>
          <p:cNvPr id="5" name="Freeform 5"/>
          <p:cNvSpPr/>
          <p:nvPr/>
        </p:nvSpPr>
        <p:spPr>
          <a:xfrm>
            <a:off x="16059580" y="814409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8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4015"/>
            <a:ext cx="18288000" cy="1027897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183853" y="210944"/>
            <a:ext cx="8334877" cy="9047356"/>
          </a:xfrm>
          <a:custGeom>
            <a:avLst/>
            <a:gdLst/>
            <a:ahLst/>
            <a:cxnLst/>
            <a:rect l="l" t="t" r="r" b="b"/>
            <a:pathLst>
              <a:path w="8334877" h="9047356">
                <a:moveTo>
                  <a:pt x="0" y="0"/>
                </a:moveTo>
                <a:lnTo>
                  <a:pt x="8334877" y="0"/>
                </a:lnTo>
                <a:lnTo>
                  <a:pt x="8334877" y="9047356"/>
                </a:lnTo>
                <a:lnTo>
                  <a:pt x="0" y="904735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5014018" y="2575692"/>
            <a:ext cx="8178296" cy="5508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We don't see things the way THEY are. 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We see things the way </a:t>
            </a:r>
          </a:p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WE are</a:t>
            </a:r>
          </a:p>
          <a:p>
            <a:pPr algn="ctr">
              <a:lnSpc>
                <a:spcPts val="5952"/>
              </a:lnSpc>
            </a:pPr>
            <a:endParaRPr lang="en-US" sz="4800">
              <a:solidFill>
                <a:srgbClr val="FFFFFF"/>
              </a:solidFill>
              <a:latin typeface="Montserrat 3"/>
              <a:ea typeface="Montserrat 3"/>
              <a:cs typeface="Montserrat 3"/>
              <a:sym typeface="Montserrat 3"/>
            </a:endParaRPr>
          </a:p>
          <a:p>
            <a:pPr algn="r">
              <a:lnSpc>
                <a:spcPts val="5501"/>
              </a:lnSpc>
            </a:pPr>
            <a:endParaRPr lang="en-US" sz="4800">
              <a:solidFill>
                <a:srgbClr val="FFFFFF"/>
              </a:solidFill>
              <a:latin typeface="Montserrat 3"/>
              <a:ea typeface="Montserrat 3"/>
              <a:cs typeface="Montserrat 3"/>
              <a:sym typeface="Montserrat 3"/>
            </a:endParaRPr>
          </a:p>
          <a:p>
            <a:pPr algn="r">
              <a:lnSpc>
                <a:spcPts val="5501"/>
              </a:lnSpc>
            </a:pPr>
            <a:r>
              <a:rPr lang="en-US" sz="3929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Anaïs Nin</a:t>
            </a:r>
          </a:p>
        </p:txBody>
      </p:sp>
      <p:sp>
        <p:nvSpPr>
          <p:cNvPr id="4" name="Freeform 4"/>
          <p:cNvSpPr/>
          <p:nvPr/>
        </p:nvSpPr>
        <p:spPr>
          <a:xfrm>
            <a:off x="1605958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3503" y="-63503"/>
            <a:ext cx="18414997" cy="10413997"/>
            <a:chOff x="0" y="0"/>
            <a:chExt cx="18415000" cy="10414000"/>
          </a:xfrm>
        </p:grpSpPr>
        <p:sp>
          <p:nvSpPr>
            <p:cNvPr id="3" name="Freeform 3"/>
            <p:cNvSpPr/>
            <p:nvPr/>
          </p:nvSpPr>
          <p:spPr>
            <a:xfrm>
              <a:off x="3027172" y="7766812"/>
              <a:ext cx="15324328" cy="2583688"/>
            </a:xfrm>
            <a:custGeom>
              <a:avLst/>
              <a:gdLst/>
              <a:ahLst/>
              <a:cxnLst/>
              <a:rect l="l" t="t" r="r" b="b"/>
              <a:pathLst>
                <a:path w="15324328" h="2583688">
                  <a:moveTo>
                    <a:pt x="0" y="0"/>
                  </a:moveTo>
                  <a:lnTo>
                    <a:pt x="0" y="2583688"/>
                  </a:lnTo>
                  <a:lnTo>
                    <a:pt x="15324328" y="2583688"/>
                  </a:lnTo>
                  <a:lnTo>
                    <a:pt x="15324328" y="0"/>
                  </a:lnTo>
                  <a:close/>
                </a:path>
              </a:pathLst>
            </a:custGeom>
            <a:solidFill>
              <a:srgbClr val="158B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0" y="63500"/>
              <a:ext cx="15200249" cy="2583688"/>
            </a:xfrm>
            <a:custGeom>
              <a:avLst/>
              <a:gdLst/>
              <a:ahLst/>
              <a:cxnLst/>
              <a:rect l="l" t="t" r="r" b="b"/>
              <a:pathLst>
                <a:path w="15200249" h="2583688">
                  <a:moveTo>
                    <a:pt x="0" y="0"/>
                  </a:moveTo>
                  <a:lnTo>
                    <a:pt x="15200249" y="0"/>
                  </a:lnTo>
                  <a:lnTo>
                    <a:pt x="15200249" y="2583688"/>
                  </a:lnTo>
                  <a:lnTo>
                    <a:pt x="0" y="2583688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5263749" y="63500"/>
              <a:ext cx="3087751" cy="7703312"/>
            </a:xfrm>
            <a:custGeom>
              <a:avLst/>
              <a:gdLst/>
              <a:ahLst/>
              <a:cxnLst/>
              <a:rect l="l" t="t" r="r" b="b"/>
              <a:pathLst>
                <a:path w="3087751" h="7703312">
                  <a:moveTo>
                    <a:pt x="0" y="0"/>
                  </a:moveTo>
                  <a:lnTo>
                    <a:pt x="3087751" y="0"/>
                  </a:lnTo>
                  <a:lnTo>
                    <a:pt x="3087751" y="7703312"/>
                  </a:lnTo>
                  <a:lnTo>
                    <a:pt x="0" y="7703312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3500" y="2647188"/>
              <a:ext cx="3087751" cy="7703312"/>
            </a:xfrm>
            <a:custGeom>
              <a:avLst/>
              <a:gdLst/>
              <a:ahLst/>
              <a:cxnLst/>
              <a:rect l="l" t="t" r="r" b="b"/>
              <a:pathLst>
                <a:path w="3087751" h="7703312">
                  <a:moveTo>
                    <a:pt x="0" y="0"/>
                  </a:moveTo>
                  <a:lnTo>
                    <a:pt x="3087751" y="0"/>
                  </a:lnTo>
                  <a:lnTo>
                    <a:pt x="3087751" y="7703312"/>
                  </a:lnTo>
                  <a:lnTo>
                    <a:pt x="0" y="7703312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493141" y="8207629"/>
              <a:ext cx="2228469" cy="2142871"/>
            </a:xfrm>
            <a:custGeom>
              <a:avLst/>
              <a:gdLst/>
              <a:ahLst/>
              <a:cxnLst/>
              <a:rect l="l" t="t" r="r" b="b"/>
              <a:pathLst>
                <a:path w="2228469" h="2142871">
                  <a:moveTo>
                    <a:pt x="0" y="0"/>
                  </a:moveTo>
                  <a:lnTo>
                    <a:pt x="0" y="2142871"/>
                  </a:lnTo>
                  <a:lnTo>
                    <a:pt x="2228469" y="2142871"/>
                  </a:lnTo>
                  <a:lnTo>
                    <a:pt x="2228469" y="0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233620" y="3512185"/>
            <a:ext cx="9820761" cy="308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800">
                <a:solidFill>
                  <a:srgbClr val="003844"/>
                </a:solidFill>
                <a:latin typeface="Archivo Black"/>
                <a:ea typeface="Archivo Black"/>
                <a:cs typeface="Archivo Black"/>
                <a:sym typeface="Archivo Black"/>
              </a:rPr>
              <a:t>For the little ones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497" t="-13522" r="-60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378061" y="499745"/>
            <a:ext cx="9531877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en-US" sz="5600">
                <a:solidFill>
                  <a:srgbClr val="26285E"/>
                </a:solidFill>
                <a:latin typeface="Montserrat 2"/>
                <a:ea typeface="Montserrat 2"/>
                <a:cs typeface="Montserrat 2"/>
                <a:sym typeface="Montserrat 2"/>
              </a:rPr>
              <a:t>For the younger ones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262" y="942589"/>
            <a:ext cx="16117864" cy="8099126"/>
          </a:xfrm>
          <a:custGeom>
            <a:avLst/>
            <a:gdLst/>
            <a:ahLst/>
            <a:cxnLst/>
            <a:rect l="l" t="t" r="r" b="b"/>
            <a:pathLst>
              <a:path w="16117864" h="8099126">
                <a:moveTo>
                  <a:pt x="0" y="0"/>
                </a:moveTo>
                <a:lnTo>
                  <a:pt x="16117864" y="0"/>
                </a:lnTo>
                <a:lnTo>
                  <a:pt x="16117864" y="8099126"/>
                </a:lnTo>
                <a:lnTo>
                  <a:pt x="0" y="8099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5994" y="918371"/>
            <a:ext cx="16958420" cy="8521819"/>
          </a:xfrm>
          <a:custGeom>
            <a:avLst/>
            <a:gdLst/>
            <a:ahLst/>
            <a:cxnLst/>
            <a:rect l="l" t="t" r="r" b="b"/>
            <a:pathLst>
              <a:path w="16958420" h="8521819">
                <a:moveTo>
                  <a:pt x="0" y="0"/>
                </a:moveTo>
                <a:lnTo>
                  <a:pt x="16958420" y="0"/>
                </a:lnTo>
                <a:lnTo>
                  <a:pt x="16958420" y="8521819"/>
                </a:lnTo>
                <a:lnTo>
                  <a:pt x="0" y="85218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5994" y="1028700"/>
            <a:ext cx="16535755" cy="8371485"/>
          </a:xfrm>
          <a:custGeom>
            <a:avLst/>
            <a:gdLst/>
            <a:ahLst/>
            <a:cxnLst/>
            <a:rect l="l" t="t" r="r" b="b"/>
            <a:pathLst>
              <a:path w="16535755" h="8371485">
                <a:moveTo>
                  <a:pt x="0" y="0"/>
                </a:moveTo>
                <a:lnTo>
                  <a:pt x="16535755" y="0"/>
                </a:lnTo>
                <a:lnTo>
                  <a:pt x="16535755" y="8371485"/>
                </a:lnTo>
                <a:lnTo>
                  <a:pt x="0" y="83714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54155" y="4452937"/>
            <a:ext cx="11379691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9000">
                <a:solidFill>
                  <a:srgbClr val="003844"/>
                </a:solidFill>
                <a:latin typeface="Archivo Black"/>
                <a:ea typeface="Archivo Black"/>
                <a:cs typeface="Archivo Black"/>
                <a:sym typeface="Archivo Black"/>
              </a:rPr>
              <a:t>Research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963723" y="7703265"/>
            <a:ext cx="15324277" cy="2583735"/>
            <a:chOff x="0" y="0"/>
            <a:chExt cx="6650571" cy="11213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0571" cy="1121313"/>
            </a:xfrm>
            <a:custGeom>
              <a:avLst/>
              <a:gdLst/>
              <a:ahLst/>
              <a:cxnLst/>
              <a:rect l="l" t="t" r="r" b="b"/>
              <a:pathLst>
                <a:path w="6650571" h="1121313">
                  <a:moveTo>
                    <a:pt x="0" y="0"/>
                  </a:moveTo>
                  <a:lnTo>
                    <a:pt x="6650571" y="0"/>
                  </a:lnTo>
                  <a:lnTo>
                    <a:pt x="6650571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158B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5200304" cy="2583735"/>
            <a:chOff x="0" y="0"/>
            <a:chExt cx="6596768" cy="11213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96768" cy="1121313"/>
            </a:xfrm>
            <a:custGeom>
              <a:avLst/>
              <a:gdLst/>
              <a:ahLst/>
              <a:cxnLst/>
              <a:rect l="l" t="t" r="r" b="b"/>
              <a:pathLst>
                <a:path w="6596768" h="1121313">
                  <a:moveTo>
                    <a:pt x="0" y="0"/>
                  </a:moveTo>
                  <a:lnTo>
                    <a:pt x="6596768" y="0"/>
                  </a:lnTo>
                  <a:lnTo>
                    <a:pt x="6596768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200304" y="0"/>
            <a:ext cx="3087696" cy="7703265"/>
            <a:chOff x="0" y="0"/>
            <a:chExt cx="1340027" cy="33431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583735"/>
            <a:ext cx="3087696" cy="7703265"/>
            <a:chOff x="0" y="0"/>
            <a:chExt cx="1340027" cy="33431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54155" y="4467225"/>
            <a:ext cx="11379691" cy="1343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60"/>
              </a:lnSpc>
            </a:pPr>
            <a:r>
              <a:rPr lang="en-US" sz="8800">
                <a:solidFill>
                  <a:srgbClr val="003844"/>
                </a:solidFill>
                <a:latin typeface="Archivo Black"/>
                <a:ea typeface="Archivo Black"/>
                <a:cs typeface="Archivo Black"/>
                <a:sym typeface="Archivo Black"/>
              </a:rPr>
              <a:t>What can YOU do?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963723" y="7703265"/>
            <a:ext cx="15324277" cy="2583735"/>
            <a:chOff x="0" y="0"/>
            <a:chExt cx="6650571" cy="11213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650571" cy="1121313"/>
            </a:xfrm>
            <a:custGeom>
              <a:avLst/>
              <a:gdLst/>
              <a:ahLst/>
              <a:cxnLst/>
              <a:rect l="l" t="t" r="r" b="b"/>
              <a:pathLst>
                <a:path w="6650571" h="1121313">
                  <a:moveTo>
                    <a:pt x="0" y="0"/>
                  </a:moveTo>
                  <a:lnTo>
                    <a:pt x="6650571" y="0"/>
                  </a:lnTo>
                  <a:lnTo>
                    <a:pt x="6650571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158B8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5200304" cy="2583735"/>
            <a:chOff x="0" y="0"/>
            <a:chExt cx="6596768" cy="11213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96768" cy="1121313"/>
            </a:xfrm>
            <a:custGeom>
              <a:avLst/>
              <a:gdLst/>
              <a:ahLst/>
              <a:cxnLst/>
              <a:rect l="l" t="t" r="r" b="b"/>
              <a:pathLst>
                <a:path w="6596768" h="1121313">
                  <a:moveTo>
                    <a:pt x="0" y="0"/>
                  </a:moveTo>
                  <a:lnTo>
                    <a:pt x="6596768" y="0"/>
                  </a:lnTo>
                  <a:lnTo>
                    <a:pt x="6596768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200304" y="0"/>
            <a:ext cx="3087696" cy="7703265"/>
            <a:chOff x="0" y="0"/>
            <a:chExt cx="1340027" cy="33431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2583735"/>
            <a:ext cx="3087696" cy="7703265"/>
            <a:chOff x="0" y="0"/>
            <a:chExt cx="1340027" cy="334313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0027" cy="3343134"/>
            </a:xfrm>
            <a:custGeom>
              <a:avLst/>
              <a:gdLst/>
              <a:ahLst/>
              <a:cxnLst/>
              <a:rect l="l" t="t" r="r" b="b"/>
              <a:pathLst>
                <a:path w="1340027" h="3343134">
                  <a:moveTo>
                    <a:pt x="0" y="0"/>
                  </a:moveTo>
                  <a:lnTo>
                    <a:pt x="1340027" y="0"/>
                  </a:lnTo>
                  <a:lnTo>
                    <a:pt x="1340027" y="3343134"/>
                  </a:lnTo>
                  <a:lnTo>
                    <a:pt x="0" y="3343134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Freeform 11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1D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16685" y="664759"/>
            <a:ext cx="16654630" cy="9095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5818" lvl="1" indent="-507909" algn="l">
              <a:lnSpc>
                <a:spcPts val="6587"/>
              </a:lnSpc>
              <a:buFont typeface="Arial"/>
              <a:buChar char="•"/>
            </a:pPr>
            <a:r>
              <a:rPr lang="en-US" sz="4705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Reconsider the role that families have in your organisation.</a:t>
            </a:r>
          </a:p>
          <a:p>
            <a:pPr marL="1015818" lvl="1" indent="-507909" algn="l">
              <a:lnSpc>
                <a:spcPts val="6587"/>
              </a:lnSpc>
              <a:buFont typeface="Arial"/>
              <a:buChar char="•"/>
            </a:pPr>
            <a:r>
              <a:rPr lang="en-US" sz="4705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Revisit what you offer families: you need to go beyond monetary compensation.</a:t>
            </a:r>
          </a:p>
          <a:p>
            <a:pPr marL="1015818" lvl="1" indent="-507909" algn="l">
              <a:lnSpc>
                <a:spcPts val="6587"/>
              </a:lnSpc>
              <a:buFont typeface="Arial"/>
              <a:buChar char="•"/>
            </a:pPr>
            <a:r>
              <a:rPr lang="en-US" sz="4705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Be more intentional.</a:t>
            </a:r>
          </a:p>
          <a:p>
            <a:pPr marL="1015818" lvl="1" indent="-507909" algn="l">
              <a:lnSpc>
                <a:spcPts val="6587"/>
              </a:lnSpc>
              <a:buFont typeface="Arial"/>
              <a:buChar char="•"/>
            </a:pPr>
            <a:r>
              <a:rPr lang="en-US" sz="4705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Be pro-active: anticipate bias and sources of conflict.</a:t>
            </a:r>
          </a:p>
          <a:p>
            <a:pPr marL="1015818" lvl="1" indent="-507909" algn="l">
              <a:lnSpc>
                <a:spcPts val="6587"/>
              </a:lnSpc>
              <a:buFont typeface="Arial"/>
              <a:buChar char="•"/>
            </a:pPr>
            <a:r>
              <a:rPr lang="en-US" sz="4705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Go beyond the intercultural fair.</a:t>
            </a:r>
          </a:p>
          <a:p>
            <a:pPr marL="1015818" lvl="1" indent="-507909" algn="l">
              <a:lnSpc>
                <a:spcPts val="6587"/>
              </a:lnSpc>
              <a:buFont typeface="Arial"/>
              <a:buChar char="•"/>
            </a:pPr>
            <a:r>
              <a:rPr lang="en-US" sz="4705">
                <a:solidFill>
                  <a:srgbClr val="FFFFFF"/>
                </a:solidFill>
                <a:latin typeface="Montserrat 3"/>
                <a:ea typeface="Montserrat 3"/>
                <a:cs typeface="Montserrat 3"/>
                <a:sym typeface="Montserrat 3"/>
              </a:rPr>
              <a:t>Every interaction is an opportunity for learning and to build loyalty.</a:t>
            </a:r>
          </a:p>
          <a:p>
            <a:pPr algn="l">
              <a:lnSpc>
                <a:spcPts val="6587"/>
              </a:lnSpc>
            </a:pPr>
            <a:endParaRPr lang="en-US" sz="4705">
              <a:solidFill>
                <a:srgbClr val="FFFFFF"/>
              </a:solidFill>
              <a:latin typeface="Montserrat 3"/>
              <a:ea typeface="Montserrat 3"/>
              <a:cs typeface="Montserrat 3"/>
              <a:sym typeface="Montserrat 3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6059580" y="8375106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19"/>
                </a:lnTo>
                <a:lnTo>
                  <a:pt x="0" y="2228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664278" y="6190094"/>
            <a:ext cx="6595022" cy="675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5"/>
              </a:lnSpc>
            </a:pPr>
            <a:r>
              <a:rPr lang="en-US" sz="2500" spc="197">
                <a:solidFill>
                  <a:srgbClr val="9D1E65"/>
                </a:solidFill>
                <a:latin typeface="Montserrat 1"/>
                <a:ea typeface="Montserrat 1"/>
                <a:cs typeface="Montserrat 1"/>
                <a:sym typeface="Montserrat 1"/>
              </a:rPr>
              <a:t>WWW.VALUELEARNING.COM.AU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570284" y="4338739"/>
            <a:ext cx="10058571" cy="1223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9195"/>
              </a:lnSpc>
            </a:pPr>
            <a:r>
              <a:rPr lang="en-US" sz="9431" b="1">
                <a:solidFill>
                  <a:srgbClr val="9D1E65"/>
                </a:solidFill>
                <a:latin typeface="Montserrat 1 Heavy"/>
                <a:ea typeface="Montserrat 1 Heavy"/>
                <a:cs typeface="Montserrat 1 Heavy"/>
                <a:sym typeface="Montserrat 1 Heavy"/>
              </a:rPr>
              <a:t>Thank you</a:t>
            </a:r>
          </a:p>
        </p:txBody>
      </p:sp>
      <p:sp>
        <p:nvSpPr>
          <p:cNvPr id="4" name="Freeform 4"/>
          <p:cNvSpPr/>
          <p:nvPr/>
        </p:nvSpPr>
        <p:spPr>
          <a:xfrm>
            <a:off x="-599665" y="4557904"/>
            <a:ext cx="9268641" cy="6845196"/>
          </a:xfrm>
          <a:custGeom>
            <a:avLst/>
            <a:gdLst/>
            <a:ahLst/>
            <a:cxnLst/>
            <a:rect l="l" t="t" r="r" b="b"/>
            <a:pathLst>
              <a:path w="9268641" h="6845196">
                <a:moveTo>
                  <a:pt x="0" y="0"/>
                </a:moveTo>
                <a:lnTo>
                  <a:pt x="9268641" y="0"/>
                </a:lnTo>
                <a:lnTo>
                  <a:pt x="9268641" y="6845196"/>
                </a:lnTo>
                <a:lnTo>
                  <a:pt x="0" y="684519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9507996" y="6347697"/>
            <a:ext cx="655707" cy="655707"/>
            <a:chOff x="0" y="0"/>
            <a:chExt cx="275869" cy="27586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75844" cy="275844"/>
            </a:xfrm>
            <a:custGeom>
              <a:avLst/>
              <a:gdLst/>
              <a:ahLst/>
              <a:cxnLst/>
              <a:rect l="l" t="t" r="r" b="b"/>
              <a:pathLst>
                <a:path w="275844" h="275844">
                  <a:moveTo>
                    <a:pt x="178181" y="242697"/>
                  </a:moveTo>
                  <a:cubicBezTo>
                    <a:pt x="189738" y="218948"/>
                    <a:pt x="196215" y="185293"/>
                    <a:pt x="197485" y="150749"/>
                  </a:cubicBezTo>
                  <a:lnTo>
                    <a:pt x="249428" y="150749"/>
                  </a:lnTo>
                  <a:cubicBezTo>
                    <a:pt x="244602" y="192913"/>
                    <a:pt x="216408" y="227965"/>
                    <a:pt x="178054" y="242697"/>
                  </a:cubicBezTo>
                  <a:moveTo>
                    <a:pt x="26416" y="150749"/>
                  </a:moveTo>
                  <a:lnTo>
                    <a:pt x="78359" y="150749"/>
                  </a:lnTo>
                  <a:cubicBezTo>
                    <a:pt x="79629" y="185293"/>
                    <a:pt x="86106" y="219075"/>
                    <a:pt x="97663" y="242697"/>
                  </a:cubicBezTo>
                  <a:cubicBezTo>
                    <a:pt x="59436" y="227965"/>
                    <a:pt x="31115" y="192913"/>
                    <a:pt x="26416" y="150749"/>
                  </a:cubicBezTo>
                  <a:moveTo>
                    <a:pt x="97790" y="33147"/>
                  </a:moveTo>
                  <a:cubicBezTo>
                    <a:pt x="86233" y="56769"/>
                    <a:pt x="79756" y="90551"/>
                    <a:pt x="78359" y="125095"/>
                  </a:cubicBezTo>
                  <a:lnTo>
                    <a:pt x="26416" y="125095"/>
                  </a:lnTo>
                  <a:cubicBezTo>
                    <a:pt x="31242" y="82931"/>
                    <a:pt x="59436" y="47879"/>
                    <a:pt x="97663" y="33147"/>
                  </a:cubicBezTo>
                  <a:moveTo>
                    <a:pt x="104013" y="125095"/>
                  </a:moveTo>
                  <a:cubicBezTo>
                    <a:pt x="106426" y="60706"/>
                    <a:pt x="127000" y="25654"/>
                    <a:pt x="137795" y="25654"/>
                  </a:cubicBezTo>
                  <a:cubicBezTo>
                    <a:pt x="148590" y="25654"/>
                    <a:pt x="169164" y="60579"/>
                    <a:pt x="171577" y="125095"/>
                  </a:cubicBezTo>
                  <a:close/>
                  <a:moveTo>
                    <a:pt x="137795" y="250190"/>
                  </a:moveTo>
                  <a:cubicBezTo>
                    <a:pt x="127000" y="250190"/>
                    <a:pt x="106426" y="215265"/>
                    <a:pt x="104013" y="150749"/>
                  </a:cubicBezTo>
                  <a:lnTo>
                    <a:pt x="171704" y="150749"/>
                  </a:lnTo>
                  <a:cubicBezTo>
                    <a:pt x="169291" y="215138"/>
                    <a:pt x="148717" y="250190"/>
                    <a:pt x="137922" y="250190"/>
                  </a:cubicBezTo>
                  <a:moveTo>
                    <a:pt x="249428" y="125095"/>
                  </a:moveTo>
                  <a:lnTo>
                    <a:pt x="197485" y="125095"/>
                  </a:lnTo>
                  <a:cubicBezTo>
                    <a:pt x="196215" y="90551"/>
                    <a:pt x="189611" y="56769"/>
                    <a:pt x="178181" y="33147"/>
                  </a:cubicBezTo>
                  <a:cubicBezTo>
                    <a:pt x="216408" y="47879"/>
                    <a:pt x="244729" y="82931"/>
                    <a:pt x="249555" y="125095"/>
                  </a:cubicBezTo>
                  <a:moveTo>
                    <a:pt x="275336" y="125095"/>
                  </a:moveTo>
                  <a:cubicBezTo>
                    <a:pt x="268732" y="54991"/>
                    <a:pt x="209677" y="0"/>
                    <a:pt x="137922" y="0"/>
                  </a:cubicBezTo>
                  <a:cubicBezTo>
                    <a:pt x="66167" y="0"/>
                    <a:pt x="7112" y="54991"/>
                    <a:pt x="635" y="125095"/>
                  </a:cubicBezTo>
                  <a:lnTo>
                    <a:pt x="0" y="125095"/>
                  </a:lnTo>
                  <a:lnTo>
                    <a:pt x="0" y="150749"/>
                  </a:lnTo>
                  <a:lnTo>
                    <a:pt x="635" y="150749"/>
                  </a:lnTo>
                  <a:cubicBezTo>
                    <a:pt x="7112" y="220853"/>
                    <a:pt x="66294" y="275844"/>
                    <a:pt x="137922" y="275844"/>
                  </a:cubicBezTo>
                  <a:cubicBezTo>
                    <a:pt x="209550" y="275844"/>
                    <a:pt x="268732" y="220853"/>
                    <a:pt x="275209" y="150749"/>
                  </a:cubicBezTo>
                  <a:lnTo>
                    <a:pt x="275844" y="150749"/>
                  </a:lnTo>
                  <a:lnTo>
                    <a:pt x="275844" y="125095"/>
                  </a:lnTo>
                  <a:close/>
                </a:path>
              </a:pathLst>
            </a:custGeom>
            <a:solidFill>
              <a:srgbClr val="9D1E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992116"/>
            <a:ext cx="13272844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799"/>
              </a:lnSpc>
            </a:pPr>
            <a:r>
              <a:rPr lang="en-US" sz="8999">
                <a:solidFill>
                  <a:srgbClr val="9D1E65"/>
                </a:solidFill>
                <a:latin typeface="Archivo Black"/>
                <a:ea typeface="Archivo Black"/>
                <a:cs typeface="Archivo Black"/>
                <a:sym typeface="Archivo Black"/>
              </a:rPr>
              <a:t>And that's a wrap!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5" y="0"/>
            <a:ext cx="18278475" cy="2844344"/>
            <a:chOff x="0" y="0"/>
            <a:chExt cx="6894849" cy="10729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94850" cy="1072919"/>
            </a:xfrm>
            <a:custGeom>
              <a:avLst/>
              <a:gdLst/>
              <a:ahLst/>
              <a:cxnLst/>
              <a:rect l="l" t="t" r="r" b="b"/>
              <a:pathLst>
                <a:path w="6894850" h="1072919">
                  <a:moveTo>
                    <a:pt x="0" y="0"/>
                  </a:moveTo>
                  <a:lnTo>
                    <a:pt x="6894850" y="0"/>
                  </a:lnTo>
                  <a:lnTo>
                    <a:pt x="6894850" y="1072919"/>
                  </a:lnTo>
                  <a:lnTo>
                    <a:pt x="0" y="1072919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495448" y="2844344"/>
            <a:ext cx="8792552" cy="7644879"/>
          </a:xfrm>
          <a:custGeom>
            <a:avLst/>
            <a:gdLst/>
            <a:ahLst/>
            <a:cxnLst/>
            <a:rect l="l" t="t" r="r" b="b"/>
            <a:pathLst>
              <a:path w="8792552" h="7644879">
                <a:moveTo>
                  <a:pt x="0" y="0"/>
                </a:moveTo>
                <a:lnTo>
                  <a:pt x="8792552" y="0"/>
                </a:lnTo>
                <a:lnTo>
                  <a:pt x="8792552" y="7644879"/>
                </a:lnTo>
                <a:lnTo>
                  <a:pt x="0" y="76448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6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297336" y="874485"/>
            <a:ext cx="16396225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About research on host families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4804" y="4083020"/>
            <a:ext cx="8933959" cy="4212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31499" lvl="1" indent="-515750" algn="l">
              <a:lnSpc>
                <a:spcPts val="6688"/>
              </a:lnSpc>
              <a:buFont typeface="Arial"/>
              <a:buChar char="•"/>
            </a:pPr>
            <a:r>
              <a:rPr lang="en-US" sz="4777">
                <a:solidFill>
                  <a:srgbClr val="26285E"/>
                </a:solidFill>
                <a:latin typeface="Archivo Black"/>
                <a:ea typeface="Archivo Black"/>
                <a:cs typeface="Archivo Black"/>
                <a:sym typeface="Archivo Black"/>
              </a:rPr>
              <a:t>Limited compared to that related to students </a:t>
            </a:r>
          </a:p>
          <a:p>
            <a:pPr marL="1031499" lvl="1" indent="-515750" algn="l">
              <a:lnSpc>
                <a:spcPts val="6688"/>
              </a:lnSpc>
              <a:buFont typeface="Arial"/>
              <a:buChar char="•"/>
            </a:pPr>
            <a:r>
              <a:rPr lang="en-US" sz="4777">
                <a:solidFill>
                  <a:srgbClr val="26285E"/>
                </a:solidFill>
                <a:latin typeface="Archivo Black"/>
                <a:ea typeface="Archivo Black"/>
                <a:cs typeface="Archivo Black"/>
                <a:sym typeface="Archivo Black"/>
              </a:rPr>
              <a:t>Very anecdotal, nostalgic, emotional</a:t>
            </a:r>
          </a:p>
          <a:p>
            <a:pPr marL="1031499" lvl="1" indent="-515750" algn="l">
              <a:lnSpc>
                <a:spcPts val="6688"/>
              </a:lnSpc>
              <a:buFont typeface="Arial"/>
              <a:buChar char="•"/>
            </a:pPr>
            <a:r>
              <a:rPr lang="en-US" sz="4777">
                <a:solidFill>
                  <a:srgbClr val="26285E"/>
                </a:solidFill>
                <a:latin typeface="Archivo Black"/>
                <a:ea typeface="Archivo Black"/>
                <a:cs typeface="Archivo Black"/>
                <a:sym typeface="Archivo Black"/>
              </a:rPr>
              <a:t>It is the missing piece</a:t>
            </a:r>
          </a:p>
        </p:txBody>
      </p:sp>
      <p:sp>
        <p:nvSpPr>
          <p:cNvPr id="7" name="Freeform 7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A7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53978" y="-63503"/>
            <a:ext cx="18405472" cy="2971343"/>
            <a:chOff x="0" y="0"/>
            <a:chExt cx="18405475" cy="2971343"/>
          </a:xfrm>
        </p:grpSpPr>
        <p:sp>
          <p:nvSpPr>
            <p:cNvPr id="3" name="Freeform 3"/>
            <p:cNvSpPr/>
            <p:nvPr/>
          </p:nvSpPr>
          <p:spPr>
            <a:xfrm>
              <a:off x="63500" y="63500"/>
              <a:ext cx="18278475" cy="2844292"/>
            </a:xfrm>
            <a:custGeom>
              <a:avLst/>
              <a:gdLst/>
              <a:ahLst/>
              <a:cxnLst/>
              <a:rect l="l" t="t" r="r" b="b"/>
              <a:pathLst>
                <a:path w="18278475" h="2844292">
                  <a:moveTo>
                    <a:pt x="0" y="0"/>
                  </a:moveTo>
                  <a:lnTo>
                    <a:pt x="0" y="2844292"/>
                  </a:lnTo>
                  <a:lnTo>
                    <a:pt x="18278475" y="2844292"/>
                  </a:lnTo>
                  <a:lnTo>
                    <a:pt x="18278475" y="0"/>
                  </a:lnTo>
                  <a:close/>
                </a:path>
              </a:pathLst>
            </a:custGeom>
            <a:solidFill>
              <a:srgbClr val="9D1E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0" y="215900"/>
              <a:ext cx="2228469" cy="2228469"/>
            </a:xfrm>
            <a:custGeom>
              <a:avLst/>
              <a:gdLst/>
              <a:ahLst/>
              <a:cxnLst/>
              <a:rect l="l" t="t" r="r" b="b"/>
              <a:pathLst>
                <a:path w="2228469" h="2228469">
                  <a:moveTo>
                    <a:pt x="0" y="2228469"/>
                  </a:moveTo>
                  <a:lnTo>
                    <a:pt x="0" y="0"/>
                  </a:lnTo>
                  <a:lnTo>
                    <a:pt x="2228469" y="0"/>
                  </a:lnTo>
                  <a:lnTo>
                    <a:pt x="2228469" y="2228469"/>
                  </a:lnTo>
                  <a:close/>
                </a:path>
              </a:pathLst>
            </a:custGeom>
            <a:solidFill>
              <a:srgbClr val="9D1E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42884" y="642706"/>
            <a:ext cx="9802233" cy="1387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Existing</a:t>
            </a:r>
            <a:r>
              <a:rPr lang="en-US" sz="8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8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research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35721" y="3160593"/>
            <a:ext cx="16585038" cy="655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6500"/>
              </a:lnSpc>
              <a:buFont typeface="Arial"/>
              <a:buChar char="•"/>
            </a:pP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Deeper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cultural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immersion  </a:t>
            </a:r>
          </a:p>
          <a:p>
            <a:pPr marL="1079501" lvl="1" indent="-539750" algn="l">
              <a:lnSpc>
                <a:spcPts val="6500"/>
              </a:lnSpc>
              <a:buFont typeface="Arial"/>
              <a:buChar char="•"/>
            </a:pP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Challenges: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cultural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stereotypes </a:t>
            </a:r>
          </a:p>
          <a:p>
            <a:pPr marL="1079501" lvl="1" indent="-539750" algn="l">
              <a:lnSpc>
                <a:spcPts val="6500"/>
              </a:lnSpc>
              <a:buFont typeface="Arial"/>
              <a:buChar char="•"/>
            </a:pP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Emotional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experience </a:t>
            </a:r>
          </a:p>
          <a:p>
            <a:pPr marL="1079501" lvl="1" indent="-539750" algn="l">
              <a:lnSpc>
                <a:spcPts val="6500"/>
              </a:lnSpc>
              <a:buFont typeface="Arial"/>
              <a:buChar char="•"/>
            </a:pP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Impact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not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visible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until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later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on </a:t>
            </a:r>
          </a:p>
          <a:p>
            <a:pPr marL="1079501" lvl="1" indent="-539750" algn="l">
              <a:lnSpc>
                <a:spcPts val="6500"/>
              </a:lnSpc>
              <a:buFont typeface="Arial"/>
              <a:buChar char="•"/>
            </a:pP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Learning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experience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for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families </a:t>
            </a:r>
          </a:p>
          <a:p>
            <a:pPr marL="1079501" lvl="1" indent="-539750" algn="l">
              <a:lnSpc>
                <a:spcPts val="6500"/>
              </a:lnSpc>
              <a:buFont typeface="Arial"/>
              <a:buChar char="•"/>
            </a:pP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Local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Connectedness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crucial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for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student</a:t>
            </a:r>
            <a:r>
              <a:rPr lang="en-US" sz="50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integration</a:t>
            </a:r>
          </a:p>
          <a:p>
            <a:pPr marL="1079500" lvl="1" indent="-539750" algn="l">
              <a:lnSpc>
                <a:spcPts val="6500"/>
              </a:lnSpc>
              <a:buFont typeface="Arial"/>
              <a:buChar char="•"/>
            </a:pPr>
            <a:r>
              <a:rPr lang="en-US" sz="4999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Quality and frequency of interaction are key</a:t>
            </a:r>
          </a:p>
        </p:txBody>
      </p:sp>
      <p:sp>
        <p:nvSpPr>
          <p:cNvPr id="7" name="Freeform 7"/>
          <p:cNvSpPr/>
          <p:nvPr/>
        </p:nvSpPr>
        <p:spPr>
          <a:xfrm>
            <a:off x="180872" y="103843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19" y="0"/>
                </a:lnTo>
                <a:lnTo>
                  <a:pt x="2228419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63503" y="-63503"/>
            <a:ext cx="18414997" cy="10413997"/>
            <a:chOff x="0" y="0"/>
            <a:chExt cx="18415000" cy="10414000"/>
          </a:xfrm>
        </p:grpSpPr>
        <p:sp>
          <p:nvSpPr>
            <p:cNvPr id="3" name="Freeform 3"/>
            <p:cNvSpPr/>
            <p:nvPr/>
          </p:nvSpPr>
          <p:spPr>
            <a:xfrm>
              <a:off x="3027172" y="7766812"/>
              <a:ext cx="15324328" cy="2583688"/>
            </a:xfrm>
            <a:custGeom>
              <a:avLst/>
              <a:gdLst/>
              <a:ahLst/>
              <a:cxnLst/>
              <a:rect l="l" t="t" r="r" b="b"/>
              <a:pathLst>
                <a:path w="15324328" h="2583688">
                  <a:moveTo>
                    <a:pt x="0" y="0"/>
                  </a:moveTo>
                  <a:lnTo>
                    <a:pt x="0" y="2583688"/>
                  </a:lnTo>
                  <a:lnTo>
                    <a:pt x="15324328" y="2583688"/>
                  </a:lnTo>
                  <a:lnTo>
                    <a:pt x="15324328" y="0"/>
                  </a:lnTo>
                  <a:close/>
                </a:path>
              </a:pathLst>
            </a:custGeom>
            <a:solidFill>
              <a:srgbClr val="158B8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63500" y="63500"/>
              <a:ext cx="15200249" cy="2583688"/>
            </a:xfrm>
            <a:custGeom>
              <a:avLst/>
              <a:gdLst/>
              <a:ahLst/>
              <a:cxnLst/>
              <a:rect l="l" t="t" r="r" b="b"/>
              <a:pathLst>
                <a:path w="15200249" h="2583688">
                  <a:moveTo>
                    <a:pt x="0" y="0"/>
                  </a:moveTo>
                  <a:lnTo>
                    <a:pt x="15200249" y="0"/>
                  </a:lnTo>
                  <a:lnTo>
                    <a:pt x="15200249" y="2583688"/>
                  </a:lnTo>
                  <a:lnTo>
                    <a:pt x="0" y="2583688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5263749" y="63500"/>
              <a:ext cx="3087751" cy="7703312"/>
            </a:xfrm>
            <a:custGeom>
              <a:avLst/>
              <a:gdLst/>
              <a:ahLst/>
              <a:cxnLst/>
              <a:rect l="l" t="t" r="r" b="b"/>
              <a:pathLst>
                <a:path w="3087751" h="7703312">
                  <a:moveTo>
                    <a:pt x="0" y="0"/>
                  </a:moveTo>
                  <a:lnTo>
                    <a:pt x="3087751" y="0"/>
                  </a:lnTo>
                  <a:lnTo>
                    <a:pt x="3087751" y="7703312"/>
                  </a:lnTo>
                  <a:lnTo>
                    <a:pt x="0" y="7703312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63500" y="2647188"/>
              <a:ext cx="3087751" cy="7703312"/>
            </a:xfrm>
            <a:custGeom>
              <a:avLst/>
              <a:gdLst/>
              <a:ahLst/>
              <a:cxnLst/>
              <a:rect l="l" t="t" r="r" b="b"/>
              <a:pathLst>
                <a:path w="3087751" h="7703312">
                  <a:moveTo>
                    <a:pt x="0" y="0"/>
                  </a:moveTo>
                  <a:lnTo>
                    <a:pt x="3087751" y="0"/>
                  </a:lnTo>
                  <a:lnTo>
                    <a:pt x="3087751" y="7703312"/>
                  </a:lnTo>
                  <a:lnTo>
                    <a:pt x="0" y="7703312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63500" y="8422005"/>
              <a:ext cx="2142871" cy="1928495"/>
            </a:xfrm>
            <a:custGeom>
              <a:avLst/>
              <a:gdLst/>
              <a:ahLst/>
              <a:cxnLst/>
              <a:rect l="l" t="t" r="r" b="b"/>
              <a:pathLst>
                <a:path w="2142871" h="1928495">
                  <a:moveTo>
                    <a:pt x="0" y="0"/>
                  </a:moveTo>
                  <a:lnTo>
                    <a:pt x="0" y="1928495"/>
                  </a:lnTo>
                  <a:lnTo>
                    <a:pt x="2142871" y="1928495"/>
                  </a:lnTo>
                  <a:lnTo>
                    <a:pt x="2142871" y="0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346094" y="3512185"/>
            <a:ext cx="11595811" cy="3081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800">
                <a:solidFill>
                  <a:srgbClr val="003844"/>
                </a:solidFill>
                <a:latin typeface="Archivo Black"/>
                <a:ea typeface="Archivo Black"/>
                <a:cs typeface="Archivo Black"/>
                <a:sym typeface="Archivo Black"/>
              </a:rPr>
              <a:t>What</a:t>
            </a:r>
            <a:r>
              <a:rPr lang="en-US" sz="88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8800">
                <a:solidFill>
                  <a:srgbClr val="003844"/>
                </a:solidFill>
                <a:latin typeface="Archivo Black"/>
                <a:ea typeface="Archivo Black"/>
                <a:cs typeface="Archivo Black"/>
                <a:sym typeface="Archivo Black"/>
              </a:rPr>
              <a:t>do</a:t>
            </a:r>
            <a:r>
              <a:rPr lang="en-US" sz="88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8800">
                <a:solidFill>
                  <a:srgbClr val="003844"/>
                </a:solidFill>
                <a:latin typeface="Archivo Black"/>
                <a:ea typeface="Archivo Black"/>
                <a:cs typeface="Archivo Black"/>
                <a:sym typeface="Archivo Black"/>
              </a:rPr>
              <a:t>students</a:t>
            </a:r>
            <a:r>
              <a:rPr lang="en-US" sz="880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  <a:r>
              <a:rPr lang="en-US" sz="8800">
                <a:solidFill>
                  <a:srgbClr val="003844"/>
                </a:solidFill>
                <a:latin typeface="Archivo Black"/>
                <a:ea typeface="Archivo Black"/>
                <a:cs typeface="Archivo Black"/>
                <a:sym typeface="Archivo Black"/>
              </a:rPr>
              <a:t>say?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8058580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20"/>
                </a:lnTo>
                <a:lnTo>
                  <a:pt x="0" y="22284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25" y="0"/>
            <a:ext cx="18278475" cy="10287000"/>
            <a:chOff x="0" y="0"/>
            <a:chExt cx="6894849" cy="38803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894850" cy="3880374"/>
            </a:xfrm>
            <a:custGeom>
              <a:avLst/>
              <a:gdLst/>
              <a:ahLst/>
              <a:cxnLst/>
              <a:rect l="l" t="t" r="r" b="b"/>
              <a:pathLst>
                <a:path w="6894850" h="3880374">
                  <a:moveTo>
                    <a:pt x="0" y="0"/>
                  </a:moveTo>
                  <a:lnTo>
                    <a:pt x="6894850" y="0"/>
                  </a:lnTo>
                  <a:lnTo>
                    <a:pt x="6894850" y="3880374"/>
                  </a:lnTo>
                  <a:lnTo>
                    <a:pt x="0" y="3880374"/>
                  </a:lnTo>
                  <a:close/>
                </a:path>
              </a:pathLst>
            </a:custGeom>
            <a:solidFill>
              <a:srgbClr val="FE520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2583735"/>
            <a:chOff x="0" y="0"/>
            <a:chExt cx="7936794" cy="11213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36795" cy="1121313"/>
            </a:xfrm>
            <a:custGeom>
              <a:avLst/>
              <a:gdLst/>
              <a:ahLst/>
              <a:cxnLst/>
              <a:rect l="l" t="t" r="r" b="b"/>
              <a:pathLst>
                <a:path w="7936795" h="1121313">
                  <a:moveTo>
                    <a:pt x="0" y="0"/>
                  </a:moveTo>
                  <a:lnTo>
                    <a:pt x="7936795" y="0"/>
                  </a:lnTo>
                  <a:lnTo>
                    <a:pt x="7936795" y="1121313"/>
                  </a:lnTo>
                  <a:lnTo>
                    <a:pt x="0" y="1121313"/>
                  </a:lnTo>
                  <a:close/>
                </a:path>
              </a:pathLst>
            </a:custGeom>
            <a:solidFill>
              <a:srgbClr val="A01D65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31650" y="744180"/>
            <a:ext cx="15634225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Students voice</a:t>
            </a:r>
          </a:p>
        </p:txBody>
      </p:sp>
      <p:sp>
        <p:nvSpPr>
          <p:cNvPr id="7" name="Freeform 7"/>
          <p:cNvSpPr/>
          <p:nvPr/>
        </p:nvSpPr>
        <p:spPr>
          <a:xfrm>
            <a:off x="217440" y="177658"/>
            <a:ext cx="2228420" cy="2228420"/>
          </a:xfrm>
          <a:custGeom>
            <a:avLst/>
            <a:gdLst/>
            <a:ahLst/>
            <a:cxnLst/>
            <a:rect l="l" t="t" r="r" b="b"/>
            <a:pathLst>
              <a:path w="2228420" h="2228420">
                <a:moveTo>
                  <a:pt x="0" y="0"/>
                </a:moveTo>
                <a:lnTo>
                  <a:pt x="2228420" y="0"/>
                </a:lnTo>
                <a:lnTo>
                  <a:pt x="2228420" y="2228419"/>
                </a:lnTo>
                <a:lnTo>
                  <a:pt x="0" y="22284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2082656" y="2583735"/>
            <a:ext cx="7449245" cy="7703265"/>
          </a:xfrm>
          <a:custGeom>
            <a:avLst/>
            <a:gdLst/>
            <a:ahLst/>
            <a:cxnLst/>
            <a:rect l="l" t="t" r="r" b="b"/>
            <a:pathLst>
              <a:path w="7449245" h="7703265">
                <a:moveTo>
                  <a:pt x="0" y="0"/>
                </a:moveTo>
                <a:lnTo>
                  <a:pt x="7449245" y="0"/>
                </a:lnTo>
                <a:lnTo>
                  <a:pt x="7449245" y="7703265"/>
                </a:lnTo>
                <a:lnTo>
                  <a:pt x="0" y="77032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487" r="-2748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-133234" y="3010303"/>
            <a:ext cx="12215890" cy="6877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l">
              <a:lnSpc>
                <a:spcPts val="6000"/>
              </a:lnSpc>
              <a:buFont typeface="Arial"/>
              <a:buChar char="•"/>
            </a:pP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Need to belong and fit in</a:t>
            </a:r>
          </a:p>
          <a:p>
            <a:pPr marL="1079501" lvl="1" indent="-539750" algn="l">
              <a:lnSpc>
                <a:spcPts val="6000"/>
              </a:lnSpc>
              <a:buFont typeface="Arial"/>
              <a:buChar char="•"/>
            </a:pP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Need for intercultural understanding</a:t>
            </a:r>
          </a:p>
          <a:p>
            <a:pPr marL="1079501" lvl="1" indent="-539750" algn="l">
              <a:lnSpc>
                <a:spcPts val="6000"/>
              </a:lnSpc>
              <a:buFont typeface="Arial"/>
              <a:buChar char="•"/>
            </a:pP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Need for quality time and feeling like part of the family</a:t>
            </a:r>
          </a:p>
          <a:p>
            <a:pPr marL="1079501" lvl="1" indent="-539750" algn="l">
              <a:lnSpc>
                <a:spcPts val="6000"/>
              </a:lnSpc>
              <a:buFont typeface="Arial"/>
              <a:buChar char="•"/>
            </a:pP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Family being the cultural informants</a:t>
            </a:r>
          </a:p>
          <a:p>
            <a:pPr marL="1079501" lvl="1" indent="-539750" algn="l">
              <a:lnSpc>
                <a:spcPts val="6000"/>
              </a:lnSpc>
              <a:buFont typeface="Arial"/>
              <a:buChar char="•"/>
            </a:pPr>
            <a:r>
              <a:rPr lang="en-US" sz="5000">
                <a:solidFill>
                  <a:srgbClr val="FFF4DF"/>
                </a:solidFill>
                <a:latin typeface="Archivo Black"/>
                <a:ea typeface="Archivo Black"/>
                <a:cs typeface="Archivo Black"/>
                <a:sym typeface="Archivo Black"/>
              </a:rPr>
              <a:t>Not feeling they are there just for the money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6CDF2D0F0E784990855012FA6C96F2" ma:contentTypeVersion="20" ma:contentTypeDescription="Create a new document." ma:contentTypeScope="" ma:versionID="d5159aecd5dbac4c023032b45ceb603d">
  <xsd:schema xmlns:xsd="http://www.w3.org/2001/XMLSchema" xmlns:xs="http://www.w3.org/2001/XMLSchema" xmlns:p="http://schemas.microsoft.com/office/2006/metadata/properties" xmlns:ns2="625ce9dc-d0f5-4bcd-92ef-9f13df565d2c" xmlns:ns3="424c84df-a2fb-47a8-8ab1-6af9ffdd3e1f" targetNamespace="http://schemas.microsoft.com/office/2006/metadata/properties" ma:root="true" ma:fieldsID="a3a4e0d868005960c33a48563a03916a" ns2:_="" ns3:_="">
    <xsd:import namespace="625ce9dc-d0f5-4bcd-92ef-9f13df565d2c"/>
    <xsd:import namespace="424c84df-a2fb-47a8-8ab1-6af9ffdd3e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JeevikaIsrani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5ce9dc-d0f5-4bcd-92ef-9f13df565d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7d987339-d72f-4816-ad79-287ec5a6b8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JeevikaIsrani" ma:index="25" nillable="true" ma:displayName="Order" ma:format="Dropdown" ma:internalName="JeevikaIsrani" ma:percentage="FALSE">
      <xsd:simpleType>
        <xsd:restriction base="dms:Number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4c84df-a2fb-47a8-8ab1-6af9ffdd3e1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978d92e-2481-4d9f-8af9-f7ccbf92df77}" ma:internalName="TaxCatchAll" ma:showField="CatchAllData" ma:web="424c84df-a2fb-47a8-8ab1-6af9ffdd3e1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25ce9dc-d0f5-4bcd-92ef-9f13df565d2c">
      <Terms xmlns="http://schemas.microsoft.com/office/infopath/2007/PartnerControls"/>
    </lcf76f155ced4ddcb4097134ff3c332f>
    <JeevikaIsrani xmlns="625ce9dc-d0f5-4bcd-92ef-9f13df565d2c" xsi:nil="true"/>
    <TaxCatchAll xmlns="424c84df-a2fb-47a8-8ab1-6af9ffdd3e1f" xsi:nil="true"/>
  </documentManagement>
</p:properties>
</file>

<file path=customXml/itemProps1.xml><?xml version="1.0" encoding="utf-8"?>
<ds:datastoreItem xmlns:ds="http://schemas.openxmlformats.org/officeDocument/2006/customXml" ds:itemID="{B1498246-4311-4CF9-90FF-4B789E826933}"/>
</file>

<file path=customXml/itemProps2.xml><?xml version="1.0" encoding="utf-8"?>
<ds:datastoreItem xmlns:ds="http://schemas.openxmlformats.org/officeDocument/2006/customXml" ds:itemID="{0F126429-D8D1-4EFF-AF57-84B67CB548ED}"/>
</file>

<file path=customXml/itemProps3.xml><?xml version="1.0" encoding="utf-8"?>
<ds:datastoreItem xmlns:ds="http://schemas.openxmlformats.org/officeDocument/2006/customXml" ds:itemID="{956C0EFF-99BA-49CE-8FB2-AA5F61115EBC}"/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1709</Words>
  <Application>Microsoft Macintosh PowerPoint</Application>
  <PresentationFormat>Custom</PresentationFormat>
  <Paragraphs>270</Paragraphs>
  <Slides>53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7" baseType="lpstr">
      <vt:lpstr>Arial Bold Italics</vt:lpstr>
      <vt:lpstr>Montserrat 1 Heavy</vt:lpstr>
      <vt:lpstr>Montserrat 2</vt:lpstr>
      <vt:lpstr>Montserrat 3</vt:lpstr>
      <vt:lpstr>Open Sans Light</vt:lpstr>
      <vt:lpstr>Calibri</vt:lpstr>
      <vt:lpstr>Aileron Italics</vt:lpstr>
      <vt:lpstr>Archivo Black</vt:lpstr>
      <vt:lpstr>Montserrat Semi-Bold</vt:lpstr>
      <vt:lpstr>Montserrat 1 Bold</vt:lpstr>
      <vt:lpstr>Aileron</vt:lpstr>
      <vt:lpstr>Montserrat 1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NEAS May 2026 - Value Learning presentation</dc:title>
  <cp:lastModifiedBy>365 Pro Plus</cp:lastModifiedBy>
  <cp:revision>2</cp:revision>
  <dcterms:created xsi:type="dcterms:W3CDTF">2006-08-16T00:00:00Z</dcterms:created>
  <dcterms:modified xsi:type="dcterms:W3CDTF">2026-05-04T11:46:47Z</dcterms:modified>
  <dc:identifier>DAHIAtSbkR4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0x0101009B6CDF2D0F0E784990855012FA6C96F2</vt:lpwstr>
  </property>
</Properties>
</file>